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91" r:id="rId2"/>
    <p:sldId id="410" r:id="rId3"/>
    <p:sldId id="413" r:id="rId4"/>
    <p:sldId id="409" r:id="rId5"/>
    <p:sldId id="398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5" autoAdjust="0"/>
    <p:restoredTop sz="94660"/>
  </p:normalViewPr>
  <p:slideViewPr>
    <p:cSldViewPr>
      <p:cViewPr varScale="1">
        <p:scale>
          <a:sx n="68" d="100"/>
          <a:sy n="68" d="100"/>
        </p:scale>
        <p:origin x="14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כ"א/חשון/תש"פ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382496" y="2132856"/>
            <a:ext cx="6379008" cy="2664296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>
              <a:buNone/>
            </a:pPr>
            <a:r>
              <a:rPr lang="he-IL" dirty="0"/>
              <a:t>הוראה </a:t>
            </a:r>
            <a:r>
              <a:rPr lang="he-IL"/>
              <a:t>לביצוע בתנאי - </a:t>
            </a:r>
            <a:r>
              <a:rPr lang="he-IL" dirty="0"/>
              <a:t>נושאים מתקדמים:</a:t>
            </a:r>
          </a:p>
          <a:p>
            <a:endParaRPr lang="he-IL" dirty="0"/>
          </a:p>
          <a:p>
            <a:r>
              <a:rPr lang="he-IL" dirty="0"/>
              <a:t>האופרטור ! (</a:t>
            </a:r>
            <a:r>
              <a:rPr lang="en-US" dirty="0"/>
              <a:t>not</a:t>
            </a:r>
            <a:r>
              <a:rPr lang="he-IL" dirty="0"/>
              <a:t>)</a:t>
            </a:r>
          </a:p>
          <a:p>
            <a:r>
              <a:rPr lang="en-US" dirty="0"/>
              <a:t>if</a:t>
            </a:r>
            <a:r>
              <a:rPr lang="he-IL" dirty="0"/>
              <a:t> מקוצר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4981" y="0"/>
            <a:ext cx="7514035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האופרטור ! (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not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)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-1" y="747867"/>
            <a:ext cx="9144000" cy="3062377"/>
          </a:xfrm>
          <a:ln>
            <a:noFill/>
          </a:ln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האופרטור ! מסמל שלילה.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את האופרטור ! רושמים לפני הביטוי הבוליאני אותו מעוניינים לשלול.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לדוגמא: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dirty="0" err="1"/>
              <a:t>תוכנית</a:t>
            </a:r>
            <a:r>
              <a:rPr lang="he-IL" dirty="0"/>
              <a:t> הקולטת מספר שלם ומציגה הודעה האם המספר שנקלט הוא חיובי או שלילי.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76FD4-A37B-40F2-96C3-590D21B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36" y="10616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27137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4981" y="0"/>
            <a:ext cx="7514035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האופרטור ! (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not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) - דוגמא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-1" y="747867"/>
            <a:ext cx="9144000" cy="954107"/>
          </a:xfrm>
          <a:ln>
            <a:noFill/>
          </a:ln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dirty="0" err="1"/>
              <a:t>תוכנית</a:t>
            </a:r>
            <a:r>
              <a:rPr lang="he-IL" dirty="0"/>
              <a:t> הקולטת מספר שלם ומציגה הודעה האם המספר חיובי או שלילי.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76FD4-A37B-40F2-96C3-590D21B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36" y="10616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1350"/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7B7E35F6-6AB0-489A-98A4-1D4E605EDBA3}"/>
              </a:ext>
            </a:extLst>
          </p:cNvPr>
          <p:cNvSpPr txBox="1">
            <a:spLocks/>
          </p:cNvSpPr>
          <p:nvPr/>
        </p:nvSpPr>
        <p:spPr>
          <a:xfrm>
            <a:off x="295290" y="1844824"/>
            <a:ext cx="8553421" cy="4450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>
                <a:latin typeface="Consolas" panose="020B0609020204030204" pitchFamily="49" charset="0"/>
              </a:rPr>
              <a:t>	static void Main(string[]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{</a:t>
            </a:r>
          </a:p>
          <a:p>
            <a:pPr marL="0" indent="0" algn="l" rtl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int x;</a:t>
            </a:r>
          </a:p>
          <a:p>
            <a:pPr marL="0" indent="0" algn="l" rtl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Console.WriteLine("Enter a number");</a:t>
            </a:r>
          </a:p>
          <a:p>
            <a:pPr marL="0" indent="0" algn="l" rtl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x = int.Parse(Console.ReadLine());</a:t>
            </a:r>
          </a:p>
          <a:p>
            <a:pPr marL="0" indent="0" algn="l" rtl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if 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>
                <a:latin typeface="Consolas" panose="020B0609020204030204" pitchFamily="49" charset="0"/>
              </a:rPr>
              <a:t>(x &gt;= 0))</a:t>
            </a:r>
          </a:p>
          <a:p>
            <a:pPr marL="0" indent="0" algn="l" rtl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Console.WriteLine("negative");</a:t>
            </a:r>
          </a:p>
          <a:p>
            <a:pPr marL="0" indent="0" algn="l" rtl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else</a:t>
            </a:r>
          </a:p>
          <a:p>
            <a:pPr marL="0" indent="0" algn="l" rtl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Console.WriteLine("positive");</a:t>
            </a:r>
          </a:p>
          <a:p>
            <a:pPr marL="0" indent="0" algn="l" rtl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617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40" y="126304"/>
            <a:ext cx="9022659" cy="684803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000" b="1" dirty="0">
                <a:solidFill>
                  <a:srgbClr val="0070C0"/>
                </a:solidFill>
                <a:cs typeface="+mn-cs"/>
              </a:rPr>
              <a:t>הוראה לביצוע בתנאי מקוצרת – </a:t>
            </a:r>
            <a:r>
              <a:rPr lang="en-US" sz="4000" b="1" dirty="0">
                <a:solidFill>
                  <a:srgbClr val="0070C0"/>
                </a:solidFill>
                <a:cs typeface="+mn-cs"/>
              </a:rPr>
              <a:t>if</a:t>
            </a:r>
            <a:r>
              <a:rPr lang="he-IL" sz="4000" b="1" dirty="0">
                <a:solidFill>
                  <a:srgbClr val="0070C0"/>
                </a:solidFill>
                <a:cs typeface="+mn-cs"/>
              </a:rPr>
              <a:t> מקוצר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76FD4-A37B-40F2-96C3-590D21B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644" y="107417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1350"/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7B7E35F6-6AB0-489A-98A4-1D4E605EDBA3}"/>
              </a:ext>
            </a:extLst>
          </p:cNvPr>
          <p:cNvSpPr txBox="1">
            <a:spLocks/>
          </p:cNvSpPr>
          <p:nvPr/>
        </p:nvSpPr>
        <p:spPr>
          <a:xfrm>
            <a:off x="6313534" y="3952221"/>
            <a:ext cx="2829015" cy="207441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(x&gt;y)</a:t>
            </a:r>
          </a:p>
          <a:p>
            <a:pPr marL="400050" lvl="1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max = x;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max = y;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09AEC96-59AE-4957-A552-CC88C10A4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2" y="1861606"/>
            <a:ext cx="2487931" cy="5342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ביטוי בוליאני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  </a:t>
            </a:r>
          </a:p>
        </p:txBody>
      </p:sp>
      <p:sp>
        <p:nvSpPr>
          <p:cNvPr id="15" name="מציין מיקום תוכן 3">
            <a:extLst>
              <a:ext uri="{FF2B5EF4-FFF2-40B4-BE49-F238E27FC236}">
                <a16:creationId xmlns:a16="http://schemas.microsoft.com/office/drawing/2014/main" id="{DFE7FF92-8D19-4181-95B5-441C3C07C477}"/>
              </a:ext>
            </a:extLst>
          </p:cNvPr>
          <p:cNvSpPr txBox="1">
            <a:spLocks/>
          </p:cNvSpPr>
          <p:nvPr/>
        </p:nvSpPr>
        <p:spPr>
          <a:xfrm>
            <a:off x="6804247" y="747867"/>
            <a:ext cx="233975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מבנה ההוראה: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B8B9334A-4628-494D-B6FE-9DBAA82AC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993" y="1327122"/>
            <a:ext cx="2608280" cy="113293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he-IL" sz="2800" kern="0" noProof="0" dirty="0">
                <a:solidFill>
                  <a:sysClr val="windowText" lastClr="000000"/>
                </a:solidFill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ערך, משתנה או חישוב לביצוע אם ערך הביטוי </a:t>
            </a:r>
            <a:r>
              <a:rPr lang="en-US" sz="2800" b="1" kern="0" noProof="0" dirty="0">
                <a:solidFill>
                  <a:sysClr val="windowText" lastClr="000000"/>
                </a:solidFill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B2D2C388-FCB1-4A1A-B3F1-BEB343C3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590" y="1874125"/>
            <a:ext cx="340804" cy="53429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1C2D8DF-08DD-47DD-8CE0-8276B8CD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204" y="1360649"/>
            <a:ext cx="3541056" cy="108296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</a:pPr>
            <a:r>
              <a:rPr lang="he-IL" sz="2800" kern="0" dirty="0">
                <a:solidFill>
                  <a:sysClr val="windowText" lastClr="000000"/>
                </a:solidFill>
                <a:ea typeface="Times New Roman" panose="02020603050405020304" pitchFamily="18" charset="0"/>
              </a:rPr>
              <a:t>ערך, משתנה או חישוב</a:t>
            </a:r>
            <a:r>
              <a:rPr lang="he-IL" sz="2800" kern="0" dirty="0">
                <a:solidFill>
                  <a:sysClr val="windowText" lastClr="000000"/>
                </a:solidFill>
                <a:latin typeface="Calibri" panose="020F0502020204030204"/>
                <a:cs typeface="Arial" panose="020B0604020202020204" pitchFamily="34" charset="0"/>
              </a:rPr>
              <a:t> לביצוע אם ערך הביטוי </a:t>
            </a:r>
            <a:r>
              <a:rPr lang="en-US" sz="2800" b="1" kern="0" dirty="0">
                <a:solidFill>
                  <a:sysClr val="windowText" lastClr="000000"/>
                </a:solidFill>
                <a:latin typeface="Calibri" panose="020F0502020204030204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711B0000-4386-4961-A430-F08FD2FC7C5F}"/>
              </a:ext>
            </a:extLst>
          </p:cNvPr>
          <p:cNvSpPr/>
          <p:nvPr/>
        </p:nvSpPr>
        <p:spPr>
          <a:xfrm>
            <a:off x="37022" y="1311044"/>
            <a:ext cx="8994078" cy="16487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3E05F6DE-6295-4584-865B-42E6F74D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894" y="1874125"/>
            <a:ext cx="340804" cy="53429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; </a:t>
            </a:r>
          </a:p>
        </p:txBody>
      </p:sp>
      <p:sp>
        <p:nvSpPr>
          <p:cNvPr id="22" name="מציין מיקום תוכן 3">
            <a:extLst>
              <a:ext uri="{FF2B5EF4-FFF2-40B4-BE49-F238E27FC236}">
                <a16:creationId xmlns:a16="http://schemas.microsoft.com/office/drawing/2014/main" id="{F8B8BC5E-EBE8-4ED6-AEA9-1BB3FCF56932}"/>
              </a:ext>
            </a:extLst>
          </p:cNvPr>
          <p:cNvSpPr txBox="1">
            <a:spLocks/>
          </p:cNvSpPr>
          <p:nvPr/>
        </p:nvSpPr>
        <p:spPr>
          <a:xfrm>
            <a:off x="122304" y="2930526"/>
            <a:ext cx="8994078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מציין מיקום תוכן 3">
            <a:extLst>
              <a:ext uri="{FF2B5EF4-FFF2-40B4-BE49-F238E27FC236}">
                <a16:creationId xmlns:a16="http://schemas.microsoft.com/office/drawing/2014/main" id="{D55BFB7C-4D60-4C89-B4FE-083E1C958EE1}"/>
              </a:ext>
            </a:extLst>
          </p:cNvPr>
          <p:cNvSpPr txBox="1">
            <a:spLocks/>
          </p:cNvSpPr>
          <p:nvPr/>
        </p:nvSpPr>
        <p:spPr>
          <a:xfrm>
            <a:off x="1115616" y="4629114"/>
            <a:ext cx="1196272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id="{6E4C3096-0FA7-410F-953F-741123566D5C}"/>
              </a:ext>
            </a:extLst>
          </p:cNvPr>
          <p:cNvSpPr txBox="1">
            <a:spLocks/>
          </p:cNvSpPr>
          <p:nvPr/>
        </p:nvSpPr>
        <p:spPr>
          <a:xfrm>
            <a:off x="2320715" y="4623575"/>
            <a:ext cx="1196272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x&gt;y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מציין מיקום תוכן 3">
            <a:extLst>
              <a:ext uri="{FF2B5EF4-FFF2-40B4-BE49-F238E27FC236}">
                <a16:creationId xmlns:a16="http://schemas.microsoft.com/office/drawing/2014/main" id="{BA08FBEB-4028-4AD6-85B0-6A01696207CF}"/>
              </a:ext>
            </a:extLst>
          </p:cNvPr>
          <p:cNvSpPr txBox="1">
            <a:spLocks/>
          </p:cNvSpPr>
          <p:nvPr/>
        </p:nvSpPr>
        <p:spPr>
          <a:xfrm>
            <a:off x="3518365" y="4623575"/>
            <a:ext cx="47474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id="{26B2AD20-7D08-4986-8492-DD385C0F532F}"/>
              </a:ext>
            </a:extLst>
          </p:cNvPr>
          <p:cNvSpPr txBox="1">
            <a:spLocks/>
          </p:cNvSpPr>
          <p:nvPr/>
        </p:nvSpPr>
        <p:spPr>
          <a:xfrm>
            <a:off x="4375542" y="4623575"/>
            <a:ext cx="1514512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20930A82-2590-491F-B1F6-CE4FA9B4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937" y="4618037"/>
            <a:ext cx="340804" cy="53429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4" name="מציין מיקום תוכן 3">
            <a:extLst>
              <a:ext uri="{FF2B5EF4-FFF2-40B4-BE49-F238E27FC236}">
                <a16:creationId xmlns:a16="http://schemas.microsoft.com/office/drawing/2014/main" id="{306C424C-B70E-4E96-AFBB-78B57F9B4CF5}"/>
              </a:ext>
            </a:extLst>
          </p:cNvPr>
          <p:cNvSpPr txBox="1">
            <a:spLocks/>
          </p:cNvSpPr>
          <p:nvPr/>
        </p:nvSpPr>
        <p:spPr>
          <a:xfrm>
            <a:off x="7728041" y="3429001"/>
            <a:ext cx="133164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if</a:t>
            </a:r>
            <a:r>
              <a:rPr lang="he-IL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רגיל: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106D7851-CA2C-410E-B628-27DB8A035B9E}"/>
              </a:ext>
            </a:extLst>
          </p:cNvPr>
          <p:cNvSpPr/>
          <p:nvPr/>
        </p:nvSpPr>
        <p:spPr>
          <a:xfrm>
            <a:off x="6172497" y="3429001"/>
            <a:ext cx="2858603" cy="33000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ציין מיקום תוכן 3">
            <a:extLst>
              <a:ext uri="{FF2B5EF4-FFF2-40B4-BE49-F238E27FC236}">
                <a16:creationId xmlns:a16="http://schemas.microsoft.com/office/drawing/2014/main" id="{919D014C-5689-4779-B662-80E313B368CB}"/>
              </a:ext>
            </a:extLst>
          </p:cNvPr>
          <p:cNvSpPr txBox="1">
            <a:spLocks/>
          </p:cNvSpPr>
          <p:nvPr/>
        </p:nvSpPr>
        <p:spPr>
          <a:xfrm>
            <a:off x="4315785" y="3429001"/>
            <a:ext cx="159121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if</a:t>
            </a:r>
            <a:r>
              <a:rPr lang="he-IL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מקוצר: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3308C448-F8F7-4613-8DC7-7EF5B13F8039}"/>
              </a:ext>
            </a:extLst>
          </p:cNvPr>
          <p:cNvSpPr/>
          <p:nvPr/>
        </p:nvSpPr>
        <p:spPr>
          <a:xfrm>
            <a:off x="37022" y="3429000"/>
            <a:ext cx="6048674" cy="33000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89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7" grpId="0"/>
      <p:bldP spid="18" grpId="0"/>
      <p:bldP spid="19" grpId="0"/>
      <p:bldP spid="20" grpId="0" animBg="1"/>
      <p:bldP spid="21" grpId="0"/>
      <p:bldP spid="33" grpId="0"/>
      <p:bldP spid="35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70B58E3-C5E9-4C8B-8F99-2A916272FEE5}"/>
              </a:ext>
            </a:extLst>
          </p:cNvPr>
          <p:cNvSpPr/>
          <p:nvPr/>
        </p:nvSpPr>
        <p:spPr>
          <a:xfrm>
            <a:off x="98879" y="1052736"/>
            <a:ext cx="8946235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שקולטת ציון ומוסיפה לו בונוס של 5 נקודות אם הציון גדול או שווה ל 55, אחרת היא תוסיף 2 נקודות בונוס. </a:t>
            </a:r>
            <a:r>
              <a:rPr lang="he-IL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חובה להשתמש ב-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he-IL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מקוצר.</a:t>
            </a:r>
          </a:p>
          <a:p>
            <a:pPr lvl="0">
              <a:spcAft>
                <a:spcPts val="600"/>
              </a:spcAft>
              <a:tabLst>
                <a:tab pos="457200" algn="l"/>
              </a:tabLst>
            </a:pPr>
            <a:endParaRPr lang="he-IL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Aft>
                <a:spcPts val="600"/>
              </a:spcAft>
              <a:tabLst>
                <a:tab pos="457200" algn="l"/>
              </a:tabLst>
            </a:pP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כתוב </a:t>
            </a:r>
            <a:r>
              <a:rPr lang="he-IL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שקולטת מספר טבעי (שלם חיובי) ובודקת האם המספר שנקלט הוא דו-סיפרתי (10-99)או לא. התוכנית תדפיס הודעה מתאימה. </a:t>
            </a:r>
          </a:p>
          <a:p>
            <a:pPr lvl="1">
              <a:spcAft>
                <a:spcPts val="600"/>
              </a:spcAft>
              <a:tabLst>
                <a:tab pos="457200" algn="l"/>
              </a:tabLst>
            </a:pPr>
            <a:r>
              <a:rPr lang="he-IL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חובה להשתמש בתנאי מלא עם האופרטור ! (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he-IL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he-IL" sz="28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8BCFC0F8-5A1A-4D98-84D2-54227122BCDF}"/>
              </a:ext>
            </a:extLst>
          </p:cNvPr>
          <p:cNvSpPr txBox="1">
            <a:spLocks/>
          </p:cNvSpPr>
          <p:nvPr/>
        </p:nvSpPr>
        <p:spPr>
          <a:xfrm>
            <a:off x="814980" y="-99392"/>
            <a:ext cx="7514035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דוגמאות לפתרון על הלוח</a:t>
            </a:r>
          </a:p>
        </p:txBody>
      </p:sp>
    </p:spTree>
    <p:extLst>
      <p:ext uri="{BB962C8B-B14F-4D97-AF65-F5344CB8AC3E}">
        <p14:creationId xmlns:p14="http://schemas.microsoft.com/office/powerpoint/2010/main" val="17954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</TotalTime>
  <Words>215</Words>
  <Application>Microsoft Office PowerPoint</Application>
  <PresentationFormat>‫הצגה על המסך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Times New Roman</vt:lpstr>
      <vt:lpstr>ערכת נושא Office</vt:lpstr>
      <vt:lpstr>מה נלמד היום?</vt:lpstr>
      <vt:lpstr>האופרטור ! (not)</vt:lpstr>
      <vt:lpstr>האופרטור ! (not) - דוגמא</vt:lpstr>
      <vt:lpstr>הוראה לביצוע בתנאי מקוצרת – if מקוצר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179</cp:revision>
  <dcterms:created xsi:type="dcterms:W3CDTF">2018-02-18T20:21:23Z</dcterms:created>
  <dcterms:modified xsi:type="dcterms:W3CDTF">2019-11-19T20:28:53Z</dcterms:modified>
</cp:coreProperties>
</file>