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91" r:id="rId2"/>
    <p:sldId id="413" r:id="rId3"/>
    <p:sldId id="424" r:id="rId4"/>
    <p:sldId id="425" r:id="rId5"/>
    <p:sldId id="426" r:id="rId6"/>
    <p:sldId id="427" r:id="rId7"/>
    <p:sldId id="428" r:id="rId8"/>
    <p:sldId id="429" r:id="rId9"/>
    <p:sldId id="398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5" autoAdjust="0"/>
    <p:restoredTop sz="94660"/>
  </p:normalViewPr>
  <p:slideViewPr>
    <p:cSldViewPr>
      <p:cViewPr varScale="1">
        <p:scale>
          <a:sx n="68" d="100"/>
          <a:sy n="68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85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043608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קיצורי דרך לפעולות חשבון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08" y="0"/>
            <a:ext cx="885698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קיצורי דרך לפעולות חשבון ב #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D9814543-E32F-4594-B34B-DB17DF71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75521"/>
              </p:ext>
            </p:extLst>
          </p:nvPr>
        </p:nvGraphicFramePr>
        <p:xfrm>
          <a:off x="387352" y="1268760"/>
          <a:ext cx="8613140" cy="4500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21110995"/>
                    </a:ext>
                  </a:extLst>
                </a:gridCol>
                <a:gridCol w="2753043">
                  <a:extLst>
                    <a:ext uri="{9D8B030D-6E8A-4147-A177-3AD203B41FA5}">
                      <a16:colId xmlns:a16="http://schemas.microsoft.com/office/drawing/2014/main" val="1841512870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1471657651"/>
                    </a:ext>
                  </a:extLst>
                </a:gridCol>
                <a:gridCol w="1702117">
                  <a:extLst>
                    <a:ext uri="{9D8B030D-6E8A-4147-A177-3AD203B41FA5}">
                      <a16:colId xmlns:a16="http://schemas.microsoft.com/office/drawing/2014/main" val="3552495664"/>
                    </a:ext>
                  </a:extLst>
                </a:gridCol>
              </a:tblGrid>
              <a:tr h="75000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הפקודה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משמעות הפקודה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הצורה המקוצרת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האופרטור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75000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75000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75000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75000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75000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3011"/>
                  </a:ext>
                </a:extLst>
              </a:tr>
            </a:tbl>
          </a:graphicData>
        </a:graphic>
      </p:graphicFrame>
      <p:sp>
        <p:nvSpPr>
          <p:cNvPr id="15" name="מציין מיקום תוכן 3">
            <a:extLst>
              <a:ext uri="{FF2B5EF4-FFF2-40B4-BE49-F238E27FC236}">
                <a16:creationId xmlns:a16="http://schemas.microsoft.com/office/drawing/2014/main" id="{A1E307CC-4E3D-4860-8F0F-E579F52F89A0}"/>
              </a:ext>
            </a:extLst>
          </p:cNvPr>
          <p:cNvSpPr txBox="1">
            <a:spLocks/>
          </p:cNvSpPr>
          <p:nvPr/>
        </p:nvSpPr>
        <p:spPr>
          <a:xfrm>
            <a:off x="2206082" y="2090101"/>
            <a:ext cx="237626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x</a:t>
            </a:r>
            <a:r>
              <a:rPr lang="en-US" b="1" dirty="0">
                <a:solidFill>
                  <a:srgbClr val="FF0000"/>
                </a:solidFill>
              </a:rPr>
              <a:t>+=</a:t>
            </a:r>
            <a:r>
              <a:rPr lang="en-US" dirty="0"/>
              <a:t>7;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מציין מיקום תוכן 3">
            <a:extLst>
              <a:ext uri="{FF2B5EF4-FFF2-40B4-BE49-F238E27FC236}">
                <a16:creationId xmlns:a16="http://schemas.microsoft.com/office/drawing/2014/main" id="{888D1D8F-77F0-41BE-9217-EB7B98872C04}"/>
              </a:ext>
            </a:extLst>
          </p:cNvPr>
          <p:cNvSpPr txBox="1">
            <a:spLocks/>
          </p:cNvSpPr>
          <p:nvPr/>
        </p:nvSpPr>
        <p:spPr>
          <a:xfrm>
            <a:off x="4796530" y="1941196"/>
            <a:ext cx="2738364" cy="83099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sz="2400" dirty="0"/>
              <a:t>להוסיף 7 לערכו של המשתנה </a:t>
            </a:r>
            <a:r>
              <a:rPr lang="en-US" sz="2400" dirty="0"/>
              <a:t>x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F13FBFAB-8B53-4171-87A1-FC695522DCD6}"/>
              </a:ext>
            </a:extLst>
          </p:cNvPr>
          <p:cNvSpPr txBox="1">
            <a:spLocks/>
          </p:cNvSpPr>
          <p:nvPr/>
        </p:nvSpPr>
        <p:spPr>
          <a:xfrm>
            <a:off x="549898" y="2090101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+=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מציין מיקום תוכן 3">
            <a:extLst>
              <a:ext uri="{FF2B5EF4-FFF2-40B4-BE49-F238E27FC236}">
                <a16:creationId xmlns:a16="http://schemas.microsoft.com/office/drawing/2014/main" id="{427B3A2B-69AD-400E-9F21-1F42F88119EB}"/>
              </a:ext>
            </a:extLst>
          </p:cNvPr>
          <p:cNvSpPr txBox="1">
            <a:spLocks/>
          </p:cNvSpPr>
          <p:nvPr/>
        </p:nvSpPr>
        <p:spPr>
          <a:xfrm>
            <a:off x="2195129" y="2911442"/>
            <a:ext cx="237626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x</a:t>
            </a:r>
            <a:r>
              <a:rPr lang="en-US" b="1" dirty="0">
                <a:solidFill>
                  <a:srgbClr val="FF0000"/>
                </a:solidFill>
              </a:rPr>
              <a:t>-=</a:t>
            </a:r>
            <a:r>
              <a:rPr lang="en-US" dirty="0"/>
              <a:t>7;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מציין מיקום תוכן 3">
            <a:extLst>
              <a:ext uri="{FF2B5EF4-FFF2-40B4-BE49-F238E27FC236}">
                <a16:creationId xmlns:a16="http://schemas.microsoft.com/office/drawing/2014/main" id="{F972F6B9-A54D-452E-AFA0-C76B857F9933}"/>
              </a:ext>
            </a:extLst>
          </p:cNvPr>
          <p:cNvSpPr txBox="1">
            <a:spLocks/>
          </p:cNvSpPr>
          <p:nvPr/>
        </p:nvSpPr>
        <p:spPr>
          <a:xfrm>
            <a:off x="4785577" y="2762537"/>
            <a:ext cx="2738364" cy="83099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sz="2400" dirty="0"/>
              <a:t>לחסר 7 מערכו של המשתנה </a:t>
            </a:r>
            <a:r>
              <a:rPr lang="en-US" sz="2400" dirty="0"/>
              <a:t>x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מציין מיקום תוכן 3">
            <a:extLst>
              <a:ext uri="{FF2B5EF4-FFF2-40B4-BE49-F238E27FC236}">
                <a16:creationId xmlns:a16="http://schemas.microsoft.com/office/drawing/2014/main" id="{4B4D63E4-E86E-4DF1-ABC9-95D6DE3739C6}"/>
              </a:ext>
            </a:extLst>
          </p:cNvPr>
          <p:cNvSpPr txBox="1">
            <a:spLocks/>
          </p:cNvSpPr>
          <p:nvPr/>
        </p:nvSpPr>
        <p:spPr>
          <a:xfrm>
            <a:off x="7611955" y="2911442"/>
            <a:ext cx="127991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x=x-7;</a:t>
            </a: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id="{13C5369F-E299-4EC2-918F-5226DB057B14}"/>
              </a:ext>
            </a:extLst>
          </p:cNvPr>
          <p:cNvSpPr txBox="1">
            <a:spLocks/>
          </p:cNvSpPr>
          <p:nvPr/>
        </p:nvSpPr>
        <p:spPr>
          <a:xfrm>
            <a:off x="538945" y="2911442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-=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מציין מיקום תוכן 3">
            <a:extLst>
              <a:ext uri="{FF2B5EF4-FFF2-40B4-BE49-F238E27FC236}">
                <a16:creationId xmlns:a16="http://schemas.microsoft.com/office/drawing/2014/main" id="{960F03ED-C824-4461-AB29-17FF121263B3}"/>
              </a:ext>
            </a:extLst>
          </p:cNvPr>
          <p:cNvSpPr txBox="1">
            <a:spLocks/>
          </p:cNvSpPr>
          <p:nvPr/>
        </p:nvSpPr>
        <p:spPr>
          <a:xfrm>
            <a:off x="2206082" y="3622015"/>
            <a:ext cx="237626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x</a:t>
            </a:r>
            <a:r>
              <a:rPr lang="en-US" b="1" dirty="0">
                <a:solidFill>
                  <a:srgbClr val="FF0000"/>
                </a:solidFill>
              </a:rPr>
              <a:t>*=</a:t>
            </a:r>
            <a:r>
              <a:rPr lang="en-US" dirty="0"/>
              <a:t>7;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" name="מציין מיקום תוכן 3">
            <a:extLst>
              <a:ext uri="{FF2B5EF4-FFF2-40B4-BE49-F238E27FC236}">
                <a16:creationId xmlns:a16="http://schemas.microsoft.com/office/drawing/2014/main" id="{CAB0510D-E11A-4725-B3AF-12B960F043DD}"/>
              </a:ext>
            </a:extLst>
          </p:cNvPr>
          <p:cNvSpPr txBox="1">
            <a:spLocks/>
          </p:cNvSpPr>
          <p:nvPr/>
        </p:nvSpPr>
        <p:spPr>
          <a:xfrm>
            <a:off x="4796530" y="3473110"/>
            <a:ext cx="2738364" cy="83099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sz="2400" dirty="0"/>
              <a:t>לכפול ב-7 את ערכו של המשתנה </a:t>
            </a:r>
            <a:r>
              <a:rPr lang="en-US" sz="2400" dirty="0"/>
              <a:t>x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" name="מציין מיקום תוכן 3">
            <a:extLst>
              <a:ext uri="{FF2B5EF4-FFF2-40B4-BE49-F238E27FC236}">
                <a16:creationId xmlns:a16="http://schemas.microsoft.com/office/drawing/2014/main" id="{860E998B-0FD3-41F1-BFC8-3237A250761A}"/>
              </a:ext>
            </a:extLst>
          </p:cNvPr>
          <p:cNvSpPr txBox="1">
            <a:spLocks/>
          </p:cNvSpPr>
          <p:nvPr/>
        </p:nvSpPr>
        <p:spPr>
          <a:xfrm>
            <a:off x="7622908" y="3622015"/>
            <a:ext cx="127991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x=x*7;</a:t>
            </a:r>
          </a:p>
        </p:txBody>
      </p:sp>
      <p:sp>
        <p:nvSpPr>
          <p:cNvPr id="44" name="מציין מיקום תוכן 3">
            <a:extLst>
              <a:ext uri="{FF2B5EF4-FFF2-40B4-BE49-F238E27FC236}">
                <a16:creationId xmlns:a16="http://schemas.microsoft.com/office/drawing/2014/main" id="{11B0BE25-0CE0-4C55-8C0D-ED63C9DB5B15}"/>
              </a:ext>
            </a:extLst>
          </p:cNvPr>
          <p:cNvSpPr txBox="1">
            <a:spLocks/>
          </p:cNvSpPr>
          <p:nvPr/>
        </p:nvSpPr>
        <p:spPr>
          <a:xfrm>
            <a:off x="549898" y="3622015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*=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id="{2D2C56BE-834F-471B-9F9D-0B2F5BB4E371}"/>
              </a:ext>
            </a:extLst>
          </p:cNvPr>
          <p:cNvSpPr txBox="1">
            <a:spLocks/>
          </p:cNvSpPr>
          <p:nvPr/>
        </p:nvSpPr>
        <p:spPr>
          <a:xfrm>
            <a:off x="2195129" y="4443356"/>
            <a:ext cx="237626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x</a:t>
            </a:r>
            <a:r>
              <a:rPr lang="en-US" b="1" dirty="0">
                <a:solidFill>
                  <a:srgbClr val="FF0000"/>
                </a:solidFill>
              </a:rPr>
              <a:t>/=</a:t>
            </a:r>
            <a:r>
              <a:rPr lang="en-US" dirty="0"/>
              <a:t>7;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מציין מיקום תוכן 3">
            <a:extLst>
              <a:ext uri="{FF2B5EF4-FFF2-40B4-BE49-F238E27FC236}">
                <a16:creationId xmlns:a16="http://schemas.microsoft.com/office/drawing/2014/main" id="{2FC90125-2DF5-443B-A326-27215E0D9626}"/>
              </a:ext>
            </a:extLst>
          </p:cNvPr>
          <p:cNvSpPr txBox="1">
            <a:spLocks/>
          </p:cNvSpPr>
          <p:nvPr/>
        </p:nvSpPr>
        <p:spPr>
          <a:xfrm>
            <a:off x="4785577" y="4294451"/>
            <a:ext cx="2738364" cy="83099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sz="2400" dirty="0"/>
              <a:t>לחלק ב-7 את ערכו של המשתנה </a:t>
            </a:r>
            <a:r>
              <a:rPr lang="en-US" sz="2400" dirty="0"/>
              <a:t>x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מציין מיקום תוכן 3">
            <a:extLst>
              <a:ext uri="{FF2B5EF4-FFF2-40B4-BE49-F238E27FC236}">
                <a16:creationId xmlns:a16="http://schemas.microsoft.com/office/drawing/2014/main" id="{5E2C803E-FE81-46BE-B8B9-D5AF126830EF}"/>
              </a:ext>
            </a:extLst>
          </p:cNvPr>
          <p:cNvSpPr txBox="1">
            <a:spLocks/>
          </p:cNvSpPr>
          <p:nvPr/>
        </p:nvSpPr>
        <p:spPr>
          <a:xfrm>
            <a:off x="7611955" y="4443356"/>
            <a:ext cx="127991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x=x/7;</a:t>
            </a:r>
          </a:p>
        </p:txBody>
      </p:sp>
      <p:sp>
        <p:nvSpPr>
          <p:cNvPr id="48" name="מציין מיקום תוכן 3">
            <a:extLst>
              <a:ext uri="{FF2B5EF4-FFF2-40B4-BE49-F238E27FC236}">
                <a16:creationId xmlns:a16="http://schemas.microsoft.com/office/drawing/2014/main" id="{3FE4FA2B-29FF-4882-BE47-E9449A9DBBA4}"/>
              </a:ext>
            </a:extLst>
          </p:cNvPr>
          <p:cNvSpPr txBox="1">
            <a:spLocks/>
          </p:cNvSpPr>
          <p:nvPr/>
        </p:nvSpPr>
        <p:spPr>
          <a:xfrm>
            <a:off x="538945" y="4443356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/=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מציין מיקום תוכן 3">
            <a:extLst>
              <a:ext uri="{FF2B5EF4-FFF2-40B4-BE49-F238E27FC236}">
                <a16:creationId xmlns:a16="http://schemas.microsoft.com/office/drawing/2014/main" id="{34DD4B3C-DF20-4E35-935F-8ECA1F12D134}"/>
              </a:ext>
            </a:extLst>
          </p:cNvPr>
          <p:cNvSpPr txBox="1">
            <a:spLocks/>
          </p:cNvSpPr>
          <p:nvPr/>
        </p:nvSpPr>
        <p:spPr>
          <a:xfrm>
            <a:off x="2195129" y="5164354"/>
            <a:ext cx="237626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x</a:t>
            </a:r>
            <a:r>
              <a:rPr lang="en-US" b="1" dirty="0">
                <a:solidFill>
                  <a:srgbClr val="FF0000"/>
                </a:solidFill>
              </a:rPr>
              <a:t>%=</a:t>
            </a:r>
            <a:r>
              <a:rPr lang="en-US" dirty="0"/>
              <a:t>7;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" name="מציין מיקום תוכן 3">
            <a:extLst>
              <a:ext uri="{FF2B5EF4-FFF2-40B4-BE49-F238E27FC236}">
                <a16:creationId xmlns:a16="http://schemas.microsoft.com/office/drawing/2014/main" id="{A7D4BFCB-E475-4789-8348-186E2DE69296}"/>
              </a:ext>
            </a:extLst>
          </p:cNvPr>
          <p:cNvSpPr txBox="1">
            <a:spLocks/>
          </p:cNvSpPr>
          <p:nvPr/>
        </p:nvSpPr>
        <p:spPr>
          <a:xfrm>
            <a:off x="4785577" y="5015449"/>
            <a:ext cx="2738364" cy="83099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sz="2400" dirty="0"/>
              <a:t>לשים ב-</a:t>
            </a:r>
            <a:r>
              <a:rPr lang="en-US" sz="2400" dirty="0"/>
              <a:t>x</a:t>
            </a:r>
            <a:r>
              <a:rPr lang="he-IL" sz="2400" dirty="0"/>
              <a:t> את שארית החלוקה של </a:t>
            </a:r>
            <a:r>
              <a:rPr lang="en-US" sz="2400" dirty="0"/>
              <a:t>x</a:t>
            </a:r>
            <a:r>
              <a:rPr lang="he-IL" sz="2400" dirty="0"/>
              <a:t> ב-7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" name="מציין מיקום תוכן 3">
            <a:extLst>
              <a:ext uri="{FF2B5EF4-FFF2-40B4-BE49-F238E27FC236}">
                <a16:creationId xmlns:a16="http://schemas.microsoft.com/office/drawing/2014/main" id="{9C70B755-95CA-4057-878D-8CEA356F86ED}"/>
              </a:ext>
            </a:extLst>
          </p:cNvPr>
          <p:cNvSpPr txBox="1">
            <a:spLocks/>
          </p:cNvSpPr>
          <p:nvPr/>
        </p:nvSpPr>
        <p:spPr>
          <a:xfrm>
            <a:off x="7611955" y="5164354"/>
            <a:ext cx="127991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x=x%7;</a:t>
            </a: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id="{14BD7410-C6C6-464B-B7C9-1038670A937C}"/>
              </a:ext>
            </a:extLst>
          </p:cNvPr>
          <p:cNvSpPr txBox="1">
            <a:spLocks/>
          </p:cNvSpPr>
          <p:nvPr/>
        </p:nvSpPr>
        <p:spPr>
          <a:xfrm>
            <a:off x="538945" y="5164354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%=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ED27D14C-604A-4722-BDAB-36883657AA1C}"/>
              </a:ext>
            </a:extLst>
          </p:cNvPr>
          <p:cNvSpPr txBox="1">
            <a:spLocks/>
          </p:cNvSpPr>
          <p:nvPr/>
        </p:nvSpPr>
        <p:spPr>
          <a:xfrm>
            <a:off x="7622908" y="2090101"/>
            <a:ext cx="127991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x=x+7;</a:t>
            </a:r>
          </a:p>
        </p:txBody>
      </p:sp>
    </p:spTree>
    <p:extLst>
      <p:ext uri="{BB962C8B-B14F-4D97-AF65-F5344CB8AC3E}">
        <p14:creationId xmlns:p14="http://schemas.microsoft.com/office/powerpoint/2010/main" val="2949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250ADEB3-5F47-488B-9467-ED9258C9B9C0}"/>
              </a:ext>
            </a:extLst>
          </p:cNvPr>
          <p:cNvSpPr/>
          <p:nvPr/>
        </p:nvSpPr>
        <p:spPr>
          <a:xfrm>
            <a:off x="467544" y="764704"/>
            <a:ext cx="8208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נתונה התוכנית הבאה ב #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 void Main(string[]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6;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+= 4;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x * 2;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Console.WriteLine(x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y);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/= 3;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Console.WriteLine(x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y);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 x % 3;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*= 2;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answer = z &gt; 3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{z}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{answer}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CFCBEE1-5A44-49CF-96D0-DFBF7E44E5DB}"/>
              </a:ext>
            </a:extLst>
          </p:cNvPr>
          <p:cNvSpPr/>
          <p:nvPr/>
        </p:nvSpPr>
        <p:spPr>
          <a:xfrm>
            <a:off x="2743199" y="1243781"/>
            <a:ext cx="5933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ציין מהו פלט התוכנית. נמק בעזרת טבלת מעקב.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47922420-F460-4101-A2A6-9A5CA3675318}"/>
              </a:ext>
            </a:extLst>
          </p:cNvPr>
          <p:cNvSpPr txBox="1">
            <a:spLocks/>
          </p:cNvSpPr>
          <p:nvPr/>
        </p:nvSpPr>
        <p:spPr>
          <a:xfrm>
            <a:off x="143508" y="0"/>
            <a:ext cx="8856984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9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קידום עצמי והפחתה עצמית של משתנה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D9814543-E32F-4594-B34B-DB17DF71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43384"/>
              </p:ext>
            </p:extLst>
          </p:nvPr>
        </p:nvGraphicFramePr>
        <p:xfrm>
          <a:off x="1864939" y="1052736"/>
          <a:ext cx="5414123" cy="3750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29165">
                  <a:extLst>
                    <a:ext uri="{9D8B030D-6E8A-4147-A177-3AD203B41FA5}">
                      <a16:colId xmlns:a16="http://schemas.microsoft.com/office/drawing/2014/main" val="2221110995"/>
                    </a:ext>
                  </a:extLst>
                </a:gridCol>
                <a:gridCol w="3484958">
                  <a:extLst>
                    <a:ext uri="{9D8B030D-6E8A-4147-A177-3AD203B41FA5}">
                      <a16:colId xmlns:a16="http://schemas.microsoft.com/office/drawing/2014/main" val="1841512870"/>
                    </a:ext>
                  </a:extLst>
                </a:gridCol>
              </a:tblGrid>
              <a:tr h="75000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הפקודה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משמעות הפקודה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75000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75000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75000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75000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</a:tbl>
          </a:graphicData>
        </a:graphic>
      </p:graphicFrame>
      <p:sp>
        <p:nvSpPr>
          <p:cNvPr id="15" name="מציין מיקום תוכן 3">
            <a:extLst>
              <a:ext uri="{FF2B5EF4-FFF2-40B4-BE49-F238E27FC236}">
                <a16:creationId xmlns:a16="http://schemas.microsoft.com/office/drawing/2014/main" id="{A1E307CC-4E3D-4860-8F0F-E579F52F89A0}"/>
              </a:ext>
            </a:extLst>
          </p:cNvPr>
          <p:cNvSpPr txBox="1">
            <a:spLocks/>
          </p:cNvSpPr>
          <p:nvPr/>
        </p:nvSpPr>
        <p:spPr>
          <a:xfrm>
            <a:off x="467544" y="5325144"/>
            <a:ext cx="8347934" cy="151323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dirty="0"/>
              <a:t>ניתן לשלב בתוך פקודות אחרות.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כאשר הפקודה כתובה בתוך פקודה אחרת, יש משמעות למיקום הסימן ++ או --.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מציין מיקום תוכן 3">
            <a:extLst>
              <a:ext uri="{FF2B5EF4-FFF2-40B4-BE49-F238E27FC236}">
                <a16:creationId xmlns:a16="http://schemas.microsoft.com/office/drawing/2014/main" id="{888D1D8F-77F0-41BE-9217-EB7B98872C04}"/>
              </a:ext>
            </a:extLst>
          </p:cNvPr>
          <p:cNvSpPr txBox="1">
            <a:spLocks/>
          </p:cNvSpPr>
          <p:nvPr/>
        </p:nvSpPr>
        <p:spPr>
          <a:xfrm>
            <a:off x="2265246" y="1887244"/>
            <a:ext cx="273836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sz="2400" dirty="0"/>
              <a:t>להוסיף 1 לערכו של </a:t>
            </a:r>
            <a:r>
              <a:rPr lang="en-US" sz="2400" dirty="0"/>
              <a:t>x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מציין מיקום תוכן 3">
            <a:extLst>
              <a:ext uri="{FF2B5EF4-FFF2-40B4-BE49-F238E27FC236}">
                <a16:creationId xmlns:a16="http://schemas.microsoft.com/office/drawing/2014/main" id="{F972F6B9-A54D-452E-AFA0-C76B857F9933}"/>
              </a:ext>
            </a:extLst>
          </p:cNvPr>
          <p:cNvSpPr txBox="1">
            <a:spLocks/>
          </p:cNvSpPr>
          <p:nvPr/>
        </p:nvSpPr>
        <p:spPr>
          <a:xfrm>
            <a:off x="2265246" y="2689174"/>
            <a:ext cx="273836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sz="2400" dirty="0"/>
              <a:t>להוסיף 1 לערכו של </a:t>
            </a:r>
            <a:r>
              <a:rPr lang="en-US" sz="2400" dirty="0"/>
              <a:t>x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מציין מיקום תוכן 3">
            <a:extLst>
              <a:ext uri="{FF2B5EF4-FFF2-40B4-BE49-F238E27FC236}">
                <a16:creationId xmlns:a16="http://schemas.microsoft.com/office/drawing/2014/main" id="{4B4D63E4-E86E-4DF1-ABC9-95D6DE3739C6}"/>
              </a:ext>
            </a:extLst>
          </p:cNvPr>
          <p:cNvSpPr txBox="1">
            <a:spLocks/>
          </p:cNvSpPr>
          <p:nvPr/>
        </p:nvSpPr>
        <p:spPr>
          <a:xfrm>
            <a:off x="5652742" y="2627619"/>
            <a:ext cx="127991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++x</a:t>
            </a:r>
          </a:p>
        </p:txBody>
      </p:sp>
      <p:sp>
        <p:nvSpPr>
          <p:cNvPr id="42" name="מציין מיקום תוכן 3">
            <a:extLst>
              <a:ext uri="{FF2B5EF4-FFF2-40B4-BE49-F238E27FC236}">
                <a16:creationId xmlns:a16="http://schemas.microsoft.com/office/drawing/2014/main" id="{CAB0510D-E11A-4725-B3AF-12B960F043DD}"/>
              </a:ext>
            </a:extLst>
          </p:cNvPr>
          <p:cNvSpPr txBox="1">
            <a:spLocks/>
          </p:cNvSpPr>
          <p:nvPr/>
        </p:nvSpPr>
        <p:spPr>
          <a:xfrm>
            <a:off x="2265246" y="3368969"/>
            <a:ext cx="273836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sz="2400" dirty="0"/>
              <a:t>לחסר 1 מערכו של </a:t>
            </a:r>
            <a:r>
              <a:rPr lang="en-US" sz="2400" dirty="0"/>
              <a:t>x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" name="מציין מיקום תוכן 3">
            <a:extLst>
              <a:ext uri="{FF2B5EF4-FFF2-40B4-BE49-F238E27FC236}">
                <a16:creationId xmlns:a16="http://schemas.microsoft.com/office/drawing/2014/main" id="{860E998B-0FD3-41F1-BFC8-3237A250761A}"/>
              </a:ext>
            </a:extLst>
          </p:cNvPr>
          <p:cNvSpPr txBox="1">
            <a:spLocks/>
          </p:cNvSpPr>
          <p:nvPr/>
        </p:nvSpPr>
        <p:spPr>
          <a:xfrm>
            <a:off x="5652742" y="3307414"/>
            <a:ext cx="127991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x--</a:t>
            </a:r>
          </a:p>
        </p:txBody>
      </p:sp>
      <p:sp>
        <p:nvSpPr>
          <p:cNvPr id="46" name="מציין מיקום תוכן 3">
            <a:extLst>
              <a:ext uri="{FF2B5EF4-FFF2-40B4-BE49-F238E27FC236}">
                <a16:creationId xmlns:a16="http://schemas.microsoft.com/office/drawing/2014/main" id="{2FC90125-2DF5-443B-A326-27215E0D9626}"/>
              </a:ext>
            </a:extLst>
          </p:cNvPr>
          <p:cNvSpPr txBox="1">
            <a:spLocks/>
          </p:cNvSpPr>
          <p:nvPr/>
        </p:nvSpPr>
        <p:spPr>
          <a:xfrm>
            <a:off x="2265246" y="4221088"/>
            <a:ext cx="273836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sz="2400" dirty="0"/>
              <a:t>לחסר 1 מערכו של </a:t>
            </a:r>
            <a:r>
              <a:rPr lang="en-US" sz="2400" dirty="0"/>
              <a:t>x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מציין מיקום תוכן 3">
            <a:extLst>
              <a:ext uri="{FF2B5EF4-FFF2-40B4-BE49-F238E27FC236}">
                <a16:creationId xmlns:a16="http://schemas.microsoft.com/office/drawing/2014/main" id="{5E2C803E-FE81-46BE-B8B9-D5AF126830EF}"/>
              </a:ext>
            </a:extLst>
          </p:cNvPr>
          <p:cNvSpPr txBox="1">
            <a:spLocks/>
          </p:cNvSpPr>
          <p:nvPr/>
        </p:nvSpPr>
        <p:spPr>
          <a:xfrm>
            <a:off x="5652742" y="4159533"/>
            <a:ext cx="127991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--x</a:t>
            </a:r>
          </a:p>
        </p:txBody>
      </p:sp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ED27D14C-604A-4722-BDAB-36883657AA1C}"/>
              </a:ext>
            </a:extLst>
          </p:cNvPr>
          <p:cNvSpPr txBox="1">
            <a:spLocks/>
          </p:cNvSpPr>
          <p:nvPr/>
        </p:nvSpPr>
        <p:spPr>
          <a:xfrm>
            <a:off x="5652742" y="1825689"/>
            <a:ext cx="127991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x++</a:t>
            </a:r>
          </a:p>
        </p:txBody>
      </p:sp>
    </p:spTree>
    <p:extLst>
      <p:ext uri="{BB962C8B-B14F-4D97-AF65-F5344CB8AC3E}">
        <p14:creationId xmlns:p14="http://schemas.microsoft.com/office/powerpoint/2010/main" val="87401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ההבדל בין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x++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ל-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++x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319F9E4-70D4-4812-90E8-3DE96E6E7F1C}"/>
              </a:ext>
            </a:extLst>
          </p:cNvPr>
          <p:cNvSpPr/>
          <p:nvPr/>
        </p:nvSpPr>
        <p:spPr>
          <a:xfrm>
            <a:off x="555311" y="908720"/>
            <a:ext cx="8172400" cy="492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כשהפקודה מופיעה לבד, אין הבדל.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לדוגמא:</a:t>
            </a: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 = 8;</a:t>
            </a: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num++;</a:t>
            </a: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 = 8;</a:t>
            </a: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++num;</a:t>
            </a: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32D910A9-D284-4A6E-8743-A2C6653BE1B9}"/>
              </a:ext>
            </a:extLst>
          </p:cNvPr>
          <p:cNvSpPr txBox="1">
            <a:spLocks/>
          </p:cNvSpPr>
          <p:nvPr/>
        </p:nvSpPr>
        <p:spPr>
          <a:xfrm>
            <a:off x="3814667" y="2120081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num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מציין מיקום תוכן 3">
            <a:extLst>
              <a:ext uri="{FF2B5EF4-FFF2-40B4-BE49-F238E27FC236}">
                <a16:creationId xmlns:a16="http://schemas.microsoft.com/office/drawing/2014/main" id="{F7DF75F6-6A07-4B19-B826-A2F604356AA5}"/>
              </a:ext>
            </a:extLst>
          </p:cNvPr>
          <p:cNvSpPr txBox="1">
            <a:spLocks/>
          </p:cNvSpPr>
          <p:nvPr/>
        </p:nvSpPr>
        <p:spPr>
          <a:xfrm>
            <a:off x="4969292" y="2141480"/>
            <a:ext cx="79208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8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188179B8-3C4A-4B64-8493-56F1F1B1FF11}"/>
              </a:ext>
            </a:extLst>
          </p:cNvPr>
          <p:cNvSpPr txBox="1">
            <a:spLocks/>
          </p:cNvSpPr>
          <p:nvPr/>
        </p:nvSpPr>
        <p:spPr>
          <a:xfrm>
            <a:off x="4969292" y="2137625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מציין מיקום תוכן 3">
            <a:extLst>
              <a:ext uri="{FF2B5EF4-FFF2-40B4-BE49-F238E27FC236}">
                <a16:creationId xmlns:a16="http://schemas.microsoft.com/office/drawing/2014/main" id="{7371B550-7D24-4212-9DD4-CB273FA549CC}"/>
              </a:ext>
            </a:extLst>
          </p:cNvPr>
          <p:cNvSpPr txBox="1">
            <a:spLocks/>
          </p:cNvSpPr>
          <p:nvPr/>
        </p:nvSpPr>
        <p:spPr>
          <a:xfrm>
            <a:off x="3814667" y="3986568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num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מציין מיקום תוכן 3">
            <a:extLst>
              <a:ext uri="{FF2B5EF4-FFF2-40B4-BE49-F238E27FC236}">
                <a16:creationId xmlns:a16="http://schemas.microsoft.com/office/drawing/2014/main" id="{DD4B17A1-BB13-4DA1-AB74-563FF2206F6C}"/>
              </a:ext>
            </a:extLst>
          </p:cNvPr>
          <p:cNvSpPr txBox="1">
            <a:spLocks/>
          </p:cNvSpPr>
          <p:nvPr/>
        </p:nvSpPr>
        <p:spPr>
          <a:xfrm>
            <a:off x="4969292" y="4007967"/>
            <a:ext cx="79208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8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7CE13D73-ACBA-4DD3-B533-39AA6CEBC3DF}"/>
              </a:ext>
            </a:extLst>
          </p:cNvPr>
          <p:cNvSpPr txBox="1">
            <a:spLocks/>
          </p:cNvSpPr>
          <p:nvPr/>
        </p:nvSpPr>
        <p:spPr>
          <a:xfrm>
            <a:off x="4969292" y="4007967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ההבדל בין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x++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ל-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++x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319F9E4-70D4-4812-90E8-3DE96E6E7F1C}"/>
              </a:ext>
            </a:extLst>
          </p:cNvPr>
          <p:cNvSpPr/>
          <p:nvPr/>
        </p:nvSpPr>
        <p:spPr>
          <a:xfrm>
            <a:off x="611560" y="1916832"/>
            <a:ext cx="81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 8;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= x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r"/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קודם בצע את הפקודה האחרת: </a:t>
            </a:r>
          </a:p>
          <a:p>
            <a:pPr algn="r"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לאחר מכן הוסף 1 ל-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AE68D50-4E4D-4491-B0C0-851A2FAFCB58}"/>
              </a:ext>
            </a:extLst>
          </p:cNvPr>
          <p:cNvSpPr/>
          <p:nvPr/>
        </p:nvSpPr>
        <p:spPr>
          <a:xfrm>
            <a:off x="179512" y="734213"/>
            <a:ext cx="8769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כשהפעולה מופיעה בתוך פקודה אחרת,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++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אומר "קודם בצע את הפקודה האחרת ורק לאחר מכן הוסף 1 ל-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32D910A9-D284-4A6E-8743-A2C6653BE1B9}"/>
              </a:ext>
            </a:extLst>
          </p:cNvPr>
          <p:cNvSpPr txBox="1">
            <a:spLocks/>
          </p:cNvSpPr>
          <p:nvPr/>
        </p:nvSpPr>
        <p:spPr>
          <a:xfrm>
            <a:off x="3190866" y="1970461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מציין מיקום תוכן 3">
            <a:extLst>
              <a:ext uri="{FF2B5EF4-FFF2-40B4-BE49-F238E27FC236}">
                <a16:creationId xmlns:a16="http://schemas.microsoft.com/office/drawing/2014/main" id="{F7DF75F6-6A07-4B19-B826-A2F604356AA5}"/>
              </a:ext>
            </a:extLst>
          </p:cNvPr>
          <p:cNvSpPr txBox="1">
            <a:spLocks/>
          </p:cNvSpPr>
          <p:nvPr/>
        </p:nvSpPr>
        <p:spPr>
          <a:xfrm>
            <a:off x="4345491" y="1991860"/>
            <a:ext cx="79208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8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188179B8-3C4A-4B64-8493-56F1F1B1FF11}"/>
              </a:ext>
            </a:extLst>
          </p:cNvPr>
          <p:cNvSpPr txBox="1">
            <a:spLocks/>
          </p:cNvSpPr>
          <p:nvPr/>
        </p:nvSpPr>
        <p:spPr>
          <a:xfrm>
            <a:off x="6548293" y="1992504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8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7CE13D73-ACBA-4DD3-B533-39AA6CEBC3DF}"/>
              </a:ext>
            </a:extLst>
          </p:cNvPr>
          <p:cNvSpPr txBox="1">
            <a:spLocks/>
          </p:cNvSpPr>
          <p:nvPr/>
        </p:nvSpPr>
        <p:spPr>
          <a:xfrm>
            <a:off x="4330417" y="1991860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5FB90CBF-A3E7-4C23-A61B-A3D64C571B2E}"/>
              </a:ext>
            </a:extLst>
          </p:cNvPr>
          <p:cNvSpPr txBox="1">
            <a:spLocks/>
          </p:cNvSpPr>
          <p:nvPr/>
        </p:nvSpPr>
        <p:spPr>
          <a:xfrm>
            <a:off x="3178961" y="2750648"/>
            <a:ext cx="1440160" cy="553998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3000" dirty="0">
                <a:latin typeface="Calibri" panose="020F0502020204030204" pitchFamily="34" charset="0"/>
                <a:ea typeface="Times New Roman" panose="02020603050405020304" pitchFamily="18" charset="0"/>
              </a:rPr>
              <a:t>y=x</a:t>
            </a:r>
            <a:endParaRPr lang="en-US" sz="3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F4DB9664-F91D-43E2-A83A-C755DB968340}"/>
              </a:ext>
            </a:extLst>
          </p:cNvPr>
          <p:cNvSpPr txBox="1">
            <a:spLocks/>
          </p:cNvSpPr>
          <p:nvPr/>
        </p:nvSpPr>
        <p:spPr>
          <a:xfrm>
            <a:off x="5364088" y="1941658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y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B3A8217-1E45-4362-9F2F-6E978940972A}"/>
              </a:ext>
            </a:extLst>
          </p:cNvPr>
          <p:cNvSpPr/>
          <p:nvPr/>
        </p:nvSpPr>
        <p:spPr>
          <a:xfrm>
            <a:off x="461865" y="4869160"/>
            <a:ext cx="81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 8;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=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x;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קודם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הוסף 1 ל-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לאחר מכן, בצע את הפקודה האחרת: 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7372207E-6F98-4AC5-A368-374E8CC2BEFF}"/>
              </a:ext>
            </a:extLst>
          </p:cNvPr>
          <p:cNvSpPr/>
          <p:nvPr/>
        </p:nvSpPr>
        <p:spPr>
          <a:xfrm>
            <a:off x="29817" y="3686541"/>
            <a:ext cx="8769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כשהפעולה מופיעה בתוך פקודה אחרת,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++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אומר "קודם הוסף 1 ל-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x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ורק לאחר מכן בצע את הפקודה האחרת.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9B92B8BD-E95B-47C6-868B-E58A41BF0FD5}"/>
              </a:ext>
            </a:extLst>
          </p:cNvPr>
          <p:cNvSpPr txBox="1">
            <a:spLocks/>
          </p:cNvSpPr>
          <p:nvPr/>
        </p:nvSpPr>
        <p:spPr>
          <a:xfrm>
            <a:off x="3041171" y="4922789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מציין מיקום תוכן 3">
            <a:extLst>
              <a:ext uri="{FF2B5EF4-FFF2-40B4-BE49-F238E27FC236}">
                <a16:creationId xmlns:a16="http://schemas.microsoft.com/office/drawing/2014/main" id="{0D92242D-3F2F-4E06-95FF-2FB86E88419F}"/>
              </a:ext>
            </a:extLst>
          </p:cNvPr>
          <p:cNvSpPr txBox="1">
            <a:spLocks/>
          </p:cNvSpPr>
          <p:nvPr/>
        </p:nvSpPr>
        <p:spPr>
          <a:xfrm>
            <a:off x="4195796" y="4944188"/>
            <a:ext cx="79208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8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F5547108-EBB1-4006-8567-02F888CF73CE}"/>
              </a:ext>
            </a:extLst>
          </p:cNvPr>
          <p:cNvSpPr txBox="1">
            <a:spLocks/>
          </p:cNvSpPr>
          <p:nvPr/>
        </p:nvSpPr>
        <p:spPr>
          <a:xfrm>
            <a:off x="6398598" y="4944832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מציין מיקום תוכן 3">
            <a:extLst>
              <a:ext uri="{FF2B5EF4-FFF2-40B4-BE49-F238E27FC236}">
                <a16:creationId xmlns:a16="http://schemas.microsoft.com/office/drawing/2014/main" id="{99CB2C67-377C-4306-A125-9AAD69268794}"/>
              </a:ext>
            </a:extLst>
          </p:cNvPr>
          <p:cNvSpPr txBox="1">
            <a:spLocks/>
          </p:cNvSpPr>
          <p:nvPr/>
        </p:nvSpPr>
        <p:spPr>
          <a:xfrm>
            <a:off x="4187809" y="4948028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מציין מיקום תוכן 3">
            <a:extLst>
              <a:ext uri="{FF2B5EF4-FFF2-40B4-BE49-F238E27FC236}">
                <a16:creationId xmlns:a16="http://schemas.microsoft.com/office/drawing/2014/main" id="{68F2F441-19D2-41D5-82AF-0F0FCD253863}"/>
              </a:ext>
            </a:extLst>
          </p:cNvPr>
          <p:cNvSpPr txBox="1">
            <a:spLocks/>
          </p:cNvSpPr>
          <p:nvPr/>
        </p:nvSpPr>
        <p:spPr>
          <a:xfrm>
            <a:off x="2321091" y="6141621"/>
            <a:ext cx="1440160" cy="553998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3000" dirty="0">
                <a:latin typeface="Calibri" panose="020F0502020204030204" pitchFamily="34" charset="0"/>
                <a:ea typeface="Times New Roman" panose="02020603050405020304" pitchFamily="18" charset="0"/>
              </a:rPr>
              <a:t>y=x</a:t>
            </a:r>
            <a:endParaRPr lang="en-US" sz="3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מציין מיקום תוכן 3">
            <a:extLst>
              <a:ext uri="{FF2B5EF4-FFF2-40B4-BE49-F238E27FC236}">
                <a16:creationId xmlns:a16="http://schemas.microsoft.com/office/drawing/2014/main" id="{1EF136AC-70E9-4E74-8B18-9E9AA6447088}"/>
              </a:ext>
            </a:extLst>
          </p:cNvPr>
          <p:cNvSpPr txBox="1">
            <a:spLocks/>
          </p:cNvSpPr>
          <p:nvPr/>
        </p:nvSpPr>
        <p:spPr>
          <a:xfrm>
            <a:off x="5214393" y="4893986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y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7A2F4-710E-492B-B3E4-F5C7867FB142}"/>
              </a:ext>
            </a:extLst>
          </p:cNvPr>
          <p:cNvSpPr txBox="1"/>
          <p:nvPr/>
        </p:nvSpPr>
        <p:spPr>
          <a:xfrm>
            <a:off x="179512" y="5994858"/>
            <a:ext cx="236186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כנ"ל לגבי הפחתה עצמית --</a:t>
            </a:r>
          </a:p>
        </p:txBody>
      </p:sp>
    </p:spTree>
    <p:extLst>
      <p:ext uri="{BB962C8B-B14F-4D97-AF65-F5344CB8AC3E}">
        <p14:creationId xmlns:p14="http://schemas.microsoft.com/office/powerpoint/2010/main" val="24511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7" grpId="0" animBg="1"/>
      <p:bldP spid="19" grpId="0" animBg="1"/>
      <p:bldP spid="22" grpId="0" animBg="1"/>
      <p:bldP spid="29" grpId="0"/>
      <p:bldP spid="31" grpId="0" animBg="1"/>
      <p:bldP spid="32" grpId="0" animBg="1"/>
      <p:bldP spid="3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 – קידום עצמי בתוך הדפסה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319F9E4-70D4-4812-90E8-3DE96E6E7F1C}"/>
              </a:ext>
            </a:extLst>
          </p:cNvPr>
          <p:cNvSpPr/>
          <p:nvPr/>
        </p:nvSpPr>
        <p:spPr>
          <a:xfrm>
            <a:off x="395536" y="1020139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 10;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Console.WriteLine(x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algn="r"/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קודם בצע את הפקודה האחרת:    </a:t>
            </a:r>
          </a:p>
          <a:p>
            <a:pPr algn="r"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לאחר מכן הוסף 1 ל-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32D910A9-D284-4A6E-8743-A2C6653BE1B9}"/>
              </a:ext>
            </a:extLst>
          </p:cNvPr>
          <p:cNvSpPr txBox="1">
            <a:spLocks/>
          </p:cNvSpPr>
          <p:nvPr/>
        </p:nvSpPr>
        <p:spPr>
          <a:xfrm>
            <a:off x="3475716" y="1093243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מציין מיקום תוכן 3">
            <a:extLst>
              <a:ext uri="{FF2B5EF4-FFF2-40B4-BE49-F238E27FC236}">
                <a16:creationId xmlns:a16="http://schemas.microsoft.com/office/drawing/2014/main" id="{F7DF75F6-6A07-4B19-B826-A2F604356AA5}"/>
              </a:ext>
            </a:extLst>
          </p:cNvPr>
          <p:cNvSpPr txBox="1">
            <a:spLocks/>
          </p:cNvSpPr>
          <p:nvPr/>
        </p:nvSpPr>
        <p:spPr>
          <a:xfrm>
            <a:off x="4630341" y="1114642"/>
            <a:ext cx="79208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188179B8-3C4A-4B64-8493-56F1F1B1FF11}"/>
              </a:ext>
            </a:extLst>
          </p:cNvPr>
          <p:cNvSpPr txBox="1">
            <a:spLocks/>
          </p:cNvSpPr>
          <p:nvPr/>
        </p:nvSpPr>
        <p:spPr>
          <a:xfrm>
            <a:off x="6762970" y="940107"/>
            <a:ext cx="792088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7CE13D73-ACBA-4DD3-B533-39AA6CEBC3DF}"/>
              </a:ext>
            </a:extLst>
          </p:cNvPr>
          <p:cNvSpPr txBox="1">
            <a:spLocks/>
          </p:cNvSpPr>
          <p:nvPr/>
        </p:nvSpPr>
        <p:spPr>
          <a:xfrm>
            <a:off x="4630341" y="1114642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5FB90CBF-A3E7-4C23-A61B-A3D64C571B2E}"/>
              </a:ext>
            </a:extLst>
          </p:cNvPr>
          <p:cNvSpPr txBox="1">
            <a:spLocks/>
          </p:cNvSpPr>
          <p:nvPr/>
        </p:nvSpPr>
        <p:spPr>
          <a:xfrm>
            <a:off x="1331640" y="1875505"/>
            <a:ext cx="3442825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הדפסת ערכו של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F4DB9664-F91D-43E2-A83A-C755DB968340}"/>
              </a:ext>
            </a:extLst>
          </p:cNvPr>
          <p:cNvSpPr txBox="1">
            <a:spLocks/>
          </p:cNvSpPr>
          <p:nvPr/>
        </p:nvSpPr>
        <p:spPr>
          <a:xfrm>
            <a:off x="7159014" y="934757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הפלט: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55CCC11B-527B-4612-A16A-2F5BFD63490B}"/>
              </a:ext>
            </a:extLst>
          </p:cNvPr>
          <p:cNvSpPr/>
          <p:nvPr/>
        </p:nvSpPr>
        <p:spPr>
          <a:xfrm>
            <a:off x="544826" y="3283569"/>
            <a:ext cx="81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 10;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Console.WriteLine(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x);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קודם הוסף 1 ל-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לאחר מכן, בצע את הפקודה האחרת: </a:t>
            </a:r>
          </a:p>
        </p:txBody>
      </p:sp>
      <p:sp>
        <p:nvSpPr>
          <p:cNvPr id="21" name="מציין מיקום תוכן 3">
            <a:extLst>
              <a:ext uri="{FF2B5EF4-FFF2-40B4-BE49-F238E27FC236}">
                <a16:creationId xmlns:a16="http://schemas.microsoft.com/office/drawing/2014/main" id="{508CA9EC-0CE1-43E3-978B-EC050DB19421}"/>
              </a:ext>
            </a:extLst>
          </p:cNvPr>
          <p:cNvSpPr txBox="1">
            <a:spLocks/>
          </p:cNvSpPr>
          <p:nvPr/>
        </p:nvSpPr>
        <p:spPr>
          <a:xfrm>
            <a:off x="3475716" y="3356673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מציין מיקום תוכן 3">
            <a:extLst>
              <a:ext uri="{FF2B5EF4-FFF2-40B4-BE49-F238E27FC236}">
                <a16:creationId xmlns:a16="http://schemas.microsoft.com/office/drawing/2014/main" id="{6B78BA37-B180-4736-9707-55EF031A9726}"/>
              </a:ext>
            </a:extLst>
          </p:cNvPr>
          <p:cNvSpPr txBox="1">
            <a:spLocks/>
          </p:cNvSpPr>
          <p:nvPr/>
        </p:nvSpPr>
        <p:spPr>
          <a:xfrm>
            <a:off x="4630341" y="3378072"/>
            <a:ext cx="79208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90818188-07CF-4727-9124-2E9AB88DB5FF}"/>
              </a:ext>
            </a:extLst>
          </p:cNvPr>
          <p:cNvSpPr txBox="1">
            <a:spLocks/>
          </p:cNvSpPr>
          <p:nvPr/>
        </p:nvSpPr>
        <p:spPr>
          <a:xfrm>
            <a:off x="6762970" y="3199283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מציין מיקום תוכן 3">
            <a:extLst>
              <a:ext uri="{FF2B5EF4-FFF2-40B4-BE49-F238E27FC236}">
                <a16:creationId xmlns:a16="http://schemas.microsoft.com/office/drawing/2014/main" id="{626EF758-74B0-4920-924A-2DE58941F876}"/>
              </a:ext>
            </a:extLst>
          </p:cNvPr>
          <p:cNvSpPr txBox="1">
            <a:spLocks/>
          </p:cNvSpPr>
          <p:nvPr/>
        </p:nvSpPr>
        <p:spPr>
          <a:xfrm>
            <a:off x="4630341" y="3378072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מציין מיקום תוכן 3">
            <a:extLst>
              <a:ext uri="{FF2B5EF4-FFF2-40B4-BE49-F238E27FC236}">
                <a16:creationId xmlns:a16="http://schemas.microsoft.com/office/drawing/2014/main" id="{95BE35E2-1DA1-46D9-A5C6-3C12B955E148}"/>
              </a:ext>
            </a:extLst>
          </p:cNvPr>
          <p:cNvSpPr txBox="1">
            <a:spLocks/>
          </p:cNvSpPr>
          <p:nvPr/>
        </p:nvSpPr>
        <p:spPr>
          <a:xfrm>
            <a:off x="544826" y="4586931"/>
            <a:ext cx="3442825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הדפסת ערכו של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8513226B-E29A-48A8-9A8D-BE64B3766D56}"/>
              </a:ext>
            </a:extLst>
          </p:cNvPr>
          <p:cNvSpPr txBox="1">
            <a:spLocks/>
          </p:cNvSpPr>
          <p:nvPr/>
        </p:nvSpPr>
        <p:spPr>
          <a:xfrm>
            <a:off x="7159014" y="3198187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הפלט: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 – קידום עצמי ב-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if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319F9E4-70D4-4812-90E8-3DE96E6E7F1C}"/>
              </a:ext>
            </a:extLst>
          </p:cNvPr>
          <p:cNvSpPr/>
          <p:nvPr/>
        </p:nvSpPr>
        <p:spPr>
          <a:xfrm>
            <a:off x="272413" y="693543"/>
            <a:ext cx="859917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 25;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(x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== 25) 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Console.WriteLine(”yes”);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Console.WriteLine(“no”);</a:t>
            </a:r>
          </a:p>
          <a:p>
            <a:pPr algn="r"/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קודם בצע את הפקודה האחרת: </a:t>
            </a:r>
          </a:p>
          <a:p>
            <a:pPr algn="r">
              <a:spcAft>
                <a:spcPts val="1000"/>
              </a:spcAf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לאחר מכן הוסף 1 ל-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32D910A9-D284-4A6E-8743-A2C6653BE1B9}"/>
              </a:ext>
            </a:extLst>
          </p:cNvPr>
          <p:cNvSpPr txBox="1">
            <a:spLocks/>
          </p:cNvSpPr>
          <p:nvPr/>
        </p:nvSpPr>
        <p:spPr>
          <a:xfrm>
            <a:off x="3586123" y="819462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מציין מיקום תוכן 3">
            <a:extLst>
              <a:ext uri="{FF2B5EF4-FFF2-40B4-BE49-F238E27FC236}">
                <a16:creationId xmlns:a16="http://schemas.microsoft.com/office/drawing/2014/main" id="{F7DF75F6-6A07-4B19-B826-A2F604356AA5}"/>
              </a:ext>
            </a:extLst>
          </p:cNvPr>
          <p:cNvSpPr txBox="1">
            <a:spLocks/>
          </p:cNvSpPr>
          <p:nvPr/>
        </p:nvSpPr>
        <p:spPr>
          <a:xfrm>
            <a:off x="4740748" y="840861"/>
            <a:ext cx="79208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25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188179B8-3C4A-4B64-8493-56F1F1B1FF11}"/>
              </a:ext>
            </a:extLst>
          </p:cNvPr>
          <p:cNvSpPr txBox="1">
            <a:spLocks/>
          </p:cNvSpPr>
          <p:nvPr/>
        </p:nvSpPr>
        <p:spPr>
          <a:xfrm>
            <a:off x="5888827" y="830162"/>
            <a:ext cx="98955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True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7CE13D73-ACBA-4DD3-B533-39AA6CEBC3DF}"/>
              </a:ext>
            </a:extLst>
          </p:cNvPr>
          <p:cNvSpPr txBox="1">
            <a:spLocks/>
          </p:cNvSpPr>
          <p:nvPr/>
        </p:nvSpPr>
        <p:spPr>
          <a:xfrm>
            <a:off x="4740748" y="843857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26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5FB90CBF-A3E7-4C23-A61B-A3D64C571B2E}"/>
              </a:ext>
            </a:extLst>
          </p:cNvPr>
          <p:cNvSpPr txBox="1">
            <a:spLocks/>
          </p:cNvSpPr>
          <p:nvPr/>
        </p:nvSpPr>
        <p:spPr>
          <a:xfrm>
            <a:off x="539552" y="2852936"/>
            <a:ext cx="487760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בדיקה האם ערכו של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שווה ל-25.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F4DB9664-F91D-43E2-A83A-C755DB968340}"/>
              </a:ext>
            </a:extLst>
          </p:cNvPr>
          <p:cNvSpPr txBox="1">
            <a:spLocks/>
          </p:cNvSpPr>
          <p:nvPr/>
        </p:nvSpPr>
        <p:spPr>
          <a:xfrm>
            <a:off x="6687462" y="824812"/>
            <a:ext cx="2456538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הביטוי הבוליאני: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מציין מיקום תוכן 3">
            <a:extLst>
              <a:ext uri="{FF2B5EF4-FFF2-40B4-BE49-F238E27FC236}">
                <a16:creationId xmlns:a16="http://schemas.microsoft.com/office/drawing/2014/main" id="{D0F229AB-5D02-48EF-AF68-7BE0596B33BC}"/>
              </a:ext>
            </a:extLst>
          </p:cNvPr>
          <p:cNvSpPr txBox="1">
            <a:spLocks/>
          </p:cNvSpPr>
          <p:nvPr/>
        </p:nvSpPr>
        <p:spPr>
          <a:xfrm>
            <a:off x="5999336" y="1278946"/>
            <a:ext cx="792088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yes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מציין מיקום תוכן 3">
            <a:extLst>
              <a:ext uri="{FF2B5EF4-FFF2-40B4-BE49-F238E27FC236}">
                <a16:creationId xmlns:a16="http://schemas.microsoft.com/office/drawing/2014/main" id="{54F5DFBE-A84F-4F3A-819C-A2CB33C28C51}"/>
              </a:ext>
            </a:extLst>
          </p:cNvPr>
          <p:cNvSpPr txBox="1">
            <a:spLocks/>
          </p:cNvSpPr>
          <p:nvPr/>
        </p:nvSpPr>
        <p:spPr>
          <a:xfrm>
            <a:off x="6551401" y="1273596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הפלט: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6E206C5A-7A96-4980-ACDC-1FAD7C9AE813}"/>
              </a:ext>
            </a:extLst>
          </p:cNvPr>
          <p:cNvSpPr/>
          <p:nvPr/>
        </p:nvSpPr>
        <p:spPr>
          <a:xfrm>
            <a:off x="272413" y="3713965"/>
            <a:ext cx="859917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 25;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(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== 25) 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Console.WriteLine(”yes”);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Console.WriteLine(“no”);</a:t>
            </a:r>
          </a:p>
          <a:p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קודם הוסף 1 ל-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לאחר מכן, בצע את הפקודה האחרת: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מציין מיקום תוכן 3">
            <a:extLst>
              <a:ext uri="{FF2B5EF4-FFF2-40B4-BE49-F238E27FC236}">
                <a16:creationId xmlns:a16="http://schemas.microsoft.com/office/drawing/2014/main" id="{007935C0-2377-4A95-8445-54A161F99A90}"/>
              </a:ext>
            </a:extLst>
          </p:cNvPr>
          <p:cNvSpPr txBox="1">
            <a:spLocks/>
          </p:cNvSpPr>
          <p:nvPr/>
        </p:nvSpPr>
        <p:spPr>
          <a:xfrm>
            <a:off x="3568477" y="3787794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id="{4E70C957-E687-4B43-8DE8-831A727C5503}"/>
              </a:ext>
            </a:extLst>
          </p:cNvPr>
          <p:cNvSpPr txBox="1">
            <a:spLocks/>
          </p:cNvSpPr>
          <p:nvPr/>
        </p:nvSpPr>
        <p:spPr>
          <a:xfrm>
            <a:off x="4723102" y="3809193"/>
            <a:ext cx="79208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25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מציין מיקום תוכן 3">
            <a:extLst>
              <a:ext uri="{FF2B5EF4-FFF2-40B4-BE49-F238E27FC236}">
                <a16:creationId xmlns:a16="http://schemas.microsoft.com/office/drawing/2014/main" id="{F4C42E5A-FACD-4277-B7C2-F42CB4D5E33C}"/>
              </a:ext>
            </a:extLst>
          </p:cNvPr>
          <p:cNvSpPr txBox="1">
            <a:spLocks/>
          </p:cNvSpPr>
          <p:nvPr/>
        </p:nvSpPr>
        <p:spPr>
          <a:xfrm>
            <a:off x="5890349" y="3782444"/>
            <a:ext cx="98955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False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" name="מציין מיקום תוכן 3">
            <a:extLst>
              <a:ext uri="{FF2B5EF4-FFF2-40B4-BE49-F238E27FC236}">
                <a16:creationId xmlns:a16="http://schemas.microsoft.com/office/drawing/2014/main" id="{F3CE13E2-2E50-48A5-81AA-7FE6990A8277}"/>
              </a:ext>
            </a:extLst>
          </p:cNvPr>
          <p:cNvSpPr txBox="1">
            <a:spLocks/>
          </p:cNvSpPr>
          <p:nvPr/>
        </p:nvSpPr>
        <p:spPr>
          <a:xfrm>
            <a:off x="4723102" y="3812189"/>
            <a:ext cx="7920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26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4" name="מציין מיקום תוכן 3">
            <a:extLst>
              <a:ext uri="{FF2B5EF4-FFF2-40B4-BE49-F238E27FC236}">
                <a16:creationId xmlns:a16="http://schemas.microsoft.com/office/drawing/2014/main" id="{A520113A-C155-4ACF-A341-3661E06E72AC}"/>
              </a:ext>
            </a:extLst>
          </p:cNvPr>
          <p:cNvSpPr txBox="1">
            <a:spLocks/>
          </p:cNvSpPr>
          <p:nvPr/>
        </p:nvSpPr>
        <p:spPr>
          <a:xfrm>
            <a:off x="6643137" y="3782444"/>
            <a:ext cx="2543583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הביטוי הבוליאני: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id="{7D5F38E4-E67E-4527-B8C6-584307C57ABA}"/>
              </a:ext>
            </a:extLst>
          </p:cNvPr>
          <p:cNvSpPr txBox="1">
            <a:spLocks/>
          </p:cNvSpPr>
          <p:nvPr/>
        </p:nvSpPr>
        <p:spPr>
          <a:xfrm>
            <a:off x="6117120" y="4496428"/>
            <a:ext cx="792088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מציין מיקום תוכן 3">
            <a:extLst>
              <a:ext uri="{FF2B5EF4-FFF2-40B4-BE49-F238E27FC236}">
                <a16:creationId xmlns:a16="http://schemas.microsoft.com/office/drawing/2014/main" id="{ED3BF71C-F10F-4EED-976C-0ABAD399BF6D}"/>
              </a:ext>
            </a:extLst>
          </p:cNvPr>
          <p:cNvSpPr txBox="1">
            <a:spLocks/>
          </p:cNvSpPr>
          <p:nvPr/>
        </p:nvSpPr>
        <p:spPr>
          <a:xfrm>
            <a:off x="6501974" y="4493910"/>
            <a:ext cx="144016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הפלט: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מציין מיקום תוכן 3">
            <a:extLst>
              <a:ext uri="{FF2B5EF4-FFF2-40B4-BE49-F238E27FC236}">
                <a16:creationId xmlns:a16="http://schemas.microsoft.com/office/drawing/2014/main" id="{42D57538-BD5F-4B4B-AAEB-785EA3C820EF}"/>
              </a:ext>
            </a:extLst>
          </p:cNvPr>
          <p:cNvSpPr txBox="1">
            <a:spLocks/>
          </p:cNvSpPr>
          <p:nvPr/>
        </p:nvSpPr>
        <p:spPr>
          <a:xfrm>
            <a:off x="-123340" y="6237733"/>
            <a:ext cx="487760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בדיקה האם ערכו של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שווה ל-25.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9" grpId="0" animBg="1"/>
      <p:bldP spid="22" grpId="0" animBg="1"/>
      <p:bldP spid="18" grpId="0" animBg="1"/>
      <p:bldP spid="40" grpId="0" animBg="1"/>
      <p:bldP spid="41" grpId="0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70B58E3-C5E9-4C8B-8F99-2A916272FEE5}"/>
              </a:ext>
            </a:extLst>
          </p:cNvPr>
          <p:cNvSpPr/>
          <p:nvPr/>
        </p:nvSpPr>
        <p:spPr>
          <a:xfrm>
            <a:off x="98878" y="514449"/>
            <a:ext cx="8946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נתונה התוכנית הבאה :</a:t>
            </a: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0" y="-99392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לפתרון ב-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excel</a:t>
            </a:r>
            <a:endParaRPr lang="he-IL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8C938B1-6D6C-4363-A1C3-8A4C018C7C2F}"/>
              </a:ext>
            </a:extLst>
          </p:cNvPr>
          <p:cNvSpPr/>
          <p:nvPr/>
        </p:nvSpPr>
        <p:spPr>
          <a:xfrm>
            <a:off x="1844827" y="1031652"/>
            <a:ext cx="5454347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(x-- != 4)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x++;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++x;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Console.WriteLine(x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y);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 --x;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Console.WriteLine(z);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(x + z) % 2;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{z}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0D5086A-8D6B-4C6B-BAE1-7529B1D0F7F7}"/>
              </a:ext>
            </a:extLst>
          </p:cNvPr>
          <p:cNvSpPr/>
          <p:nvPr/>
        </p:nvSpPr>
        <p:spPr>
          <a:xfrm>
            <a:off x="98879" y="5826949"/>
            <a:ext cx="894623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ציין מהו פלט התוכנית אם הקלט הוא </a:t>
            </a:r>
            <a:r>
              <a:rPr lang="he-IL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lvl="1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נמק בעזרת טבלת מעקב!</a:t>
            </a:r>
          </a:p>
        </p:txBody>
      </p:sp>
    </p:spTree>
    <p:extLst>
      <p:ext uri="{BB962C8B-B14F-4D97-AF65-F5344CB8AC3E}">
        <p14:creationId xmlns:p14="http://schemas.microsoft.com/office/powerpoint/2010/main" val="17954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692</Words>
  <Application>Microsoft Office PowerPoint</Application>
  <PresentationFormat>‫הצגה על המסך (4:3)</PresentationFormat>
  <Paragraphs>169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ערכת נושא Office</vt:lpstr>
      <vt:lpstr>מה נלמד היום?</vt:lpstr>
      <vt:lpstr>קיצורי דרך לפעולות חשבון ב #C</vt:lpstr>
      <vt:lpstr>מצגת של PowerPoint‏</vt:lpstr>
      <vt:lpstr>קידום עצמי והפחתה עצמית של משתנה</vt:lpstr>
      <vt:lpstr>מה ההבדל בין x++ ל- ++x?</vt:lpstr>
      <vt:lpstr>מה ההבדל בין x++ ל- ++x?</vt:lpstr>
      <vt:lpstr>דוגמא 1 – קידום עצמי בתוך הדפסה</vt:lpstr>
      <vt:lpstr>דוגמא 2 – קידום עצמי ב-if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216</cp:revision>
  <dcterms:created xsi:type="dcterms:W3CDTF">2018-02-18T20:21:23Z</dcterms:created>
  <dcterms:modified xsi:type="dcterms:W3CDTF">2019-11-19T21:33:27Z</dcterms:modified>
</cp:coreProperties>
</file>