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5"></Relationship><Relationship Target="docProps/thumbnail.jpeg" Type="http://schemas.openxmlformats.org/package/2006/relationships/metadata/thumbnail" Id="rId6"></Relationship><Relationship Target="docProps/app.xml" Type="http://schemas.openxmlformats.org/officeDocument/2006/relationships/extended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91" r:id="rId2"/>
    <p:sldId id="413" r:id="rId3"/>
    <p:sldId id="424" r:id="rId4"/>
    <p:sldId id="425" r:id="rId5"/>
    <p:sldId id="414" r:id="rId6"/>
    <p:sldId id="428" r:id="rId7"/>
    <p:sldId id="430" r:id="rId8"/>
    <p:sldId id="422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5" autoAdjust="0"/>
    <p:restoredTop sz="94660"/>
  </p:normalViewPr>
  <p:slideViewPr>
    <p:cSldViewPr>
      <p:cViewPr varScale="1">
        <p:scale>
          <a:sx n="68" d="100"/>
          <a:sy n="68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slides/slide7.xml" Type="http://schemas.openxmlformats.org/officeDocument/2006/relationships/slide" Id="rId8"></Relationship><Relationship Target="theme/theme1.xml" Type="http://schemas.openxmlformats.org/officeDocument/2006/relationships/theme" Id="rId13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viewProps.xml" Type="http://schemas.openxmlformats.org/officeDocument/2006/relationships/viewProps" Id="rId12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presProps.xml" Type="http://schemas.openxmlformats.org/officeDocument/2006/relationships/presProps" Id="rId11"></Relationship><Relationship Target="slides/slide4.xml" Type="http://schemas.openxmlformats.org/officeDocument/2006/relationships/slide" Id="rId5"></Relationship><Relationship Target="notesMasters/notesMaster1.xml" Type="http://schemas.openxmlformats.org/officeDocument/2006/relationships/notesMaster" Id="rId10"></Relationship><Relationship Target="slides/slide3.xml" Type="http://schemas.openxmlformats.org/officeDocument/2006/relationships/slide" Id="rId4"></Relationship><Relationship Target="slides/slide8.xml" Type="http://schemas.openxmlformats.org/officeDocument/2006/relationships/slide" Id="rId9"></Relationship><Relationship Target="tableStyles.xml" Type="http://schemas.openxmlformats.org/officeDocument/2006/relationships/tableStyles" Id="rId14"></Relationship></Relationships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Division by zero</a:t>
            </a:r>
          </a:p>
          <a:p>
            <a:pPr algn="l" rtl="0"/>
            <a:r>
              <a:rPr lang="en-US" dirty="0"/>
              <a:t>Wrong choice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7120098"/>
      </p:ext>
    </p:extLst>
  </p:cSld>
  <p:clrMapOvr>
    <a:masterClrMapping/>
  </p:clrMapOvr>
</p:notes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notesSlides/notesSlide1.xml" Type="http://schemas.openxmlformats.org/officeDocument/2006/relationships/notesSlide" Id="rId2"></Relationship><Relationship Target="../slideLayouts/slideLayout7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הוראת הבחירה </a:t>
            </a:r>
            <a:r>
              <a:rPr lang="en-US" dirty="0"/>
              <a:t>switch case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0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הוראת הבחירה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switch-case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0" y="754268"/>
            <a:ext cx="9106678" cy="4834972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095375" algn="l"/>
                <a:tab pos="1732915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הוראה זו מאפשרת לנתב את מהלך התוכנית למסלולים שונים ורבים, על פי ערכו של משתנה או ביטוי כלשהו.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095375" algn="l"/>
                <a:tab pos="1732915" algn="l"/>
              </a:tabLst>
            </a:pPr>
            <a:r>
              <a:rPr lang="he-IL" dirty="0">
                <a:latin typeface="Calibri" panose="020F0502020204030204" pitchFamily="34" charset="0"/>
              </a:rPr>
              <a:t>לדוגמא: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095375" algn="l"/>
                <a:tab pos="1732915" algn="l"/>
              </a:tabLst>
            </a:pPr>
            <a:r>
              <a:rPr lang="he-IL" dirty="0">
                <a:latin typeface="Calibri" panose="020F0502020204030204" pitchFamily="34" charset="0"/>
              </a:rPr>
              <a:t>כתוב </a:t>
            </a:r>
            <a:r>
              <a:rPr lang="he-IL" dirty="0" err="1">
                <a:latin typeface="Calibri" panose="020F0502020204030204" pitchFamily="34" charset="0"/>
              </a:rPr>
              <a:t>תוכנית</a:t>
            </a:r>
            <a:r>
              <a:rPr lang="he-IL" dirty="0">
                <a:latin typeface="Calibri" panose="020F0502020204030204" pitchFamily="34" charset="0"/>
              </a:rPr>
              <a:t> שקולטת מספר שלם למשתנה בשם </a:t>
            </a:r>
            <a:r>
              <a:rPr lang="en-US" dirty="0">
                <a:latin typeface="Calibri" panose="020F0502020204030204" pitchFamily="34" charset="0"/>
              </a:rPr>
              <a:t>x</a:t>
            </a:r>
            <a:r>
              <a:rPr lang="he-IL" dirty="0">
                <a:latin typeface="Calibri" panose="020F0502020204030204" pitchFamily="34" charset="0"/>
              </a:rPr>
              <a:t>.</a:t>
            </a:r>
          </a:p>
          <a:p>
            <a:r>
              <a:rPr lang="he-IL" dirty="0"/>
              <a:t>אם ערכו של </a:t>
            </a:r>
            <a:r>
              <a:rPr lang="en-US" dirty="0"/>
              <a:t>x</a:t>
            </a:r>
            <a:r>
              <a:rPr lang="he-IL" dirty="0"/>
              <a:t> הוא 8, התוכנית תציג את המילה </a:t>
            </a:r>
            <a:r>
              <a:rPr lang="en-US" dirty="0"/>
              <a:t>eight</a:t>
            </a:r>
          </a:p>
          <a:p>
            <a:r>
              <a:rPr lang="he-IL" dirty="0"/>
              <a:t>אם ערכו של </a:t>
            </a:r>
            <a:r>
              <a:rPr lang="en-US" dirty="0"/>
              <a:t>x</a:t>
            </a:r>
            <a:r>
              <a:rPr lang="he-IL" dirty="0"/>
              <a:t> הוא 5, התוכנית תציג את המילה </a:t>
            </a:r>
            <a:r>
              <a:rPr lang="en-US" dirty="0"/>
              <a:t>five</a:t>
            </a:r>
          </a:p>
          <a:p>
            <a:r>
              <a:rPr lang="he-IL" dirty="0"/>
              <a:t>אם ערכו של </a:t>
            </a:r>
            <a:r>
              <a:rPr lang="en-US" dirty="0"/>
              <a:t>x</a:t>
            </a:r>
            <a:r>
              <a:rPr lang="he-IL" dirty="0"/>
              <a:t> הוא 3, התוכנית תציג את המילה </a:t>
            </a:r>
            <a:r>
              <a:rPr lang="en-US" dirty="0"/>
              <a:t>three</a:t>
            </a:r>
          </a:p>
          <a:p>
            <a:r>
              <a:rPr lang="he-IL" dirty="0"/>
              <a:t>עבור כל ערך אחר, התוכנית תציג "</a:t>
            </a:r>
            <a:r>
              <a:rPr lang="en-US" dirty="0"/>
              <a:t>Another number</a:t>
            </a:r>
            <a:r>
              <a:rPr lang="he-IL" dirty="0"/>
              <a:t>"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095375" algn="l"/>
                <a:tab pos="1732915" algn="l"/>
              </a:tabLst>
            </a:pPr>
            <a:endParaRPr lang="he-IL" dirty="0">
              <a:latin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095375" algn="l"/>
                <a:tab pos="1732915" algn="l"/>
              </a:tabLst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-78434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</a:rPr>
              <a:t>הוראת הבחירה </a:t>
            </a:r>
            <a:r>
              <a:rPr lang="en-US" b="1" dirty="0">
                <a:solidFill>
                  <a:srgbClr val="0070C0"/>
                </a:solidFill>
              </a:rPr>
              <a:t>switch-case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8" name="מציין מיקום תוכן 3">
            <a:extLst>
              <a:ext uri="{FF2B5EF4-FFF2-40B4-BE49-F238E27FC236}">
                <a16:creationId xmlns:a16="http://schemas.microsoft.com/office/drawing/2014/main" id="{2553266E-7BD2-4177-A82B-43D7EFFEC114}"/>
              </a:ext>
            </a:extLst>
          </p:cNvPr>
          <p:cNvSpPr txBox="1">
            <a:spLocks/>
          </p:cNvSpPr>
          <p:nvPr/>
        </p:nvSpPr>
        <p:spPr>
          <a:xfrm>
            <a:off x="5085415" y="652939"/>
            <a:ext cx="3915077" cy="15809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itchFamily="34" charset="0"/>
              <a:buNone/>
              <a:tabLst>
                <a:tab pos="1095375" algn="l"/>
                <a:tab pos="1732915" algn="l"/>
              </a:tabLst>
            </a:pPr>
            <a:r>
              <a:rPr lang="he-IL" sz="1400" dirty="0">
                <a:latin typeface="Calibri" panose="020F0502020204030204" pitchFamily="34" charset="0"/>
              </a:rPr>
              <a:t>כתוב </a:t>
            </a:r>
            <a:r>
              <a:rPr lang="he-IL" sz="1400" dirty="0" err="1">
                <a:latin typeface="Calibri" panose="020F0502020204030204" pitchFamily="34" charset="0"/>
              </a:rPr>
              <a:t>תוכנית</a:t>
            </a:r>
            <a:r>
              <a:rPr lang="he-IL" sz="1400" dirty="0">
                <a:latin typeface="Calibri" panose="020F0502020204030204" pitchFamily="34" charset="0"/>
              </a:rPr>
              <a:t> שקולטת מספר שלם למשתנה בשם </a:t>
            </a:r>
            <a:r>
              <a:rPr lang="en-US" sz="1400" dirty="0">
                <a:latin typeface="Calibri" panose="020F0502020204030204" pitchFamily="34" charset="0"/>
              </a:rPr>
              <a:t>x</a:t>
            </a:r>
            <a:r>
              <a:rPr lang="he-IL" sz="1400" dirty="0">
                <a:latin typeface="Calibri" panose="020F0502020204030204" pitchFamily="34" charset="0"/>
              </a:rPr>
              <a:t>.</a:t>
            </a:r>
          </a:p>
          <a:p>
            <a:pPr marL="0" indent="0"/>
            <a:r>
              <a:rPr lang="he-IL" sz="1400" dirty="0"/>
              <a:t>אם ערכו של </a:t>
            </a:r>
            <a:r>
              <a:rPr lang="en-US" sz="1400" dirty="0"/>
              <a:t>x</a:t>
            </a:r>
            <a:r>
              <a:rPr lang="he-IL" sz="1400" dirty="0"/>
              <a:t> הוא 8, התוכנית תציג את המילה </a:t>
            </a:r>
            <a:r>
              <a:rPr lang="en-US" sz="1400" dirty="0"/>
              <a:t>eight</a:t>
            </a:r>
          </a:p>
          <a:p>
            <a:pPr marL="0" indent="0"/>
            <a:r>
              <a:rPr lang="he-IL" sz="1400" dirty="0"/>
              <a:t>אם ערכו של </a:t>
            </a:r>
            <a:r>
              <a:rPr lang="en-US" sz="1400" dirty="0"/>
              <a:t>x</a:t>
            </a:r>
            <a:r>
              <a:rPr lang="he-IL" sz="1400" dirty="0"/>
              <a:t> הוא 5, התוכנית תציג את המילה </a:t>
            </a:r>
            <a:r>
              <a:rPr lang="en-US" sz="1400" dirty="0"/>
              <a:t>five</a:t>
            </a:r>
          </a:p>
          <a:p>
            <a:pPr marL="0" indent="0"/>
            <a:r>
              <a:rPr lang="he-IL" sz="1400" dirty="0"/>
              <a:t>אם ערכו של </a:t>
            </a:r>
            <a:r>
              <a:rPr lang="en-US" sz="1400" dirty="0"/>
              <a:t>x</a:t>
            </a:r>
            <a:r>
              <a:rPr lang="he-IL" sz="1400" dirty="0"/>
              <a:t> הוא 3, התוכנית תציג את המילה </a:t>
            </a:r>
            <a:r>
              <a:rPr lang="en-US" sz="1400" dirty="0"/>
              <a:t>three</a:t>
            </a:r>
          </a:p>
          <a:p>
            <a:pPr marL="0" indent="0"/>
            <a:r>
              <a:rPr lang="he-IL" sz="1400" dirty="0"/>
              <a:t>עבור כל ערך אחר, התוכנית תציג "</a:t>
            </a:r>
            <a:r>
              <a:rPr lang="en-US" sz="1400" dirty="0"/>
              <a:t>Another number</a:t>
            </a:r>
            <a:r>
              <a:rPr lang="he-IL" sz="1400" dirty="0"/>
              <a:t>"</a:t>
            </a:r>
            <a:endParaRPr lang="en-US" sz="1400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itchFamily="34" charset="0"/>
              <a:buNone/>
              <a:tabLst>
                <a:tab pos="1095375" algn="l"/>
                <a:tab pos="1732915" algn="l"/>
              </a:tabLst>
            </a:pPr>
            <a:endParaRPr lang="he-IL" sz="1400" dirty="0">
              <a:latin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itchFamily="34" charset="0"/>
              <a:buNone/>
              <a:tabLst>
                <a:tab pos="1095375" algn="l"/>
                <a:tab pos="1732915" algn="l"/>
              </a:tabLst>
            </a:pP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517F41F-DC6B-438D-B4F5-579BBD0A1413}"/>
              </a:ext>
            </a:extLst>
          </p:cNvPr>
          <p:cNvSpPr/>
          <p:nvPr/>
        </p:nvSpPr>
        <p:spPr>
          <a:xfrm>
            <a:off x="143508" y="652939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(x)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"eight"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"Another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43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-78434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cs typeface="+mn-cs"/>
              </a:rPr>
              <a:t>switch case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- תחביר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517F41F-DC6B-438D-B4F5-579BBD0A1413}"/>
              </a:ext>
            </a:extLst>
          </p:cNvPr>
          <p:cNvSpPr/>
          <p:nvPr/>
        </p:nvSpPr>
        <p:spPr>
          <a:xfrm>
            <a:off x="89453" y="694902"/>
            <a:ext cx="3996444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שם משתנה או ביטוי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ערך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פקודה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4"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פקודה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ערך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פקודה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4" algn="l" rtl="0"/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פקודה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e-IL" sz="2200" dirty="0">
                <a:solidFill>
                  <a:srgbClr val="000000"/>
                </a:solidFill>
                <a:latin typeface="Consolas" panose="020B0609020204030204" pitchFamily="49" charset="0"/>
              </a:rPr>
              <a:t>פקודה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4" algn="l" rt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1B475A2-544D-4542-96CA-E0A01D9BF1C7}"/>
              </a:ext>
            </a:extLst>
          </p:cNvPr>
          <p:cNvSpPr/>
          <p:nvPr/>
        </p:nvSpPr>
        <p:spPr>
          <a:xfrm>
            <a:off x="4176971" y="694902"/>
            <a:ext cx="4932546" cy="486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(x)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"eight"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"Another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54BEE53A-7323-4553-98A8-8B55BD138E25}"/>
              </a:ext>
            </a:extLst>
          </p:cNvPr>
          <p:cNvSpPr txBox="1">
            <a:spLocks/>
          </p:cNvSpPr>
          <p:nvPr/>
        </p:nvSpPr>
        <p:spPr>
          <a:xfrm>
            <a:off x="0" y="5531254"/>
            <a:ext cx="8910736" cy="132674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he-IL" dirty="0"/>
              <a:t>חלק ה-</a:t>
            </a:r>
            <a:r>
              <a:rPr lang="en-US" dirty="0"/>
              <a:t>default</a:t>
            </a:r>
            <a:r>
              <a:rPr lang="he-IL" dirty="0"/>
              <a:t> לא חובה</a:t>
            </a:r>
          </a:p>
          <a:p>
            <a:pPr>
              <a:spcBef>
                <a:spcPts val="0"/>
              </a:spcBef>
            </a:pPr>
            <a:r>
              <a:rPr lang="he-IL" sz="2800" dirty="0"/>
              <a:t>חשוב לרשום </a:t>
            </a:r>
            <a:r>
              <a:rPr lang="en-US" sz="2800" dirty="0"/>
              <a:t>break</a:t>
            </a:r>
            <a:r>
              <a:rPr lang="he-IL" sz="2800" dirty="0"/>
              <a:t> בסיום של כל </a:t>
            </a:r>
            <a:r>
              <a:rPr lang="en-US" sz="2800" dirty="0"/>
              <a:t>case</a:t>
            </a:r>
            <a:r>
              <a:rPr lang="he-IL" sz="2800" dirty="0"/>
              <a:t>, אלא אם כן מעוניינים שיתבצעו הפקודות של ה-</a:t>
            </a:r>
            <a:r>
              <a:rPr lang="en-US" sz="2800" dirty="0"/>
              <a:t>case</a:t>
            </a:r>
            <a:r>
              <a:rPr lang="he-IL" sz="2800" dirty="0"/>
              <a:t> הבא.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78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752" y="-109447"/>
            <a:ext cx="9036496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ל-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case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ללא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break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544108" y="764704"/>
            <a:ext cx="3599892" cy="374441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dirty="0"/>
              <a:t>כתוב </a:t>
            </a:r>
            <a:r>
              <a:rPr lang="he-IL" dirty="0" err="1"/>
              <a:t>תוכנית</a:t>
            </a:r>
            <a:r>
              <a:rPr lang="he-IL" dirty="0"/>
              <a:t> הקולטת מספר </a:t>
            </a:r>
            <a:r>
              <a:rPr lang="he-IL" b="1" dirty="0">
                <a:solidFill>
                  <a:srgbClr val="0070C0"/>
                </a:solidFill>
              </a:rPr>
              <a:t>טבעי חד ספרתי </a:t>
            </a:r>
            <a:r>
              <a:rPr lang="he-IL" dirty="0"/>
              <a:t>ומציגה על המסך הודעה האם המספר זוגי או אי זוגי.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he-IL" b="1" dirty="0">
                <a:solidFill>
                  <a:srgbClr val="FF0000"/>
                </a:solidFill>
              </a:rPr>
              <a:t>חובה לכתוב את התוכנית בעזרת </a:t>
            </a:r>
            <a:r>
              <a:rPr lang="en-US" b="1" dirty="0">
                <a:solidFill>
                  <a:srgbClr val="FF0000"/>
                </a:solidFill>
              </a:rPr>
              <a:t> switch case</a:t>
            </a:r>
            <a:r>
              <a:rPr lang="he-IL" b="1" dirty="0">
                <a:solidFill>
                  <a:srgbClr val="FF0000"/>
                </a:solidFill>
              </a:rPr>
              <a:t>.</a:t>
            </a:r>
            <a:endParaRPr lang="he-IL" sz="2600" b="1" dirty="0">
              <a:solidFill>
                <a:srgbClr val="FF0000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A8AF137-BEC7-4FB3-8BEB-E2091322DED5}"/>
              </a:ext>
            </a:extLst>
          </p:cNvPr>
          <p:cNvSpPr/>
          <p:nvPr/>
        </p:nvSpPr>
        <p:spPr>
          <a:xfrm>
            <a:off x="161764" y="636911"/>
            <a:ext cx="5274332" cy="65556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it-IT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x = </a:t>
            </a:r>
            <a:r>
              <a:rPr lang="it-IT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5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(x)</a:t>
            </a:r>
          </a:p>
          <a:p>
            <a:pPr lvl="3"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6: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"odd"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 algn="l" rt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5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B7C4A8BF-87BF-41D2-8706-5CF37A32C204}"/>
              </a:ext>
            </a:extLst>
          </p:cNvPr>
          <p:cNvSpPr txBox="1">
            <a:spLocks/>
          </p:cNvSpPr>
          <p:nvPr/>
        </p:nvSpPr>
        <p:spPr>
          <a:xfrm>
            <a:off x="4176464" y="609774"/>
            <a:ext cx="1259632" cy="59147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he-IL" sz="2400" b="1" dirty="0">
                <a:solidFill>
                  <a:srgbClr val="0070C0"/>
                </a:solidFill>
              </a:rPr>
              <a:t>דרך 1:</a:t>
            </a:r>
          </a:p>
        </p:txBody>
      </p:sp>
    </p:spTree>
    <p:extLst>
      <p:ext uri="{BB962C8B-B14F-4D97-AF65-F5344CB8AC3E}">
        <p14:creationId xmlns:p14="http://schemas.microsoft.com/office/powerpoint/2010/main" val="3384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CBDE60DD-0055-4CAA-8FF6-05FD22B72BCB}"/>
              </a:ext>
            </a:extLst>
          </p:cNvPr>
          <p:cNvSpPr/>
          <p:nvPr/>
        </p:nvSpPr>
        <p:spPr>
          <a:xfrm>
            <a:off x="323528" y="1196752"/>
            <a:ext cx="5436604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(x)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6: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"odd"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752" y="-109447"/>
            <a:ext cx="9036496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ל-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case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ללא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break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B7C4A8BF-87BF-41D2-8706-5CF37A32C204}"/>
              </a:ext>
            </a:extLst>
          </p:cNvPr>
          <p:cNvSpPr txBox="1">
            <a:spLocks/>
          </p:cNvSpPr>
          <p:nvPr/>
        </p:nvSpPr>
        <p:spPr>
          <a:xfrm>
            <a:off x="4067944" y="739146"/>
            <a:ext cx="1259632" cy="59147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he-IL" b="1" dirty="0">
                <a:solidFill>
                  <a:srgbClr val="0070C0"/>
                </a:solidFill>
              </a:rPr>
              <a:t>דרך 2:</a:t>
            </a:r>
            <a:endParaRPr lang="he-IL" sz="2600" b="1" dirty="0">
              <a:solidFill>
                <a:srgbClr val="0070C0"/>
              </a:solidFill>
            </a:endParaRP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E9536101-DC51-45BD-BC3A-0E216881F4D7}"/>
              </a:ext>
            </a:extLst>
          </p:cNvPr>
          <p:cNvSpPr txBox="1">
            <a:spLocks/>
          </p:cNvSpPr>
          <p:nvPr/>
        </p:nvSpPr>
        <p:spPr>
          <a:xfrm>
            <a:off x="5544108" y="764704"/>
            <a:ext cx="3599892" cy="374441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he-IL"/>
              <a:t>כתוב תוכנית הקולטת מספר </a:t>
            </a:r>
            <a:r>
              <a:rPr lang="he-IL" b="1">
                <a:solidFill>
                  <a:srgbClr val="0070C0"/>
                </a:solidFill>
              </a:rPr>
              <a:t>טבעי חד ספרתי </a:t>
            </a:r>
            <a:r>
              <a:rPr lang="he-IL"/>
              <a:t>ומציגה על המסך הודעה האם המספר זוגי או אי זוגי.</a:t>
            </a:r>
            <a:endParaRPr lang="en-US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he-IL" b="1">
                <a:solidFill>
                  <a:srgbClr val="FF0000"/>
                </a:solidFill>
              </a:rPr>
              <a:t>חובה לכתוב את התוכנית בעזרת </a:t>
            </a:r>
            <a:r>
              <a:rPr lang="en-US" b="1">
                <a:solidFill>
                  <a:srgbClr val="FF0000"/>
                </a:solidFill>
              </a:rPr>
              <a:t> switch case</a:t>
            </a:r>
            <a:r>
              <a:rPr lang="he-IL" b="1">
                <a:solidFill>
                  <a:srgbClr val="FF0000"/>
                </a:solidFill>
              </a:rPr>
              <a:t>.</a:t>
            </a:r>
            <a:endParaRPr lang="he-IL" sz="2600" b="1" dirty="0">
              <a:solidFill>
                <a:srgbClr val="FF0000"/>
              </a:solidFill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8CA796A-2FE2-4DC9-8D3B-A23F1386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212976"/>
            <a:ext cx="1009118" cy="9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4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752" y="-109447"/>
            <a:ext cx="9036496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ל-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switch case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עם ביטוי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A8AF137-BEC7-4FB3-8BEB-E2091322DED5}"/>
              </a:ext>
            </a:extLst>
          </p:cNvPr>
          <p:cNvSpPr/>
          <p:nvPr/>
        </p:nvSpPr>
        <p:spPr>
          <a:xfrm>
            <a:off x="517848" y="605675"/>
            <a:ext cx="8108304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  x = </a:t>
            </a:r>
            <a:r>
              <a:rPr lang="it-IT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(x % 2)</a:t>
            </a:r>
          </a:p>
          <a:p>
            <a:pPr lvl="1"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0: 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1: 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"odd"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B7C4A8BF-87BF-41D2-8706-5CF37A32C204}"/>
              </a:ext>
            </a:extLst>
          </p:cNvPr>
          <p:cNvSpPr txBox="1">
            <a:spLocks/>
          </p:cNvSpPr>
          <p:nvPr/>
        </p:nvSpPr>
        <p:spPr>
          <a:xfrm>
            <a:off x="7164288" y="587013"/>
            <a:ext cx="1259632" cy="59147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he-IL" b="1" dirty="0">
                <a:solidFill>
                  <a:srgbClr val="0070C0"/>
                </a:solidFill>
              </a:rPr>
              <a:t>דרך 3:</a:t>
            </a:r>
            <a:endParaRPr lang="he-IL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0" y="-99392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לפתרון על הלוח</a:t>
            </a:r>
          </a:p>
        </p:txBody>
      </p:sp>
      <p:sp>
        <p:nvSpPr>
          <p:cNvPr id="7" name="תיבת טקסט 9">
            <a:extLst>
              <a:ext uri="{FF2B5EF4-FFF2-40B4-BE49-F238E27FC236}">
                <a16:creationId xmlns:a16="http://schemas.microsoft.com/office/drawing/2014/main" id="{E83DBA85-78F6-4C2E-80E1-EA8E7AFF3582}"/>
              </a:ext>
            </a:extLst>
          </p:cNvPr>
          <p:cNvSpPr txBox="1"/>
          <p:nvPr/>
        </p:nvSpPr>
        <p:spPr>
          <a:xfrm>
            <a:off x="526780" y="832102"/>
            <a:ext cx="8090440" cy="5837257"/>
          </a:xfrm>
          <a:prstGeom prst="rect">
            <a:avLst/>
          </a:prstGeom>
          <a:solidFill>
            <a:schemeClr val="tx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first number: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2.5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second number: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3.5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Choose from the list the number of mathematical operation you want to perform: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1) Addition +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2) Subtraction -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3) Multiply *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4) Divide /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Your c</a:t>
            </a:r>
            <a:r>
              <a:rPr lang="en-US" sz="240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hoice: 1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The result is </a:t>
            </a:r>
            <a:r>
              <a:rPr lang="he-IL" sz="2400" b="1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88168-6D5F-4AF8-8B1F-EBEFA2CB2207}"/>
              </a:ext>
            </a:extLst>
          </p:cNvPr>
          <p:cNvSpPr txBox="1"/>
          <p:nvPr/>
        </p:nvSpPr>
        <p:spPr>
          <a:xfrm>
            <a:off x="4212134" y="1124744"/>
            <a:ext cx="4405086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rgbClr val="FF0000"/>
                </a:solidFill>
              </a:rPr>
              <a:t>אם המשתמש הקיש מספר שהוא לא בין 1-4, התוכנית תציג הודעת שגיאה</a:t>
            </a:r>
          </a:p>
        </p:txBody>
      </p:sp>
      <p:sp>
        <p:nvSpPr>
          <p:cNvPr id="2" name="בועת דיבור: מלבן עם פינות מעוגלות 1">
            <a:extLst>
              <a:ext uri="{FF2B5EF4-FFF2-40B4-BE49-F238E27FC236}">
                <a16:creationId xmlns:a16="http://schemas.microsoft.com/office/drawing/2014/main" id="{C0A5AD94-97CE-4229-9F68-9A0541E37E22}"/>
              </a:ext>
            </a:extLst>
          </p:cNvPr>
          <p:cNvSpPr/>
          <p:nvPr/>
        </p:nvSpPr>
        <p:spPr>
          <a:xfrm>
            <a:off x="4860032" y="4509120"/>
            <a:ext cx="2448272" cy="1080120"/>
          </a:xfrm>
          <a:prstGeom prst="wedgeRoundRectCallout">
            <a:avLst>
              <a:gd name="adj1" fmla="val -145521"/>
              <a:gd name="adj2" fmla="val -29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אם יש מצב של חילוק ב-0, התוכנית תציג הודעה מתאימה</a:t>
            </a:r>
          </a:p>
        </p:txBody>
      </p:sp>
    </p:spTree>
    <p:extLst>
      <p:ext uri="{BB962C8B-B14F-4D97-AF65-F5344CB8AC3E}">
        <p14:creationId xmlns:p14="http://schemas.microsoft.com/office/powerpoint/2010/main" val="18892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</TotalTime>
  <Words>767</Words>
  <Application>Microsoft Office PowerPoint</Application>
  <PresentationFormat>‫הצגה על המסך (4:3)</PresentationFormat>
  <Paragraphs>160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Verdana</vt:lpstr>
      <vt:lpstr>ערכת נושא Office</vt:lpstr>
      <vt:lpstr>מה נלמד היום?</vt:lpstr>
      <vt:lpstr>הוראת הבחירה switch-case</vt:lpstr>
      <vt:lpstr>הוראת הבחירה switch-case</vt:lpstr>
      <vt:lpstr>switch case - תחביר</vt:lpstr>
      <vt:lpstr>דוגמא ל-case ללא break</vt:lpstr>
      <vt:lpstr>דוגמא ל-case ללא break</vt:lpstr>
      <vt:lpstr>דוגמא ל-switch case עם ביטוי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222</cp:revision>
  <dcterms:created xsi:type="dcterms:W3CDTF">2018-02-18T20:21:23Z</dcterms:created>
  <dcterms:modified xsi:type="dcterms:W3CDTF">2019-11-20T17:52:46Z</dcterms:modified>
</cp:coreProperties>
</file>