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3"/>
  </p:notesMasterIdLst>
  <p:sldIdLst>
    <p:sldId id="291" r:id="rId2"/>
    <p:sldId id="413" r:id="rId3"/>
    <p:sldId id="433" r:id="rId4"/>
    <p:sldId id="416" r:id="rId5"/>
    <p:sldId id="435" r:id="rId6"/>
    <p:sldId id="436" r:id="rId7"/>
    <p:sldId id="438" r:id="rId8"/>
    <p:sldId id="439" r:id="rId9"/>
    <p:sldId id="440" r:id="rId10"/>
    <p:sldId id="441" r:id="rId11"/>
    <p:sldId id="422" r:id="rId1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5" autoAdjust="0"/>
    <p:restoredTop sz="94660"/>
  </p:normalViewPr>
  <p:slideViewPr>
    <p:cSldViewPr>
      <p:cViewPr varScale="1">
        <p:scale>
          <a:sx n="68" d="100"/>
          <a:sy n="68" d="100"/>
        </p:scale>
        <p:origin x="142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כ"ב/חשון/תש"פ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114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2497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3778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781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כ"ב/חשון/תש"פ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כ"ב/חשון/תש"פ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כ"ב/חשון/תש"פ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כ"ב/חשון/תש"פ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כ"ב/חשון/תש"פ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27584" y="2132856"/>
            <a:ext cx="7488832" cy="1143000"/>
          </a:xfrm>
        </p:spPr>
        <p:txBody>
          <a:bodyPr vert="horz" lIns="91440" tIns="45720" rIns="91440" bIns="45720" rtlCol="1">
            <a:noAutofit/>
          </a:bodyPr>
          <a:lstStyle/>
          <a:p>
            <a:pPr marL="0" indent="0" algn="ctr">
              <a:buNone/>
            </a:pPr>
            <a:r>
              <a:rPr lang="he-IL" dirty="0"/>
              <a:t>לעבוד עם תווים</a:t>
            </a:r>
          </a:p>
        </p:txBody>
      </p:sp>
    </p:spTree>
    <p:extLst>
      <p:ext uri="{BB962C8B-B14F-4D97-AF65-F5344CB8AC3E}">
        <p14:creationId xmlns:p14="http://schemas.microsoft.com/office/powerpoint/2010/main" val="2407177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1">
            <a:extLst>
              <a:ext uri="{FF2B5EF4-FFF2-40B4-BE49-F238E27FC236}">
                <a16:creationId xmlns:a16="http://schemas.microsoft.com/office/drawing/2014/main" id="{8BCFC0F8-5A1A-4D98-84D2-54227122BCDF}"/>
              </a:ext>
            </a:extLst>
          </p:cNvPr>
          <p:cNvSpPr txBox="1">
            <a:spLocks/>
          </p:cNvSpPr>
          <p:nvPr/>
        </p:nvSpPr>
        <p:spPr>
          <a:xfrm>
            <a:off x="814980" y="-99392"/>
            <a:ext cx="7514035" cy="746358"/>
          </a:xfrm>
          <a:prstGeom prst="rect">
            <a:avLst/>
          </a:prstGeom>
        </p:spPr>
        <p:txBody>
          <a:bodyPr vert="horz" wrap="square" lIns="68580" tIns="34290" rIns="68580" bIns="34290" rtlCol="1" anchor="ctr">
            <a:sp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solidFill>
                  <a:srgbClr val="0070C0"/>
                </a:solidFill>
                <a:cs typeface="+mn-cs"/>
              </a:rPr>
              <a:t>פעולות חשבון עם תווים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488168-6D5F-4AF8-8B1F-EBEFA2CB2207}"/>
              </a:ext>
            </a:extLst>
          </p:cNvPr>
          <p:cNvSpPr txBox="1"/>
          <p:nvPr/>
        </p:nvSpPr>
        <p:spPr>
          <a:xfrm>
            <a:off x="251520" y="908720"/>
            <a:ext cx="8581550" cy="1815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r>
              <a:rPr lang="he-IL" sz="2800" dirty="0"/>
              <a:t>כאשר רושמים פעולת חשבון עם תו, הפעולה נעשית על קוד </a:t>
            </a:r>
            <a:r>
              <a:rPr lang="he-IL" sz="2800" dirty="0" err="1"/>
              <a:t>האסקי</a:t>
            </a:r>
            <a:r>
              <a:rPr lang="he-IL" sz="2800" dirty="0"/>
              <a:t> של התו.</a:t>
            </a:r>
          </a:p>
          <a:p>
            <a:r>
              <a:rPr lang="he-IL" sz="2800" dirty="0"/>
              <a:t>חובה לבצע </a:t>
            </a:r>
            <a:r>
              <a:rPr lang="en-US" sz="2800" dirty="0"/>
              <a:t>casting</a:t>
            </a:r>
            <a:r>
              <a:rPr lang="he-IL" sz="2800" dirty="0"/>
              <a:t> ל-</a:t>
            </a:r>
            <a:r>
              <a:rPr lang="en-US" sz="2800" dirty="0"/>
              <a:t>char</a:t>
            </a:r>
            <a:r>
              <a:rPr lang="he-IL" sz="2800" dirty="0"/>
              <a:t>.</a:t>
            </a:r>
          </a:p>
          <a:p>
            <a:r>
              <a:rPr lang="he-IL" sz="2800" dirty="0"/>
              <a:t>לדוגמא: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07F26E-0FC4-4976-82CE-D859470E99C2}"/>
              </a:ext>
            </a:extLst>
          </p:cNvPr>
          <p:cNvSpPr txBox="1"/>
          <p:nvPr/>
        </p:nvSpPr>
        <p:spPr>
          <a:xfrm>
            <a:off x="4408750" y="4810129"/>
            <a:ext cx="1232248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65  ‘A’</a:t>
            </a:r>
            <a:endParaRPr lang="he-I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1E878-B00A-48A1-9B72-33459138EDCC}"/>
              </a:ext>
            </a:extLst>
          </p:cNvPr>
          <p:cNvSpPr txBox="1"/>
          <p:nvPr/>
        </p:nvSpPr>
        <p:spPr>
          <a:xfrm>
            <a:off x="3112606" y="4810129"/>
            <a:ext cx="129614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tav1</a:t>
            </a:r>
            <a:endParaRPr lang="he-IL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A2C6F-E62C-409B-AEC3-3FA2E687A553}"/>
              </a:ext>
            </a:extLst>
          </p:cNvPr>
          <p:cNvSpPr txBox="1"/>
          <p:nvPr/>
        </p:nvSpPr>
        <p:spPr>
          <a:xfrm>
            <a:off x="4408749" y="5502626"/>
            <a:ext cx="1232249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67  ‘C’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9E75A-236E-44DE-9609-6865599173A4}"/>
              </a:ext>
            </a:extLst>
          </p:cNvPr>
          <p:cNvSpPr txBox="1"/>
          <p:nvPr/>
        </p:nvSpPr>
        <p:spPr>
          <a:xfrm>
            <a:off x="2987824" y="5502626"/>
            <a:ext cx="1420926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tav2</a:t>
            </a:r>
            <a:endParaRPr lang="he-IL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94649-E5DB-4B76-B1EA-6424B414EAE2}"/>
              </a:ext>
            </a:extLst>
          </p:cNvPr>
          <p:cNvSpPr txBox="1"/>
          <p:nvPr/>
        </p:nvSpPr>
        <p:spPr>
          <a:xfrm>
            <a:off x="179512" y="2039995"/>
            <a:ext cx="4515396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char tav1 = ‘A’;</a:t>
            </a:r>
          </a:p>
          <a:p>
            <a:pPr algn="l" rtl="0"/>
            <a:r>
              <a:rPr lang="en-US" sz="2800" dirty="0"/>
              <a:t>char tav2 = </a:t>
            </a:r>
            <a:r>
              <a:rPr lang="en-US" sz="2800" b="1" dirty="0">
                <a:solidFill>
                  <a:srgbClr val="FF0000"/>
                </a:solidFill>
              </a:rPr>
              <a:t>(char)</a:t>
            </a:r>
            <a:r>
              <a:rPr lang="en-US" sz="2800" dirty="0"/>
              <a:t>(tav1 + 2);</a:t>
            </a:r>
            <a:endParaRPr lang="he-IL" sz="2800" dirty="0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4FD518FC-205A-4A59-B278-ECC8EEDBE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63" y="4005064"/>
            <a:ext cx="17240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1">
            <a:extLst>
              <a:ext uri="{FF2B5EF4-FFF2-40B4-BE49-F238E27FC236}">
                <a16:creationId xmlns:a16="http://schemas.microsoft.com/office/drawing/2014/main" id="{8BCFC0F8-5A1A-4D98-84D2-54227122BCDF}"/>
              </a:ext>
            </a:extLst>
          </p:cNvPr>
          <p:cNvSpPr txBox="1">
            <a:spLocks/>
          </p:cNvSpPr>
          <p:nvPr/>
        </p:nvSpPr>
        <p:spPr>
          <a:xfrm>
            <a:off x="814980" y="-99392"/>
            <a:ext cx="7514035" cy="746358"/>
          </a:xfrm>
          <a:prstGeom prst="rect">
            <a:avLst/>
          </a:prstGeom>
        </p:spPr>
        <p:txBody>
          <a:bodyPr vert="horz" wrap="square" lIns="68580" tIns="34290" rIns="68580" bIns="34290" rtlCol="1" anchor="ctr">
            <a:sp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solidFill>
                  <a:srgbClr val="0070C0"/>
                </a:solidFill>
                <a:cs typeface="+mn-cs"/>
              </a:rPr>
              <a:t>קידום והפחתה של תו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488168-6D5F-4AF8-8B1F-EBEFA2CB2207}"/>
              </a:ext>
            </a:extLst>
          </p:cNvPr>
          <p:cNvSpPr txBox="1"/>
          <p:nvPr/>
        </p:nvSpPr>
        <p:spPr>
          <a:xfrm>
            <a:off x="251520" y="908720"/>
            <a:ext cx="8581550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r>
              <a:rPr lang="he-IL" sz="2800" dirty="0"/>
              <a:t>ניתן לעשות שימוש ב ++ או -- עבור טיפוס </a:t>
            </a:r>
            <a:r>
              <a:rPr lang="en-US" sz="2800" dirty="0"/>
              <a:t>char</a:t>
            </a:r>
            <a:r>
              <a:rPr lang="he-IL" sz="2800" dirty="0"/>
              <a:t>.</a:t>
            </a:r>
          </a:p>
          <a:p>
            <a:r>
              <a:rPr lang="he-IL" sz="2800" b="1" dirty="0">
                <a:solidFill>
                  <a:srgbClr val="FF0000"/>
                </a:solidFill>
              </a:rPr>
              <a:t>במקרה זה, אין צורך לעשות </a:t>
            </a:r>
            <a:r>
              <a:rPr lang="en-US" sz="2800" b="1" dirty="0">
                <a:solidFill>
                  <a:srgbClr val="FF0000"/>
                </a:solidFill>
              </a:rPr>
              <a:t>casting</a:t>
            </a:r>
            <a:r>
              <a:rPr lang="he-IL" sz="2800" b="1" dirty="0">
                <a:solidFill>
                  <a:srgbClr val="FF0000"/>
                </a:solidFill>
              </a:rPr>
              <a:t>.</a:t>
            </a:r>
          </a:p>
          <a:p>
            <a:r>
              <a:rPr lang="he-IL" sz="2800" dirty="0"/>
              <a:t>לדוגמא: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07F26E-0FC4-4976-82CE-D859470E99C2}"/>
              </a:ext>
            </a:extLst>
          </p:cNvPr>
          <p:cNvSpPr txBox="1"/>
          <p:nvPr/>
        </p:nvSpPr>
        <p:spPr>
          <a:xfrm>
            <a:off x="4408750" y="4810129"/>
            <a:ext cx="1232248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66  ‘B’</a:t>
            </a:r>
            <a:endParaRPr lang="he-I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1E878-B00A-48A1-9B72-33459138EDCC}"/>
              </a:ext>
            </a:extLst>
          </p:cNvPr>
          <p:cNvSpPr txBox="1"/>
          <p:nvPr/>
        </p:nvSpPr>
        <p:spPr>
          <a:xfrm>
            <a:off x="3112606" y="4810129"/>
            <a:ext cx="129614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 err="1"/>
              <a:t>tav</a:t>
            </a:r>
            <a:endParaRPr lang="he-IL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A2C6F-E62C-409B-AEC3-3FA2E687A553}"/>
              </a:ext>
            </a:extLst>
          </p:cNvPr>
          <p:cNvSpPr txBox="1"/>
          <p:nvPr/>
        </p:nvSpPr>
        <p:spPr>
          <a:xfrm>
            <a:off x="4408749" y="4810129"/>
            <a:ext cx="1232249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67  ‘C’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94649-E5DB-4B76-B1EA-6424B414EAE2}"/>
              </a:ext>
            </a:extLst>
          </p:cNvPr>
          <p:cNvSpPr txBox="1"/>
          <p:nvPr/>
        </p:nvSpPr>
        <p:spPr>
          <a:xfrm>
            <a:off x="2314302" y="2039995"/>
            <a:ext cx="4515396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char </a:t>
            </a:r>
            <a:r>
              <a:rPr lang="en-US" sz="2800" dirty="0" err="1"/>
              <a:t>tav</a:t>
            </a:r>
            <a:r>
              <a:rPr lang="en-US" sz="2800" dirty="0"/>
              <a:t> = ‘B’;</a:t>
            </a:r>
          </a:p>
          <a:p>
            <a:pPr algn="l" rtl="0"/>
            <a:r>
              <a:rPr lang="en-US" sz="2800" dirty="0" err="1"/>
              <a:t>tav</a:t>
            </a:r>
            <a:r>
              <a:rPr lang="en-US" sz="2800" dirty="0"/>
              <a:t>++;</a:t>
            </a:r>
            <a:endParaRPr lang="he-IL" sz="2800" dirty="0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4FD518FC-205A-4A59-B278-ECC8EEDBE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63" y="4005064"/>
            <a:ext cx="17240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188640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עבודה עם תווים - הקדמה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AFED8B0F-532A-4A8D-A75F-9B99261A3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664" y="1124744"/>
            <a:ext cx="3346673" cy="3689922"/>
          </a:xfrm>
          <a:prstGeom prst="rect">
            <a:avLst/>
          </a:prstGeom>
        </p:spPr>
      </p:pic>
      <p:sp>
        <p:nvSpPr>
          <p:cNvPr id="9" name="כותרת 1">
            <a:extLst>
              <a:ext uri="{FF2B5EF4-FFF2-40B4-BE49-F238E27FC236}">
                <a16:creationId xmlns:a16="http://schemas.microsoft.com/office/drawing/2014/main" id="{F5F031C2-CACE-4D41-8EAD-6CB9A1134DE9}"/>
              </a:ext>
            </a:extLst>
          </p:cNvPr>
          <p:cNvSpPr txBox="1">
            <a:spLocks/>
          </p:cNvSpPr>
          <p:nvPr/>
        </p:nvSpPr>
        <p:spPr>
          <a:xfrm>
            <a:off x="2429762" y="4969706"/>
            <a:ext cx="4284476" cy="931024"/>
          </a:xfrm>
          <a:prstGeom prst="rect">
            <a:avLst/>
          </a:prstGeom>
        </p:spPr>
        <p:txBody>
          <a:bodyPr vert="horz" wrap="square" lIns="68580" tIns="34290" rIns="68580" bIns="34290" rtlCol="1" anchor="ctr">
            <a:sp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>
                <a:cs typeface="+mn-cs"/>
              </a:rPr>
              <a:t>קוד </a:t>
            </a:r>
            <a:r>
              <a:rPr lang="he-IL" sz="2800" dirty="0" err="1">
                <a:cs typeface="+mn-cs"/>
              </a:rPr>
              <a:t>אסקי</a:t>
            </a:r>
            <a:r>
              <a:rPr lang="he-IL" sz="2800" dirty="0">
                <a:cs typeface="+mn-cs"/>
              </a:rPr>
              <a:t> </a:t>
            </a:r>
            <a:br>
              <a:rPr lang="he-IL" sz="2800" dirty="0">
                <a:cs typeface="+mn-cs"/>
              </a:rPr>
            </a:br>
            <a:r>
              <a:rPr lang="en-US" sz="2800" dirty="0">
                <a:cs typeface="+mn-cs"/>
              </a:rPr>
              <a:t>ASCII code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0EE26A6B-BCC1-4C88-8ADE-C5E9FE908D1B}"/>
              </a:ext>
            </a:extLst>
          </p:cNvPr>
          <p:cNvSpPr/>
          <p:nvPr/>
        </p:nvSpPr>
        <p:spPr>
          <a:xfrm>
            <a:off x="611560" y="5900730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merican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tandard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ode for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nformation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nterchange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94989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716016" y="455186"/>
            <a:ext cx="4284476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טבלת </a:t>
            </a:r>
            <a:r>
              <a:rPr lang="he-IL" b="1" dirty="0" err="1">
                <a:solidFill>
                  <a:srgbClr val="0070C0"/>
                </a:solidFill>
                <a:cs typeface="+mn-cs"/>
              </a:rPr>
              <a:t>אסקי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59736C3-1CA1-44D9-BD42-51C282E94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5" y="0"/>
            <a:ext cx="4338735" cy="6858000"/>
          </a:xfrm>
          <a:prstGeom prst="rect">
            <a:avLst/>
          </a:prstGeom>
        </p:spPr>
      </p:pic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675CCFF1-4FA1-4F79-B569-EBA29CE50392}"/>
              </a:ext>
            </a:extLst>
          </p:cNvPr>
          <p:cNvSpPr/>
          <p:nvPr/>
        </p:nvSpPr>
        <p:spPr>
          <a:xfrm>
            <a:off x="2397291" y="455186"/>
            <a:ext cx="1022581" cy="535007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65620F2C-5F7F-4432-8933-0488B398C972}"/>
              </a:ext>
            </a:extLst>
          </p:cNvPr>
          <p:cNvSpPr/>
          <p:nvPr/>
        </p:nvSpPr>
        <p:spPr>
          <a:xfrm>
            <a:off x="3538736" y="483583"/>
            <a:ext cx="1022581" cy="53500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8D4064DA-2729-4C74-A766-19D2357FEFE5}"/>
              </a:ext>
            </a:extLst>
          </p:cNvPr>
          <p:cNvSpPr/>
          <p:nvPr/>
        </p:nvSpPr>
        <p:spPr>
          <a:xfrm>
            <a:off x="1374710" y="3501008"/>
            <a:ext cx="1022581" cy="210971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974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מציין מיקום תוכן 3">
            <a:extLst>
              <a:ext uri="{FF2B5EF4-FFF2-40B4-BE49-F238E27FC236}">
                <a16:creationId xmlns:a16="http://schemas.microsoft.com/office/drawing/2014/main" id="{C4CE0B49-E80D-4168-8EBD-C0192410AE05}"/>
              </a:ext>
            </a:extLst>
          </p:cNvPr>
          <p:cNvSpPr txBox="1">
            <a:spLocks/>
          </p:cNvSpPr>
          <p:nvPr/>
        </p:nvSpPr>
        <p:spPr>
          <a:xfrm>
            <a:off x="4788024" y="836712"/>
            <a:ext cx="4212468" cy="252028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לעבודה עם תווים נגדיר משתנה מטיפוס </a:t>
            </a:r>
            <a:r>
              <a:rPr lang="en-US" dirty="0"/>
              <a:t>char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גודל של טיפוס </a:t>
            </a:r>
            <a:r>
              <a:rPr lang="en-US" dirty="0"/>
              <a:t>char</a:t>
            </a:r>
            <a:r>
              <a:rPr lang="he-IL" dirty="0"/>
              <a:t> הוא 2 </a:t>
            </a:r>
            <a:r>
              <a:rPr lang="en-US" dirty="0"/>
              <a:t>bytes</a:t>
            </a:r>
            <a:r>
              <a:rPr lang="he-IL" dirty="0"/>
              <a:t>, והוא מסוגל להכיל מספר שמייצג קוד </a:t>
            </a:r>
            <a:r>
              <a:rPr lang="he-IL" dirty="0" err="1"/>
              <a:t>אסקי</a:t>
            </a:r>
            <a:r>
              <a:rPr lang="he-IL" dirty="0"/>
              <a:t> של תו.</a:t>
            </a:r>
            <a:endParaRPr lang="en-US" dirty="0"/>
          </a:p>
        </p:txBody>
      </p:sp>
      <p:pic>
        <p:nvPicPr>
          <p:cNvPr id="37" name="תמונה 36">
            <a:extLst>
              <a:ext uri="{FF2B5EF4-FFF2-40B4-BE49-F238E27FC236}">
                <a16:creationId xmlns:a16="http://schemas.microsoft.com/office/drawing/2014/main" id="{C36AE416-19F8-4526-87FB-9305F1DA4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71" y="836712"/>
            <a:ext cx="3690663" cy="5833628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3508" y="0"/>
            <a:ext cx="8856984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איך עובדים עם תווים ב #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C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?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34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תוכן 3">
            <a:extLst>
              <a:ext uri="{FF2B5EF4-FFF2-40B4-BE49-F238E27FC236}">
                <a16:creationId xmlns:a16="http://schemas.microsoft.com/office/drawing/2014/main" id="{006E9C7B-6115-41E7-8904-0E8C3593F848}"/>
              </a:ext>
            </a:extLst>
          </p:cNvPr>
          <p:cNvSpPr txBox="1">
            <a:spLocks/>
          </p:cNvSpPr>
          <p:nvPr/>
        </p:nvSpPr>
        <p:spPr>
          <a:xfrm>
            <a:off x="146957" y="1844824"/>
            <a:ext cx="8856984" cy="223224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b="1" dirty="0"/>
              <a:t> </a:t>
            </a:r>
            <a:r>
              <a:rPr lang="he-IL" dirty="0"/>
              <a:t>לדוגמא: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letter;</a:t>
            </a:r>
          </a:p>
          <a:p>
            <a:pPr marL="0" indent="0" algn="l" rtl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"Enter a letter"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letter =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  <a:endParaRPr lang="en-US" dirty="0"/>
          </a:p>
        </p:txBody>
      </p:sp>
      <p:sp>
        <p:nvSpPr>
          <p:cNvPr id="36" name="מציין מיקום תוכן 3">
            <a:extLst>
              <a:ext uri="{FF2B5EF4-FFF2-40B4-BE49-F238E27FC236}">
                <a16:creationId xmlns:a16="http://schemas.microsoft.com/office/drawing/2014/main" id="{C4CE0B49-E80D-4168-8EBD-C0192410AE05}"/>
              </a:ext>
            </a:extLst>
          </p:cNvPr>
          <p:cNvSpPr txBox="1">
            <a:spLocks/>
          </p:cNvSpPr>
          <p:nvPr/>
        </p:nvSpPr>
        <p:spPr>
          <a:xfrm>
            <a:off x="467544" y="1051814"/>
            <a:ext cx="8208912" cy="5760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1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משתנה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3508" y="0"/>
            <a:ext cx="8856984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קליטת תו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63DD04E0-973F-4A46-B5CC-06237A65DEB9}"/>
              </a:ext>
            </a:extLst>
          </p:cNvPr>
          <p:cNvSpPr/>
          <p:nvPr/>
        </p:nvSpPr>
        <p:spPr>
          <a:xfrm>
            <a:off x="1259632" y="4436874"/>
            <a:ext cx="6624736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Enter a letter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6B3CFAF6-9C2F-4A9D-A059-F0BA8CA1CCAE}"/>
              </a:ext>
            </a:extLst>
          </p:cNvPr>
          <p:cNvSpPr/>
          <p:nvPr/>
        </p:nvSpPr>
        <p:spPr>
          <a:xfrm>
            <a:off x="1259632" y="4436874"/>
            <a:ext cx="6624736" cy="1384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A946E624-5FB9-412D-A3C1-F527A6D2A3D8}"/>
              </a:ext>
            </a:extLst>
          </p:cNvPr>
          <p:cNvSpPr txBox="1">
            <a:spLocks/>
          </p:cNvSpPr>
          <p:nvPr/>
        </p:nvSpPr>
        <p:spPr>
          <a:xfrm>
            <a:off x="4082548" y="5750783"/>
            <a:ext cx="699492" cy="5760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1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None/>
            </a:pPr>
            <a:r>
              <a:rPr lang="he-IL" b="1" dirty="0">
                <a:solidFill>
                  <a:srgbClr val="FF0000"/>
                </a:solidFill>
              </a:rPr>
              <a:t> </a:t>
            </a:r>
            <a:r>
              <a:rPr lang="en-US" b="1" dirty="0">
                <a:solidFill>
                  <a:srgbClr val="FF0000"/>
                </a:solidFill>
              </a:rPr>
              <a:t>68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מציין מיקום תוכן 3">
            <a:extLst>
              <a:ext uri="{FF2B5EF4-FFF2-40B4-BE49-F238E27FC236}">
                <a16:creationId xmlns:a16="http://schemas.microsoft.com/office/drawing/2014/main" id="{F9A08646-D446-47B1-94CB-9EC66D1F5C9E}"/>
              </a:ext>
            </a:extLst>
          </p:cNvPr>
          <p:cNvSpPr txBox="1">
            <a:spLocks/>
          </p:cNvSpPr>
          <p:nvPr/>
        </p:nvSpPr>
        <p:spPr>
          <a:xfrm>
            <a:off x="2915816" y="5750783"/>
            <a:ext cx="1244724" cy="5760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he-IL" dirty="0"/>
              <a:t> </a:t>
            </a:r>
            <a:r>
              <a:rPr lang="en-US" dirty="0"/>
              <a:t>letter</a:t>
            </a:r>
          </a:p>
        </p:txBody>
      </p:sp>
    </p:spTree>
    <p:extLst>
      <p:ext uri="{BB962C8B-B14F-4D97-AF65-F5344CB8AC3E}">
        <p14:creationId xmlns:p14="http://schemas.microsoft.com/office/powerpoint/2010/main" val="36302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" grpId="0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תוכן 3">
            <a:extLst>
              <a:ext uri="{FF2B5EF4-FFF2-40B4-BE49-F238E27FC236}">
                <a16:creationId xmlns:a16="http://schemas.microsoft.com/office/drawing/2014/main" id="{006E9C7B-6115-41E7-8904-0E8C3593F848}"/>
              </a:ext>
            </a:extLst>
          </p:cNvPr>
          <p:cNvSpPr txBox="1">
            <a:spLocks/>
          </p:cNvSpPr>
          <p:nvPr/>
        </p:nvSpPr>
        <p:spPr>
          <a:xfrm>
            <a:off x="143508" y="2608434"/>
            <a:ext cx="8856984" cy="4060926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he-IL" dirty="0"/>
              <a:t>דוגמא: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dirty="0"/>
              <a:t>כתוב </a:t>
            </a:r>
            <a:r>
              <a:rPr lang="he-IL" dirty="0" err="1"/>
              <a:t>תוכנית</a:t>
            </a:r>
            <a:r>
              <a:rPr lang="he-IL" dirty="0"/>
              <a:t> המבקשת מהמשתמש להקליד תו כלשהו, התוכנית תציג את התו שנקלט ואת הקוד </a:t>
            </a:r>
            <a:r>
              <a:rPr lang="he-IL" dirty="0" err="1"/>
              <a:t>אסקי</a:t>
            </a:r>
            <a:r>
              <a:rPr lang="he-IL" dirty="0"/>
              <a:t> של התו שנקלט.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character;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a character"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character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(Console.ReadLine());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$"The ascii code of 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{character}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is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)character}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6" name="מציין מיקום תוכן 3">
            <a:extLst>
              <a:ext uri="{FF2B5EF4-FFF2-40B4-BE49-F238E27FC236}">
                <a16:creationId xmlns:a16="http://schemas.microsoft.com/office/drawing/2014/main" id="{C4CE0B49-E80D-4168-8EBD-C0192410AE05}"/>
              </a:ext>
            </a:extLst>
          </p:cNvPr>
          <p:cNvSpPr txBox="1">
            <a:spLocks/>
          </p:cNvSpPr>
          <p:nvPr/>
        </p:nvSpPr>
        <p:spPr>
          <a:xfrm>
            <a:off x="999504" y="993001"/>
            <a:ext cx="7144992" cy="5760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1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שם משתנה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3508" y="0"/>
            <a:ext cx="8856984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הדפסת תו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93A0290D-4317-4221-89C1-124BE0E07BA2}"/>
              </a:ext>
            </a:extLst>
          </p:cNvPr>
          <p:cNvSpPr/>
          <p:nvPr/>
        </p:nvSpPr>
        <p:spPr>
          <a:xfrm>
            <a:off x="7265722" y="556927"/>
            <a:ext cx="1734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/>
              <a:t>הדפסת תו:</a:t>
            </a:r>
          </a:p>
        </p:txBody>
      </p:sp>
      <p:sp>
        <p:nvSpPr>
          <p:cNvPr id="10" name="מציין מיקום תוכן 3">
            <a:extLst>
              <a:ext uri="{FF2B5EF4-FFF2-40B4-BE49-F238E27FC236}">
                <a16:creationId xmlns:a16="http://schemas.microsoft.com/office/drawing/2014/main" id="{2EA3446E-6283-45B4-A532-1A16FC098D59}"/>
              </a:ext>
            </a:extLst>
          </p:cNvPr>
          <p:cNvSpPr txBox="1">
            <a:spLocks/>
          </p:cNvSpPr>
          <p:nvPr/>
        </p:nvSpPr>
        <p:spPr>
          <a:xfrm>
            <a:off x="999504" y="2111384"/>
            <a:ext cx="7144993" cy="5760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1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Console.WriteLine((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שם משתנה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E0524986-019E-484D-A9A1-7D013DE95985}"/>
              </a:ext>
            </a:extLst>
          </p:cNvPr>
          <p:cNvSpPr/>
          <p:nvPr/>
        </p:nvSpPr>
        <p:spPr>
          <a:xfrm>
            <a:off x="5402703" y="1636663"/>
            <a:ext cx="3611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/>
              <a:t>הדפסת קוד </a:t>
            </a:r>
            <a:r>
              <a:rPr lang="he-IL" sz="2800" dirty="0" err="1"/>
              <a:t>אסקי</a:t>
            </a:r>
            <a:r>
              <a:rPr lang="he-IL" sz="2800" dirty="0"/>
              <a:t> של תו:</a:t>
            </a:r>
          </a:p>
        </p:txBody>
      </p:sp>
    </p:spTree>
    <p:extLst>
      <p:ext uri="{BB962C8B-B14F-4D97-AF65-F5344CB8AC3E}">
        <p14:creationId xmlns:p14="http://schemas.microsoft.com/office/powerpoint/2010/main" val="214380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" grpId="0"/>
      <p:bldP spid="6" grpId="0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תוכן 3">
            <a:extLst>
              <a:ext uri="{FF2B5EF4-FFF2-40B4-BE49-F238E27FC236}">
                <a16:creationId xmlns:a16="http://schemas.microsoft.com/office/drawing/2014/main" id="{006E9C7B-6115-41E7-8904-0E8C3593F848}"/>
              </a:ext>
            </a:extLst>
          </p:cNvPr>
          <p:cNvSpPr txBox="1">
            <a:spLocks/>
          </p:cNvSpPr>
          <p:nvPr/>
        </p:nvSpPr>
        <p:spPr>
          <a:xfrm>
            <a:off x="107504" y="188640"/>
            <a:ext cx="8928992" cy="259228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1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character;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a character"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character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(Console.ReadLine());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$"The ascii code of 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{character}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is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)character}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6B3CFAF6-9C2F-4A9D-A059-F0BA8CA1CCAE}"/>
              </a:ext>
            </a:extLst>
          </p:cNvPr>
          <p:cNvSpPr/>
          <p:nvPr/>
        </p:nvSpPr>
        <p:spPr>
          <a:xfrm>
            <a:off x="1259632" y="4436874"/>
            <a:ext cx="6624736" cy="1384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A7823A0C-2030-4202-9E5B-6B83B54B8349}"/>
              </a:ext>
            </a:extLst>
          </p:cNvPr>
          <p:cNvSpPr/>
          <p:nvPr/>
        </p:nvSpPr>
        <p:spPr>
          <a:xfrm>
            <a:off x="2286000" y="3429000"/>
            <a:ext cx="4572000" cy="181588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algn="l" rtl="0"/>
            <a:r>
              <a:rPr lang="he-IL" sz="2800" dirty="0" err="1">
                <a:solidFill>
                  <a:schemeClr val="bg1"/>
                </a:solidFill>
              </a:rPr>
              <a:t>Enter</a:t>
            </a:r>
            <a:r>
              <a:rPr lang="he-IL" sz="2800" dirty="0">
                <a:solidFill>
                  <a:schemeClr val="bg1"/>
                </a:solidFill>
              </a:rPr>
              <a:t> a </a:t>
            </a:r>
            <a:r>
              <a:rPr lang="he-IL" sz="2800" dirty="0" err="1">
                <a:solidFill>
                  <a:schemeClr val="bg1"/>
                </a:solidFill>
              </a:rPr>
              <a:t>character</a:t>
            </a:r>
            <a:endParaRPr lang="he-IL" sz="2800" dirty="0">
              <a:solidFill>
                <a:schemeClr val="bg1"/>
              </a:solidFill>
            </a:endParaRP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B</a:t>
            </a:r>
            <a:endParaRPr lang="he-IL" sz="2800" dirty="0">
              <a:solidFill>
                <a:schemeClr val="bg1"/>
              </a:solidFill>
            </a:endParaRP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The ascii code of B is 66</a:t>
            </a:r>
            <a:endParaRPr lang="he-IL" sz="2800" dirty="0">
              <a:solidFill>
                <a:schemeClr val="bg1"/>
              </a:solidFill>
            </a:endParaRPr>
          </a:p>
          <a:p>
            <a:pPr algn="l" rtl="0"/>
            <a:r>
              <a:rPr lang="he-IL" sz="2800" dirty="0" err="1">
                <a:solidFill>
                  <a:schemeClr val="bg1"/>
                </a:solidFill>
              </a:rPr>
              <a:t>Press</a:t>
            </a:r>
            <a:r>
              <a:rPr lang="he-IL" sz="2800" dirty="0">
                <a:solidFill>
                  <a:schemeClr val="bg1"/>
                </a:solidFill>
              </a:rPr>
              <a:t> </a:t>
            </a:r>
            <a:r>
              <a:rPr lang="he-IL" sz="2800" dirty="0" err="1">
                <a:solidFill>
                  <a:schemeClr val="bg1"/>
                </a:solidFill>
              </a:rPr>
              <a:t>any</a:t>
            </a:r>
            <a:r>
              <a:rPr lang="he-IL" sz="2800" dirty="0">
                <a:solidFill>
                  <a:schemeClr val="bg1"/>
                </a:solidFill>
              </a:rPr>
              <a:t> </a:t>
            </a:r>
            <a:r>
              <a:rPr lang="he-IL" sz="2800" dirty="0" err="1">
                <a:solidFill>
                  <a:schemeClr val="bg1"/>
                </a:solidFill>
              </a:rPr>
              <a:t>key</a:t>
            </a:r>
            <a:r>
              <a:rPr lang="he-IL" sz="2800" dirty="0">
                <a:solidFill>
                  <a:schemeClr val="bg1"/>
                </a:solidFill>
              </a:rPr>
              <a:t> </a:t>
            </a:r>
            <a:r>
              <a:rPr lang="he-IL" sz="2800" dirty="0" err="1">
                <a:solidFill>
                  <a:schemeClr val="bg1"/>
                </a:solidFill>
              </a:rPr>
              <a:t>to</a:t>
            </a:r>
            <a:r>
              <a:rPr lang="he-IL" sz="2800" dirty="0">
                <a:solidFill>
                  <a:schemeClr val="bg1"/>
                </a:solidFill>
              </a:rPr>
              <a:t> </a:t>
            </a:r>
            <a:r>
              <a:rPr lang="he-IL" sz="2800" dirty="0" err="1">
                <a:solidFill>
                  <a:schemeClr val="bg1"/>
                </a:solidFill>
              </a:rPr>
              <a:t>continue</a:t>
            </a:r>
            <a:r>
              <a:rPr lang="he-IL" sz="2800" dirty="0">
                <a:solidFill>
                  <a:schemeClr val="bg1"/>
                </a:solidFill>
              </a:rPr>
              <a:t> . . .</a:t>
            </a:r>
          </a:p>
        </p:txBody>
      </p:sp>
    </p:spTree>
    <p:extLst>
      <p:ext uri="{BB962C8B-B14F-4D97-AF65-F5344CB8AC3E}">
        <p14:creationId xmlns:p14="http://schemas.microsoft.com/office/powerpoint/2010/main" val="24702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תוכן 3">
            <a:extLst>
              <a:ext uri="{FF2B5EF4-FFF2-40B4-BE49-F238E27FC236}">
                <a16:creationId xmlns:a16="http://schemas.microsoft.com/office/drawing/2014/main" id="{006E9C7B-6115-41E7-8904-0E8C3593F848}"/>
              </a:ext>
            </a:extLst>
          </p:cNvPr>
          <p:cNvSpPr txBox="1">
            <a:spLocks/>
          </p:cNvSpPr>
          <p:nvPr/>
        </p:nvSpPr>
        <p:spPr>
          <a:xfrm>
            <a:off x="143508" y="2194721"/>
            <a:ext cx="8856984" cy="922472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he-IL" dirty="0"/>
              <a:t>לדוגמא: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dirty="0"/>
              <a:t>הערך של הביטוי </a:t>
            </a:r>
            <a:r>
              <a:rPr lang="en-US" b="1" dirty="0"/>
              <a:t>‘A’</a:t>
            </a:r>
            <a:r>
              <a:rPr lang="he-IL" dirty="0"/>
              <a:t> הוא 65.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3508" y="0"/>
            <a:ext cx="8856984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הסימן ' (גרש בודד)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6B3CFAF6-9C2F-4A9D-A059-F0BA8CA1CCAE}"/>
              </a:ext>
            </a:extLst>
          </p:cNvPr>
          <p:cNvSpPr/>
          <p:nvPr/>
        </p:nvSpPr>
        <p:spPr>
          <a:xfrm>
            <a:off x="1229003" y="4658430"/>
            <a:ext cx="6624736" cy="1384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93A0290D-4317-4221-89C1-124BE0E07BA2}"/>
              </a:ext>
            </a:extLst>
          </p:cNvPr>
          <p:cNvSpPr/>
          <p:nvPr/>
        </p:nvSpPr>
        <p:spPr>
          <a:xfrm>
            <a:off x="323528" y="908720"/>
            <a:ext cx="86769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dirty="0"/>
              <a:t>משמעות הגרש היא "</a:t>
            </a:r>
            <a:r>
              <a:rPr lang="he-IL" sz="2800" b="1" dirty="0"/>
              <a:t>קוד </a:t>
            </a:r>
            <a:r>
              <a:rPr lang="he-IL" sz="2800" b="1" dirty="0" err="1"/>
              <a:t>אסקי</a:t>
            </a:r>
            <a:r>
              <a:rPr lang="he-IL" sz="2800" b="1" dirty="0"/>
              <a:t> של</a:t>
            </a:r>
            <a:r>
              <a:rPr lang="he-IL" sz="2800" dirty="0"/>
              <a:t>".</a:t>
            </a:r>
          </a:p>
          <a:p>
            <a:r>
              <a:rPr lang="he-IL" sz="2800" dirty="0"/>
              <a:t>רושמים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65719DF-6A07-4CE5-896D-467D95F81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23" y="2590275"/>
            <a:ext cx="1724025" cy="2733675"/>
          </a:xfrm>
          <a:prstGeom prst="rect">
            <a:avLst/>
          </a:prstGeom>
        </p:spPr>
      </p:pic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C5DC8794-87F6-4DBC-B85F-208F9A8EBE61}"/>
              </a:ext>
            </a:extLst>
          </p:cNvPr>
          <p:cNvSpPr/>
          <p:nvPr/>
        </p:nvSpPr>
        <p:spPr>
          <a:xfrm>
            <a:off x="2309123" y="3248010"/>
            <a:ext cx="1724025" cy="3786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ציין מיקום תוכן 3">
            <a:extLst>
              <a:ext uri="{FF2B5EF4-FFF2-40B4-BE49-F238E27FC236}">
                <a16:creationId xmlns:a16="http://schemas.microsoft.com/office/drawing/2014/main" id="{1B533981-6600-46B9-9EE8-2780A9C56F07}"/>
              </a:ext>
            </a:extLst>
          </p:cNvPr>
          <p:cNvSpPr txBox="1">
            <a:spLocks/>
          </p:cNvSpPr>
          <p:nvPr/>
        </p:nvSpPr>
        <p:spPr>
          <a:xfrm>
            <a:off x="3826438" y="1634451"/>
            <a:ext cx="1429866" cy="5760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1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None/>
            </a:pPr>
            <a:r>
              <a:rPr lang="en-US" b="1" dirty="0">
                <a:solidFill>
                  <a:srgbClr val="FF0000"/>
                </a:solidFill>
              </a:rPr>
              <a:t>'</a:t>
            </a:r>
            <a:r>
              <a:rPr lang="he-IL" dirty="0"/>
              <a:t>תו</a:t>
            </a:r>
            <a:r>
              <a:rPr lang="en-US" b="1" dirty="0">
                <a:solidFill>
                  <a:srgbClr val="FF0000"/>
                </a:solidFill>
              </a:rPr>
              <a:t>'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96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3508" y="0"/>
            <a:ext cx="8856984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השמת תו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6B3CFAF6-9C2F-4A9D-A059-F0BA8CA1CCAE}"/>
              </a:ext>
            </a:extLst>
          </p:cNvPr>
          <p:cNvSpPr/>
          <p:nvPr/>
        </p:nvSpPr>
        <p:spPr>
          <a:xfrm>
            <a:off x="1229003" y="4658430"/>
            <a:ext cx="6624736" cy="1384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93A0290D-4317-4221-89C1-124BE0E07BA2}"/>
              </a:ext>
            </a:extLst>
          </p:cNvPr>
          <p:cNvSpPr/>
          <p:nvPr/>
        </p:nvSpPr>
        <p:spPr>
          <a:xfrm>
            <a:off x="323528" y="672275"/>
            <a:ext cx="8676964" cy="5745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ישנן 2 דרכים: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5252720" algn="l"/>
              </a:tabLst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לדוגמא: נתון המשתנה 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char x;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להשמת האות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במשתנה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נרשום: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000500" lvl="8" indent="-342900" algn="l" rtl="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525272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 =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66;</a:t>
            </a:r>
          </a:p>
          <a:p>
            <a:pPr marL="4000500" lvl="8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5252720" algn="l"/>
              </a:tabLst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000500" lvl="8" indent="-342900" algn="l" rtl="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5252720" algn="l"/>
              </a:tabLs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 = </a:t>
            </a: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’B’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he-IL" sz="2800" dirty="0"/>
          </a:p>
        </p:txBody>
      </p:sp>
      <p:sp>
        <p:nvSpPr>
          <p:cNvPr id="12" name="מציין מיקום תוכן 3">
            <a:extLst>
              <a:ext uri="{FF2B5EF4-FFF2-40B4-BE49-F238E27FC236}">
                <a16:creationId xmlns:a16="http://schemas.microsoft.com/office/drawing/2014/main" id="{1B533981-6600-46B9-9EE8-2780A9C56F07}"/>
              </a:ext>
            </a:extLst>
          </p:cNvPr>
          <p:cNvSpPr txBox="1">
            <a:spLocks/>
          </p:cNvSpPr>
          <p:nvPr/>
        </p:nvSpPr>
        <p:spPr>
          <a:xfrm>
            <a:off x="1979712" y="1295106"/>
            <a:ext cx="4931261" cy="5760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1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;קוד </a:t>
            </a:r>
            <a:r>
              <a:rPr lang="he-IL" dirty="0" err="1">
                <a:latin typeface="Calibri" panose="020F0502020204030204" pitchFamily="34" charset="0"/>
                <a:ea typeface="Times New Roman" panose="02020603050405020304" pitchFamily="18" charset="0"/>
              </a:rPr>
              <a:t>אסקי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 = שם משתנה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8A3DDD3F-1BD7-4602-B802-196EB127B8CF}"/>
              </a:ext>
            </a:extLst>
          </p:cNvPr>
          <p:cNvSpPr txBox="1">
            <a:spLocks/>
          </p:cNvSpPr>
          <p:nvPr/>
        </p:nvSpPr>
        <p:spPr>
          <a:xfrm>
            <a:off x="1979713" y="2383451"/>
            <a:ext cx="4967186" cy="5760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1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None/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;'תו' = שם משתנה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מציין מיקום תוכן 3">
            <a:extLst>
              <a:ext uri="{FF2B5EF4-FFF2-40B4-BE49-F238E27FC236}">
                <a16:creationId xmlns:a16="http://schemas.microsoft.com/office/drawing/2014/main" id="{E19B1E67-898A-48AD-8D17-77C7C6A42F84}"/>
              </a:ext>
            </a:extLst>
          </p:cNvPr>
          <p:cNvSpPr txBox="1">
            <a:spLocks/>
          </p:cNvSpPr>
          <p:nvPr/>
        </p:nvSpPr>
        <p:spPr>
          <a:xfrm>
            <a:off x="4369566" y="5254631"/>
            <a:ext cx="584888" cy="5760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או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983F1972-07D6-46CF-9ED6-07AA0D839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99" y="3834303"/>
            <a:ext cx="1724025" cy="2733675"/>
          </a:xfrm>
          <a:prstGeom prst="rect">
            <a:avLst/>
          </a:prstGeom>
        </p:spPr>
      </p:pic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A7236A17-9F3B-46CF-A80D-36B4DCF2494E}"/>
              </a:ext>
            </a:extLst>
          </p:cNvPr>
          <p:cNvSpPr/>
          <p:nvPr/>
        </p:nvSpPr>
        <p:spPr>
          <a:xfrm>
            <a:off x="1019608" y="4769803"/>
            <a:ext cx="1724025" cy="3786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906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3045</TotalTime>
  <Words>377</Words>
  <Application>Microsoft Office PowerPoint</Application>
  <PresentationFormat>‫הצגה על המסך (4:3)</PresentationFormat>
  <Paragraphs>81</Paragraphs>
  <Slides>11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ערכת נושא Office</vt:lpstr>
      <vt:lpstr>מה נלמד היום?</vt:lpstr>
      <vt:lpstr>עבודה עם תווים - הקדמה</vt:lpstr>
      <vt:lpstr>טבלת אסקי</vt:lpstr>
      <vt:lpstr>איך עובדים עם תווים ב #C?</vt:lpstr>
      <vt:lpstr>קליטת תו</vt:lpstr>
      <vt:lpstr>הדפסת תו</vt:lpstr>
      <vt:lpstr>מצגת של PowerPoint‏</vt:lpstr>
      <vt:lpstr>הסימן ' (גרש בודד)</vt:lpstr>
      <vt:lpstr>השמת תו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anita ullmann</cp:lastModifiedBy>
  <cp:revision>254</cp:revision>
  <dcterms:created xsi:type="dcterms:W3CDTF">2018-02-18T20:21:23Z</dcterms:created>
  <dcterms:modified xsi:type="dcterms:W3CDTF">2019-11-20T18:31:57Z</dcterms:modified>
</cp:coreProperties>
</file>