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Override+xml" PartName="/ppt/theme/themeOverride1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5"></Relationship><Relationship Target="docProps/thumbnail.jpeg" Type="http://schemas.openxmlformats.org/package/2006/relationships/metadata/thumbnail" Id="rId6"></Relationship><Relationship Target="docProps/app.xml" Type="http://schemas.openxmlformats.org/officeDocument/2006/relationships/extended-properties" Id="rId7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sldIdLst>
    <p:sldId id="291" r:id="rId2"/>
    <p:sldId id="444" r:id="rId3"/>
    <p:sldId id="445" r:id="rId4"/>
    <p:sldId id="448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5" autoAdjust="0"/>
    <p:restoredTop sz="94660"/>
  </p:normalViewPr>
  <p:slideViewPr>
    <p:cSldViewPr>
      <p:cViewPr varScale="1">
        <p:scale>
          <a:sx n="68" d="100"/>
          <a:sy n="68" d="100"/>
        </p:scale>
        <p:origin x="142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?><Relationships xmlns="http://schemas.openxmlformats.org/package/2006/relationships"><Relationship Target="viewProps.xml" Type="http://schemas.openxmlformats.org/officeDocument/2006/relationships/viewProps" Id="rId8"></Relationship><Relationship Target="slides/slide2.xml" Type="http://schemas.openxmlformats.org/officeDocument/2006/relationships/slide" Id="rId3"></Relationship><Relationship Target="presProps.xml" Type="http://schemas.openxmlformats.org/officeDocument/2006/relationships/presProps" Id="rId7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notesMasters/notesMaster1.xml" Type="http://schemas.openxmlformats.org/officeDocument/2006/relationships/notesMaster" Id="rId6"></Relationship><Relationship Target="slides/slide4.xml" Type="http://schemas.openxmlformats.org/officeDocument/2006/relationships/slide" Id="rId5"></Relationship><Relationship Target="tableStyles.xml" Type="http://schemas.openxmlformats.org/officeDocument/2006/relationships/tableStyles" Id="rId10"></Relationship><Relationship Target="slides/slide3.xml" Type="http://schemas.openxmlformats.org/officeDocument/2006/relationships/slide" Id="rId4"></Relationship><Relationship Target="theme/theme1.xml" Type="http://schemas.openxmlformats.org/officeDocument/2006/relationships/theme" Id="rId9"></Relationship></Relationships>
</file>

<file path=ppt/notesMasters/_rels/notesMaster1.xml.rels><?xml version="1.0" encoding="UTF-8" 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כ"ו/חשון/תש"פ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כ"ו/חשון/תש"פ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כ"ו/חשון/תש"פ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כ"ו/חשון/תש"פ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כ"ו/חשון/תש"פ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2"></Relationship><Relationship Target="../theme/themeOverride1.xml" Type="http://schemas.openxmlformats.org/officeDocument/2006/relationships/themeOverride" Id="rId1"></Relationship></Relationships>
</file>

<file path=ppt/slides/_rels/slide2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3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4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1143000"/>
          </a:xfrm>
        </p:spPr>
        <p:txBody>
          <a:bodyPr vert="horz" lIns="91440" tIns="45720" rIns="91440" bIns="45720" rtlCol="1">
            <a:noAutofit/>
          </a:bodyPr>
          <a:lstStyle/>
          <a:p>
            <a:pPr>
              <a:buFontTx/>
              <a:buChar char="-"/>
            </a:pPr>
            <a:r>
              <a:rPr lang="en-US" dirty="0"/>
              <a:t>if </a:t>
            </a:r>
            <a:r>
              <a:rPr lang="he-IL" dirty="0"/>
              <a:t> ותווים</a:t>
            </a:r>
          </a:p>
          <a:p>
            <a:pPr>
              <a:buFontTx/>
              <a:buChar char="-"/>
            </a:pPr>
            <a:r>
              <a:rPr lang="en-US" dirty="0"/>
              <a:t>switch case</a:t>
            </a:r>
            <a:r>
              <a:rPr lang="he-IL" dirty="0"/>
              <a:t> ותווים</a:t>
            </a:r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14656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1 -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if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עם תווים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9844DDF-4AF4-48F9-960C-AE9C048B0CA6}"/>
              </a:ext>
            </a:extLst>
          </p:cNvPr>
          <p:cNvSpPr/>
          <p:nvPr/>
        </p:nvSpPr>
        <p:spPr>
          <a:xfrm>
            <a:off x="27888" y="1595021"/>
            <a:ext cx="73524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tav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a character"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tav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(Console.ReadLine());</a:t>
            </a:r>
          </a:p>
          <a:p>
            <a:pPr lvl="1" algn="l" rtl="0"/>
            <a:r>
              <a:rPr lang="he-IL" sz="2400" dirty="0">
                <a:solidFill>
                  <a:srgbClr val="008000"/>
                </a:solidFill>
                <a:latin typeface="Consolas" panose="020B0609020204030204" pitchFamily="49" charset="0"/>
              </a:rPr>
              <a:t>//אפשרות נוספת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//if(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tav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==65||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tav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==97)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tav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tav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"yes"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"no"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C92BF3D-CD4F-4A14-B5B9-F8818D0EB811}"/>
              </a:ext>
            </a:extLst>
          </p:cNvPr>
          <p:cNvSpPr/>
          <p:nvPr/>
        </p:nvSpPr>
        <p:spPr>
          <a:xfrm>
            <a:off x="188387" y="619778"/>
            <a:ext cx="8767227" cy="105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</a:t>
            </a:r>
            <a:r>
              <a:rPr lang="he-IL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שקולטת תו, בודקת את התו ומציגה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yes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אם התו הוא האות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או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ו-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אם התו הוא תו אחר.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7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14656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2 -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if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עם תווים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CAC98A9-B21B-4DBE-8DD7-00E18C284631}"/>
              </a:ext>
            </a:extLst>
          </p:cNvPr>
          <p:cNvSpPr/>
          <p:nvPr/>
        </p:nvSpPr>
        <p:spPr>
          <a:xfrm>
            <a:off x="188386" y="565937"/>
            <a:ext cx="8767227" cy="1547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</a:t>
            </a:r>
            <a:r>
              <a:rPr lang="he-IL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שקולטת תו, בודקת את התו ומציגה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"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is a capital letter”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אם התו הוא 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אות גדולה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ו-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“This is not a capital letter”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, אם התו הוא תו אחר.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3" name="תמונה 32">
            <a:extLst>
              <a:ext uri="{FF2B5EF4-FFF2-40B4-BE49-F238E27FC236}">
                <a16:creationId xmlns:a16="http://schemas.microsoft.com/office/drawing/2014/main" id="{2BA4AF50-9E61-4DB5-9C4D-41C209FA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1844824"/>
            <a:ext cx="3171601" cy="5013176"/>
          </a:xfrm>
          <a:prstGeom prst="rect">
            <a:avLst/>
          </a:prstGeom>
        </p:spPr>
      </p:pic>
      <p:sp>
        <p:nvSpPr>
          <p:cNvPr id="34" name="מלבן 33">
            <a:extLst>
              <a:ext uri="{FF2B5EF4-FFF2-40B4-BE49-F238E27FC236}">
                <a16:creationId xmlns:a16="http://schemas.microsoft.com/office/drawing/2014/main" id="{C2E4FF86-8D28-4FB8-A8A7-32415BE7F175}"/>
              </a:ext>
            </a:extLst>
          </p:cNvPr>
          <p:cNvSpPr/>
          <p:nvPr/>
        </p:nvSpPr>
        <p:spPr>
          <a:xfrm>
            <a:off x="233265" y="1844824"/>
            <a:ext cx="3186499" cy="5013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D6BB37-5A6D-4998-B623-C320125980C9}"/>
              </a:ext>
            </a:extLst>
          </p:cNvPr>
          <p:cNvSpPr/>
          <p:nvPr/>
        </p:nvSpPr>
        <p:spPr>
          <a:xfrm>
            <a:off x="1" y="2693557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/>
            <a:r>
              <a:rPr lang="he-IL" sz="2400" dirty="0">
                <a:solidFill>
                  <a:srgbClr val="008000"/>
                </a:solidFill>
                <a:latin typeface="Consolas" panose="020B0609020204030204" pitchFamily="49" charset="0"/>
              </a:rPr>
              <a:t>//אפשרות נוספת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//if(x&gt;=65&amp;&amp;x&lt;=90)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(x &gt;=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'A’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x &lt;=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‘Z’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capital letter"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This is not a capital letter"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1923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-84790"/>
            <a:ext cx="8767227" cy="684803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4000" b="1" dirty="0">
                <a:solidFill>
                  <a:srgbClr val="0070C0"/>
                </a:solidFill>
                <a:cs typeface="+mn-cs"/>
              </a:rPr>
              <a:t>דוגמא 3 – </a:t>
            </a:r>
            <a:r>
              <a:rPr lang="en-US" sz="4000" b="1" dirty="0">
                <a:solidFill>
                  <a:srgbClr val="0070C0"/>
                </a:solidFill>
                <a:cs typeface="+mn-cs"/>
              </a:rPr>
              <a:t>switch case</a:t>
            </a:r>
            <a:r>
              <a:rPr lang="he-IL" sz="4000" b="1" dirty="0">
                <a:solidFill>
                  <a:srgbClr val="0070C0"/>
                </a:solidFill>
                <a:cs typeface="+mn-cs"/>
              </a:rPr>
              <a:t> עם תווים</a:t>
            </a:r>
            <a:endParaRPr lang="en-US" sz="40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CAC98A9-B21B-4DBE-8DD7-00E18C284631}"/>
              </a:ext>
            </a:extLst>
          </p:cNvPr>
          <p:cNvSpPr/>
          <p:nvPr/>
        </p:nvSpPr>
        <p:spPr>
          <a:xfrm>
            <a:off x="132957" y="661224"/>
            <a:ext cx="8878087" cy="101566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</a:t>
            </a:r>
            <a:r>
              <a:rPr lang="he-IL" sz="20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תוכנית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שקולטת תו </a:t>
            </a:r>
            <a:r>
              <a:rPr lang="he-IL" sz="2000" dirty="0"/>
              <a:t>המייצג פרי בצורה הבאה: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a</a:t>
            </a:r>
            <a:r>
              <a:rPr lang="en-US" sz="2000" dirty="0"/>
              <a:t> - apple		</a:t>
            </a:r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2000" dirty="0"/>
              <a:t> - banana	</a:t>
            </a:r>
            <a:r>
              <a:rPr lang="en-US" sz="2000" b="1" dirty="0">
                <a:solidFill>
                  <a:srgbClr val="0070C0"/>
                </a:solidFill>
              </a:rPr>
              <a:t> o</a:t>
            </a:r>
            <a:r>
              <a:rPr lang="en-US" sz="2000" dirty="0"/>
              <a:t> - orange 	  </a:t>
            </a:r>
            <a:r>
              <a:rPr lang="en-US" sz="2000" b="1" dirty="0">
                <a:solidFill>
                  <a:srgbClr val="0070C0"/>
                </a:solidFill>
              </a:rPr>
              <a:t>other character </a:t>
            </a:r>
            <a:r>
              <a:rPr lang="en-US" sz="2000" dirty="0"/>
              <a:t>- other fruit</a:t>
            </a:r>
          </a:p>
          <a:p>
            <a:r>
              <a:rPr lang="he-IL" sz="2000" dirty="0"/>
              <a:t>התוכנית תציג את שם הפרי בהתאם לאות שנקלטה.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7C032046-B796-4F99-ABE5-CD8997C45BC9}"/>
              </a:ext>
            </a:extLst>
          </p:cNvPr>
          <p:cNvSpPr/>
          <p:nvPr/>
        </p:nvSpPr>
        <p:spPr>
          <a:xfrm>
            <a:off x="3080201" y="1830244"/>
            <a:ext cx="5641373" cy="45666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 fruit</a:t>
            </a: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האות הראשונה של שם של פרי כלשהו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תרשים זרימה: החלטה 31">
            <a:extLst>
              <a:ext uri="{FF2B5EF4-FFF2-40B4-BE49-F238E27FC236}">
                <a16:creationId xmlns:a16="http://schemas.microsoft.com/office/drawing/2014/main" id="{5A856110-EC66-4D58-9CA8-459C92146059}"/>
              </a:ext>
            </a:extLst>
          </p:cNvPr>
          <p:cNvSpPr/>
          <p:nvPr/>
        </p:nvSpPr>
        <p:spPr>
          <a:xfrm>
            <a:off x="3713745" y="3257454"/>
            <a:ext cx="1692394" cy="589133"/>
          </a:xfrm>
          <a:prstGeom prst="flowChartDecision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alibri" panose="020F0502020204030204" pitchFamily="34" charset="0"/>
                <a:cs typeface="Arial" panose="020B0604020202020204" pitchFamily="34" charset="0"/>
              </a:rPr>
              <a:t>fruit?</a:t>
            </a:r>
            <a:endParaRPr lang="he-IL" sz="22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" name="תרשים זרימה: נתונים 56">
            <a:extLst>
              <a:ext uri="{FF2B5EF4-FFF2-40B4-BE49-F238E27FC236}">
                <a16:creationId xmlns:a16="http://schemas.microsoft.com/office/drawing/2014/main" id="{0C17D9F1-2655-45A1-950C-D7AA07E1A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48" y="3886121"/>
            <a:ext cx="2549246" cy="554843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200">
                <a:latin typeface="Calibri" panose="020F0502020204030204" pitchFamily="34" charset="0"/>
                <a:cs typeface="Arial" panose="020B0604020202020204" pitchFamily="34" charset="0"/>
              </a:rPr>
              <a:t>הצג "</a:t>
            </a: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apple</a:t>
            </a:r>
            <a:r>
              <a:rPr lang="he-IL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CBEC94D7-0703-4E21-8B54-F0B4166916F6}"/>
              </a:ext>
            </a:extLst>
          </p:cNvPr>
          <p:cNvSpPr/>
          <p:nvPr/>
        </p:nvSpPr>
        <p:spPr>
          <a:xfrm>
            <a:off x="3080201" y="3359537"/>
            <a:ext cx="5791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‘a’</a:t>
            </a:r>
            <a:endParaRPr lang="he-IL" sz="2400" dirty="0"/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6BE38725-859B-40B4-91E1-C9FFF773C334}"/>
              </a:ext>
            </a:extLst>
          </p:cNvPr>
          <p:cNvSpPr/>
          <p:nvPr/>
        </p:nvSpPr>
        <p:spPr>
          <a:xfrm>
            <a:off x="3604413" y="3625727"/>
            <a:ext cx="6048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‘b’</a:t>
            </a:r>
            <a:endParaRPr lang="he-IL" sz="2400" dirty="0"/>
          </a:p>
        </p:txBody>
      </p:sp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id="{90530F89-E330-4E40-8D2D-BF58ADFDA965}"/>
              </a:ext>
            </a:extLst>
          </p:cNvPr>
          <p:cNvCxnSpPr>
            <a:cxnSpLocks/>
          </p:cNvCxnSpPr>
          <p:nvPr/>
        </p:nvCxnSpPr>
        <p:spPr>
          <a:xfrm flipH="1">
            <a:off x="3413451" y="3742176"/>
            <a:ext cx="852784" cy="81397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תרשים זרימה: נתונים 56">
            <a:extLst>
              <a:ext uri="{FF2B5EF4-FFF2-40B4-BE49-F238E27FC236}">
                <a16:creationId xmlns:a16="http://schemas.microsoft.com/office/drawing/2014/main" id="{998D31D6-FD26-4F23-906F-8E391C7B2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466" y="4444493"/>
            <a:ext cx="2549246" cy="554843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200">
                <a:latin typeface="Calibri" panose="020F0502020204030204" pitchFamily="34" charset="0"/>
                <a:cs typeface="Arial" panose="020B0604020202020204" pitchFamily="34" charset="0"/>
              </a:rPr>
              <a:t>הצג "</a:t>
            </a:r>
            <a:r>
              <a:rPr lang="en-US" altLang="he-IL" sz="2200">
                <a:latin typeface="Calibri" panose="020F0502020204030204" pitchFamily="34" charset="0"/>
                <a:cs typeface="Arial" panose="020B0604020202020204" pitchFamily="34" charset="0"/>
              </a:rPr>
              <a:t>Other </a:t>
            </a: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fruit</a:t>
            </a:r>
            <a:r>
              <a:rPr lang="he-IL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"</a:t>
            </a:r>
          </a:p>
        </p:txBody>
      </p:sp>
      <p:cxnSp>
        <p:nvCxnSpPr>
          <p:cNvPr id="44" name="מחבר חץ ישר 43">
            <a:extLst>
              <a:ext uri="{FF2B5EF4-FFF2-40B4-BE49-F238E27FC236}">
                <a16:creationId xmlns:a16="http://schemas.microsoft.com/office/drawing/2014/main" id="{BF6A5EDB-C9F3-43E6-AABF-67AC5D55F297}"/>
              </a:ext>
            </a:extLst>
          </p:cNvPr>
          <p:cNvCxnSpPr>
            <a:cxnSpLocks/>
          </p:cNvCxnSpPr>
          <p:nvPr/>
        </p:nvCxnSpPr>
        <p:spPr>
          <a:xfrm flipH="1">
            <a:off x="2512473" y="3616524"/>
            <a:ext cx="1378478" cy="24371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תרשים זרימה: נתונים 56">
            <a:extLst>
              <a:ext uri="{FF2B5EF4-FFF2-40B4-BE49-F238E27FC236}">
                <a16:creationId xmlns:a16="http://schemas.microsoft.com/office/drawing/2014/main" id="{1F4FB172-992F-4712-A38A-B729B828B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324" y="4583577"/>
            <a:ext cx="2864699" cy="554843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200">
                <a:latin typeface="Calibri" panose="020F0502020204030204" pitchFamily="34" charset="0"/>
                <a:cs typeface="Arial" panose="020B0604020202020204" pitchFamily="34" charset="0"/>
              </a:rPr>
              <a:t>הצג "</a:t>
            </a: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banana</a:t>
            </a:r>
            <a:r>
              <a:rPr lang="he-IL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1553967A-7381-418B-8E09-F0E24F016E01}"/>
              </a:ext>
            </a:extLst>
          </p:cNvPr>
          <p:cNvSpPr/>
          <p:nvPr/>
        </p:nvSpPr>
        <p:spPr>
          <a:xfrm>
            <a:off x="4946391" y="3920432"/>
            <a:ext cx="539552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‘o’</a:t>
            </a:r>
            <a:endParaRPr lang="he-IL" sz="2400" dirty="0"/>
          </a:p>
        </p:txBody>
      </p:sp>
      <p:cxnSp>
        <p:nvCxnSpPr>
          <p:cNvPr id="47" name="מחבר חץ ישר 46">
            <a:extLst>
              <a:ext uri="{FF2B5EF4-FFF2-40B4-BE49-F238E27FC236}">
                <a16:creationId xmlns:a16="http://schemas.microsoft.com/office/drawing/2014/main" id="{D4F690A2-D376-4D27-9861-A6AC08662911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876923" y="3790424"/>
            <a:ext cx="341027" cy="88478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תרשים זרימה: נתונים 56">
            <a:extLst>
              <a:ext uri="{FF2B5EF4-FFF2-40B4-BE49-F238E27FC236}">
                <a16:creationId xmlns:a16="http://schemas.microsoft.com/office/drawing/2014/main" id="{11194B62-9892-4DCF-AD46-4146A6901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600" y="4675209"/>
            <a:ext cx="2864699" cy="554843"/>
          </a:xfrm>
          <a:prstGeom prst="flowChartInputOutpu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200">
                <a:latin typeface="Calibri" panose="020F0502020204030204" pitchFamily="34" charset="0"/>
                <a:cs typeface="Arial" panose="020B0604020202020204" pitchFamily="34" charset="0"/>
              </a:rPr>
              <a:t>הצג "</a:t>
            </a:r>
            <a:r>
              <a:rPr lang="en-US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orange</a:t>
            </a:r>
            <a:r>
              <a:rPr lang="he-IL" altLang="he-IL" sz="2200" dirty="0">
                <a:latin typeface="Calibri" panose="020F050202020403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id="{2F6C927D-73CF-432A-A579-B0CB7E8AD007}"/>
              </a:ext>
            </a:extLst>
          </p:cNvPr>
          <p:cNvSpPr/>
          <p:nvPr/>
        </p:nvSpPr>
        <p:spPr>
          <a:xfrm>
            <a:off x="5872699" y="3504867"/>
            <a:ext cx="7567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אחר</a:t>
            </a:r>
          </a:p>
        </p:txBody>
      </p: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DC463984-6FDD-443E-9583-63F1E52639FC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242403" y="3623416"/>
            <a:ext cx="2620686" cy="82107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71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 animBg="1"/>
      <p:bldP spid="32" grpId="0" animBg="1"/>
      <p:bldP spid="35" grpId="0" animBg="1"/>
      <p:bldP spid="43" grpId="0" animBg="1"/>
      <p:bldP spid="45" grpId="0" animBg="1"/>
      <p:bldP spid="48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3041</TotalTime>
  <Words>258</Words>
  <Application>Microsoft Office PowerPoint</Application>
  <PresentationFormat>‫הצגה על המסך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ערכת נושא Office</vt:lpstr>
      <vt:lpstr>מה נלמד היום?</vt:lpstr>
      <vt:lpstr>דוגמא 1 - if עם תווים</vt:lpstr>
      <vt:lpstr>דוגמא 2 - if עם תווים</vt:lpstr>
      <vt:lpstr>דוגמא 3 – switch case עם תווים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258</cp:revision>
  <dcterms:created xsi:type="dcterms:W3CDTF">2018-02-18T20:21:23Z</dcterms:created>
  <dcterms:modified xsi:type="dcterms:W3CDTF">2019-11-24T20:06:23Z</dcterms:modified>
</cp:coreProperties>
</file>