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91" r:id="rId2"/>
    <p:sldId id="413" r:id="rId3"/>
    <p:sldId id="453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60" r:id="rId12"/>
    <p:sldId id="473" r:id="rId13"/>
    <p:sldId id="474" r:id="rId14"/>
    <p:sldId id="475" r:id="rId15"/>
    <p:sldId id="476" r:id="rId16"/>
    <p:sldId id="477" r:id="rId17"/>
    <p:sldId id="478" r:id="rId18"/>
    <p:sldId id="464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5" autoAdjust="0"/>
    <p:restoredTop sz="94660"/>
  </p:normalViewPr>
  <p:slideViewPr>
    <p:cSldViewPr>
      <p:cViewPr varScale="1">
        <p:scale>
          <a:sx n="105" d="100"/>
          <a:sy n="105" d="100"/>
        </p:scale>
        <p:origin x="1170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כ"ט/חשון/תש"פ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>
              <a:buNone/>
            </a:pPr>
            <a:r>
              <a:rPr lang="he-IL" dirty="0"/>
              <a:t>לולאות מונה – מספר פעמים ידוע מראש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6FAB02-6B8C-4FB3-9928-5188988DAAB5}"/>
              </a:ext>
            </a:extLst>
          </p:cNvPr>
          <p:cNvSpPr txBox="1"/>
          <p:nvPr/>
        </p:nvSpPr>
        <p:spPr>
          <a:xfrm>
            <a:off x="251520" y="5661248"/>
            <a:ext cx="285992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1 3 5 … 97 99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EF5E042C-EEFE-4A5F-A459-52841C324C22}"/>
              </a:ext>
            </a:extLst>
          </p:cNvPr>
          <p:cNvSpPr/>
          <p:nvPr/>
        </p:nvSpPr>
        <p:spPr>
          <a:xfrm>
            <a:off x="188386" y="125004"/>
            <a:ext cx="8767227" cy="37856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% 2==0)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B1EB47EC-23F5-4B52-B3CE-151C7CF5C970}"/>
              </a:ext>
            </a:extLst>
          </p:cNvPr>
          <p:cNvSpPr/>
          <p:nvPr/>
        </p:nvSpPr>
        <p:spPr>
          <a:xfrm>
            <a:off x="608201" y="1555189"/>
            <a:ext cx="72008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4BE7ECA5-BFF6-4775-A885-CF2DEB9A4F70}"/>
              </a:ext>
            </a:extLst>
          </p:cNvPr>
          <p:cNvSpPr/>
          <p:nvPr/>
        </p:nvSpPr>
        <p:spPr>
          <a:xfrm>
            <a:off x="1311284" y="1555189"/>
            <a:ext cx="137619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8D927B87-6EEE-4F7D-A700-7B069B31C4F1}"/>
              </a:ext>
            </a:extLst>
          </p:cNvPr>
          <p:cNvSpPr/>
          <p:nvPr/>
        </p:nvSpPr>
        <p:spPr>
          <a:xfrm>
            <a:off x="2564649" y="1555189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49613BA8-2D31-41D0-8396-B27F99FCB71C}"/>
              </a:ext>
            </a:extLst>
          </p:cNvPr>
          <p:cNvSpPr/>
          <p:nvPr/>
        </p:nvSpPr>
        <p:spPr>
          <a:xfrm>
            <a:off x="2924690" y="1555189"/>
            <a:ext cx="1584176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100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251623DD-68DE-46B9-8CFC-AF7ED299291F}"/>
              </a:ext>
            </a:extLst>
          </p:cNvPr>
          <p:cNvSpPr/>
          <p:nvPr/>
        </p:nvSpPr>
        <p:spPr>
          <a:xfrm>
            <a:off x="4391979" y="1547452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B40444F-85F3-4F13-8EFB-06C5ABAF9D25}"/>
              </a:ext>
            </a:extLst>
          </p:cNvPr>
          <p:cNvSpPr/>
          <p:nvPr/>
        </p:nvSpPr>
        <p:spPr>
          <a:xfrm>
            <a:off x="4643930" y="1555189"/>
            <a:ext cx="110725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6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CAC98A9-B21B-4DBE-8DD7-00E18C284631}"/>
              </a:ext>
            </a:extLst>
          </p:cNvPr>
          <p:cNvSpPr/>
          <p:nvPr/>
        </p:nvSpPr>
        <p:spPr>
          <a:xfrm>
            <a:off x="188387" y="565937"/>
            <a:ext cx="8767227" cy="1041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אלגוריתם שהקלט שלו זה 20 מספרים שלמים והפלט שלו זה המספרים שנקלטו חלקי 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FAB02-6B8C-4FB3-9928-5188988DAAB5}"/>
              </a:ext>
            </a:extLst>
          </p:cNvPr>
          <p:cNvSpPr txBox="1"/>
          <p:nvPr/>
        </p:nvSpPr>
        <p:spPr>
          <a:xfrm>
            <a:off x="1287685" y="2077326"/>
            <a:ext cx="2859925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15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15/3=5.00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7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7/3=2.33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… 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42</a:t>
            </a:r>
          </a:p>
          <a:p>
            <a:pPr algn="l" rtl="0"/>
            <a:r>
              <a:rPr lang="en-US" sz="2800">
                <a:solidFill>
                  <a:schemeClr val="bg1"/>
                </a:solidFill>
              </a:rPr>
              <a:t>42/3=14.00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27" name="סוגר מסולסל שמאלי 26">
            <a:extLst>
              <a:ext uri="{FF2B5EF4-FFF2-40B4-BE49-F238E27FC236}">
                <a16:creationId xmlns:a16="http://schemas.microsoft.com/office/drawing/2014/main" id="{F829A350-2FED-4606-8D8A-5E6FD8FAF763}"/>
              </a:ext>
            </a:extLst>
          </p:cNvPr>
          <p:cNvSpPr/>
          <p:nvPr/>
        </p:nvSpPr>
        <p:spPr>
          <a:xfrm>
            <a:off x="994330" y="2135025"/>
            <a:ext cx="486201" cy="435229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B8691FC0-AD0E-446E-A05D-C029463CA6E3}"/>
              </a:ext>
            </a:extLst>
          </p:cNvPr>
          <p:cNvSpPr/>
          <p:nvPr/>
        </p:nvSpPr>
        <p:spPr>
          <a:xfrm>
            <a:off x="0" y="3732201"/>
            <a:ext cx="99867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20 פעמים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100E9DA-DEF8-4D26-AAA0-7C025401BA32}"/>
              </a:ext>
            </a:extLst>
          </p:cNvPr>
          <p:cNvSpPr/>
          <p:nvPr/>
        </p:nvSpPr>
        <p:spPr>
          <a:xfrm>
            <a:off x="4499991" y="1896827"/>
            <a:ext cx="4465975" cy="6073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האלגוריתם: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בצע 20 פעמים: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1.1 קלוט מספר ל-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1.2	חשב את 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/3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ושמור </a:t>
            </a:r>
          </a:p>
          <a:p>
            <a:pPr lvl="2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את התוצאה ב-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1.3 הצג את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r>
              <a:rPr lang="he-IL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המספר שקולטים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 result</a:t>
            </a:r>
            <a:r>
              <a:rPr lang="he-IL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לשמירת התוצאה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he-IL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מונה הלולאה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4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 28">
            <a:extLst>
              <a:ext uri="{FF2B5EF4-FFF2-40B4-BE49-F238E27FC236}">
                <a16:creationId xmlns:a16="http://schemas.microsoft.com/office/drawing/2014/main" id="{2670590D-E435-470D-A6F1-40DC7C5C48FD}"/>
              </a:ext>
            </a:extLst>
          </p:cNvPr>
          <p:cNvSpPr/>
          <p:nvPr/>
        </p:nvSpPr>
        <p:spPr>
          <a:xfrm>
            <a:off x="150054" y="2204864"/>
            <a:ext cx="87672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div3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div3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3.0;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/3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{div3: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82F335B3-AF2D-4E30-9129-0BB6A5B5E5CC}"/>
              </a:ext>
            </a:extLst>
          </p:cNvPr>
          <p:cNvSpPr/>
          <p:nvPr/>
        </p:nvSpPr>
        <p:spPr>
          <a:xfrm>
            <a:off x="599099" y="3645024"/>
            <a:ext cx="72008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D6D6070-A0D9-4381-9E67-045E1C8BEF95}"/>
              </a:ext>
            </a:extLst>
          </p:cNvPr>
          <p:cNvSpPr/>
          <p:nvPr/>
        </p:nvSpPr>
        <p:spPr>
          <a:xfrm>
            <a:off x="1302182" y="3645024"/>
            <a:ext cx="137619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C797AB22-32F2-4EC2-BFC5-56166C36B7EC}"/>
              </a:ext>
            </a:extLst>
          </p:cNvPr>
          <p:cNvSpPr/>
          <p:nvPr/>
        </p:nvSpPr>
        <p:spPr>
          <a:xfrm>
            <a:off x="2555547" y="3645024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A748A6C1-00DB-4B54-878C-47D2B78E26CD}"/>
              </a:ext>
            </a:extLst>
          </p:cNvPr>
          <p:cNvSpPr/>
          <p:nvPr/>
        </p:nvSpPr>
        <p:spPr>
          <a:xfrm>
            <a:off x="2915588" y="3645024"/>
            <a:ext cx="1584176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20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B83C1020-59DF-43AF-8860-7D3595788754}"/>
              </a:ext>
            </a:extLst>
          </p:cNvPr>
          <p:cNvSpPr/>
          <p:nvPr/>
        </p:nvSpPr>
        <p:spPr>
          <a:xfrm>
            <a:off x="4382877" y="3637287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DEB24835-00E0-4900-BEBD-C47A940C783C}"/>
              </a:ext>
            </a:extLst>
          </p:cNvPr>
          <p:cNvSpPr/>
          <p:nvPr/>
        </p:nvSpPr>
        <p:spPr>
          <a:xfrm>
            <a:off x="4634828" y="3645024"/>
            <a:ext cx="110725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CF8DF6-1711-48FE-B7AE-5E9EA6CC6FFC}"/>
              </a:ext>
            </a:extLst>
          </p:cNvPr>
          <p:cNvSpPr txBox="1"/>
          <p:nvPr/>
        </p:nvSpPr>
        <p:spPr>
          <a:xfrm>
            <a:off x="6257503" y="3140968"/>
            <a:ext cx="2475084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7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7/3=2.33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100E9DA-DEF8-4D26-AAA0-7C025401BA32}"/>
              </a:ext>
            </a:extLst>
          </p:cNvPr>
          <p:cNvSpPr/>
          <p:nvPr/>
        </p:nvSpPr>
        <p:spPr>
          <a:xfrm>
            <a:off x="3275856" y="136605"/>
            <a:ext cx="5787231" cy="1862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0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האלגוריתם:</a:t>
            </a:r>
          </a:p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בצע 20 פעמים:</a:t>
            </a:r>
            <a:endParaRPr lang="he-IL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1.1 קלוט מספר ל-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endParaRPr lang="he-IL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1.2	 חשב את 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/3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ושמור את התוצאה ב-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1.3 הצג את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endParaRPr lang="he-IL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5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5328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cs typeface="+mn-cs"/>
              </a:rPr>
              <a:t>for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- כללים 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377DC1AC-BEAB-4B30-A750-2B1007FD2555}"/>
              </a:ext>
            </a:extLst>
          </p:cNvPr>
          <p:cNvSpPr/>
          <p:nvPr/>
        </p:nvSpPr>
        <p:spPr>
          <a:xfrm>
            <a:off x="243421" y="454672"/>
            <a:ext cx="8667582" cy="1089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אף אחד ממרכיבי ה-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הוא לא חובה. </a:t>
            </a:r>
          </a:p>
          <a:p>
            <a:pPr lvl="1">
              <a:lnSpc>
                <a:spcPct val="150000"/>
              </a:lnSpc>
            </a:pPr>
            <a:r>
              <a:rPr lang="he-IL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רק שתי נקודות הפסיק הם חובה.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B113189-D1F7-4531-9171-501A61C5C79E}"/>
              </a:ext>
            </a:extLst>
          </p:cNvPr>
          <p:cNvSpPr/>
          <p:nvPr/>
        </p:nvSpPr>
        <p:spPr>
          <a:xfrm>
            <a:off x="104831" y="1576816"/>
            <a:ext cx="1067782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A8778A1-35CC-483D-8D15-07CE840ABF16}"/>
              </a:ext>
            </a:extLst>
          </p:cNvPr>
          <p:cNvSpPr/>
          <p:nvPr/>
        </p:nvSpPr>
        <p:spPr>
          <a:xfrm>
            <a:off x="3280244" y="1576816"/>
            <a:ext cx="53389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5891435-3087-4DAE-8E94-E55F70066BFC}"/>
              </a:ext>
            </a:extLst>
          </p:cNvPr>
          <p:cNvSpPr/>
          <p:nvPr/>
        </p:nvSpPr>
        <p:spPr>
          <a:xfrm>
            <a:off x="6644157" y="1576816"/>
            <a:ext cx="33071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A0C3707-F0E8-4591-8B83-99BBFD70A5F0}"/>
              </a:ext>
            </a:extLst>
          </p:cNvPr>
          <p:cNvSpPr/>
          <p:nvPr/>
        </p:nvSpPr>
        <p:spPr>
          <a:xfrm>
            <a:off x="69177" y="1837776"/>
            <a:ext cx="41304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8EBA2-FEC2-46D7-8E63-790EBF4A0185}"/>
              </a:ext>
            </a:extLst>
          </p:cNvPr>
          <p:cNvSpPr txBox="1"/>
          <p:nvPr/>
        </p:nvSpPr>
        <p:spPr>
          <a:xfrm>
            <a:off x="818785" y="1576816"/>
            <a:ext cx="270385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1. אתחול המונה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5E87288-10FB-447A-B2E7-6D02D5D32249}"/>
              </a:ext>
            </a:extLst>
          </p:cNvPr>
          <p:cNvSpPr/>
          <p:nvPr/>
        </p:nvSpPr>
        <p:spPr>
          <a:xfrm>
            <a:off x="751896" y="1576816"/>
            <a:ext cx="33071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65A8C-FA89-4873-A3EE-1B761DFB9172}"/>
              </a:ext>
            </a:extLst>
          </p:cNvPr>
          <p:cNvSpPr txBox="1"/>
          <p:nvPr/>
        </p:nvSpPr>
        <p:spPr>
          <a:xfrm>
            <a:off x="3546953" y="1576816"/>
            <a:ext cx="307288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2. תנאי להמשך ביצוע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6466B-BA97-498C-9915-4A84F4815DB5}"/>
              </a:ext>
            </a:extLst>
          </p:cNvPr>
          <p:cNvSpPr txBox="1"/>
          <p:nvPr/>
        </p:nvSpPr>
        <p:spPr>
          <a:xfrm>
            <a:off x="6860079" y="1576816"/>
            <a:ext cx="203154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4. שינוי המונה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A1A38EE-1131-45A0-BA4E-0CC769878001}"/>
              </a:ext>
            </a:extLst>
          </p:cNvPr>
          <p:cNvSpPr/>
          <p:nvPr/>
        </p:nvSpPr>
        <p:spPr>
          <a:xfrm>
            <a:off x="8791903" y="1576816"/>
            <a:ext cx="33071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EA6A6-6FAA-4409-83FE-A5BF6B8C367D}"/>
              </a:ext>
            </a:extLst>
          </p:cNvPr>
          <p:cNvSpPr txBox="1"/>
          <p:nvPr/>
        </p:nvSpPr>
        <p:spPr>
          <a:xfrm>
            <a:off x="171512" y="2227660"/>
            <a:ext cx="482243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3. גוף הלולאה(הוראה/</a:t>
            </a:r>
            <a:r>
              <a:rPr lang="he-IL" sz="2400" dirty="0" err="1">
                <a:highlight>
                  <a:srgbClr val="FFFF00"/>
                </a:highlight>
              </a:rPr>
              <a:t>ות</a:t>
            </a:r>
            <a:r>
              <a:rPr lang="he-IL" sz="2400" dirty="0">
                <a:highlight>
                  <a:srgbClr val="FFFF00"/>
                </a:highlight>
              </a:rPr>
              <a:t> לביצוע)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2ED918C-D506-4F99-A887-5A2DF20AF0C8}"/>
              </a:ext>
            </a:extLst>
          </p:cNvPr>
          <p:cNvSpPr/>
          <p:nvPr/>
        </p:nvSpPr>
        <p:spPr>
          <a:xfrm>
            <a:off x="69176" y="2497661"/>
            <a:ext cx="41304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48D9EEC-FEC8-45F9-8D26-7725E214F4A1}"/>
              </a:ext>
            </a:extLst>
          </p:cNvPr>
          <p:cNvSpPr/>
          <p:nvPr/>
        </p:nvSpPr>
        <p:spPr>
          <a:xfrm>
            <a:off x="46632" y="1500951"/>
            <a:ext cx="9050736" cy="1484857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A4DFA2D-D211-4C07-8261-C5B99336D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9" y="3061672"/>
            <a:ext cx="9019523" cy="3796327"/>
          </a:xfrm>
          <a:prstGeom prst="rect">
            <a:avLst/>
          </a:prstGeom>
          <a:ln w="19050"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i;</a:t>
            </a:r>
          </a:p>
          <a:p>
            <a:pPr algn="l" rtl="0"/>
            <a:r>
              <a:rPr lang="nn-NO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(i = 1; i &lt;= 50; i++)</a:t>
            </a:r>
          </a:p>
          <a:p>
            <a:pPr algn="l" rtl="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“some text”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65;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he-IL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4921FC2-16F6-4502-BA17-71F31E85EFA9}"/>
              </a:ext>
            </a:extLst>
          </p:cNvPr>
          <p:cNvSpPr/>
          <p:nvPr/>
        </p:nvSpPr>
        <p:spPr>
          <a:xfrm>
            <a:off x="7110503" y="3018230"/>
            <a:ext cx="1530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לדוגמא:</a:t>
            </a:r>
          </a:p>
        </p:txBody>
      </p:sp>
      <p:sp>
        <p:nvSpPr>
          <p:cNvPr id="3" name="בועת דיבור: מלבן עם פינות מעוגלות 2">
            <a:extLst>
              <a:ext uri="{FF2B5EF4-FFF2-40B4-BE49-F238E27FC236}">
                <a16:creationId xmlns:a16="http://schemas.microsoft.com/office/drawing/2014/main" id="{AC91CF06-ACFE-4888-94FB-15AAB14098C9}"/>
              </a:ext>
            </a:extLst>
          </p:cNvPr>
          <p:cNvSpPr/>
          <p:nvPr/>
        </p:nvSpPr>
        <p:spPr>
          <a:xfrm>
            <a:off x="5220072" y="5357049"/>
            <a:ext cx="3096344" cy="880263"/>
          </a:xfrm>
          <a:prstGeom prst="wedgeRoundRectCallout">
            <a:avLst>
              <a:gd name="adj1" fmla="val -110498"/>
              <a:gd name="adj2" fmla="val -3495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בלולאה הזאת אין אתחול</a:t>
            </a:r>
          </a:p>
        </p:txBody>
      </p:sp>
    </p:spTree>
    <p:extLst>
      <p:ext uri="{BB962C8B-B14F-4D97-AF65-F5344CB8AC3E}">
        <p14:creationId xmlns:p14="http://schemas.microsoft.com/office/powerpoint/2010/main" val="282471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3" grpId="0" animBg="1"/>
      <p:bldP spid="15" grpId="0" animBg="1"/>
      <p:bldP spid="17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5328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cs typeface="+mn-cs"/>
              </a:rPr>
              <a:t>for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- כללים 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377DC1AC-BEAB-4B30-A750-2B1007FD2555}"/>
              </a:ext>
            </a:extLst>
          </p:cNvPr>
          <p:cNvSpPr/>
          <p:nvPr/>
        </p:nvSpPr>
        <p:spPr>
          <a:xfrm>
            <a:off x="243421" y="454672"/>
            <a:ext cx="8667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בחלק של שינוי המונה אפשר לבצע כל פעולה חשבונית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B113189-D1F7-4531-9171-501A61C5C79E}"/>
              </a:ext>
            </a:extLst>
          </p:cNvPr>
          <p:cNvSpPr/>
          <p:nvPr/>
        </p:nvSpPr>
        <p:spPr>
          <a:xfrm>
            <a:off x="120438" y="1097199"/>
            <a:ext cx="1067782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A8778A1-35CC-483D-8D15-07CE840ABF16}"/>
              </a:ext>
            </a:extLst>
          </p:cNvPr>
          <p:cNvSpPr/>
          <p:nvPr/>
        </p:nvSpPr>
        <p:spPr>
          <a:xfrm>
            <a:off x="3295851" y="1097199"/>
            <a:ext cx="53389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5891435-3087-4DAE-8E94-E55F70066BFC}"/>
              </a:ext>
            </a:extLst>
          </p:cNvPr>
          <p:cNvSpPr/>
          <p:nvPr/>
        </p:nvSpPr>
        <p:spPr>
          <a:xfrm>
            <a:off x="6659764" y="1097199"/>
            <a:ext cx="33071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A0C3707-F0E8-4591-8B83-99BBFD70A5F0}"/>
              </a:ext>
            </a:extLst>
          </p:cNvPr>
          <p:cNvSpPr/>
          <p:nvPr/>
        </p:nvSpPr>
        <p:spPr>
          <a:xfrm>
            <a:off x="84784" y="1358159"/>
            <a:ext cx="41304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8EBA2-FEC2-46D7-8E63-790EBF4A0185}"/>
              </a:ext>
            </a:extLst>
          </p:cNvPr>
          <p:cNvSpPr txBox="1"/>
          <p:nvPr/>
        </p:nvSpPr>
        <p:spPr>
          <a:xfrm>
            <a:off x="834392" y="1097199"/>
            <a:ext cx="270385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1. אתחול המונה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5E87288-10FB-447A-B2E7-6D02D5D32249}"/>
              </a:ext>
            </a:extLst>
          </p:cNvPr>
          <p:cNvSpPr/>
          <p:nvPr/>
        </p:nvSpPr>
        <p:spPr>
          <a:xfrm>
            <a:off x="767503" y="1097199"/>
            <a:ext cx="33071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65A8C-FA89-4873-A3EE-1B761DFB9172}"/>
              </a:ext>
            </a:extLst>
          </p:cNvPr>
          <p:cNvSpPr txBox="1"/>
          <p:nvPr/>
        </p:nvSpPr>
        <p:spPr>
          <a:xfrm>
            <a:off x="3562560" y="1097199"/>
            <a:ext cx="307288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2. תנאי להמשך ביצוע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6466B-BA97-498C-9915-4A84F4815DB5}"/>
              </a:ext>
            </a:extLst>
          </p:cNvPr>
          <p:cNvSpPr txBox="1"/>
          <p:nvPr/>
        </p:nvSpPr>
        <p:spPr>
          <a:xfrm>
            <a:off x="6875686" y="1097199"/>
            <a:ext cx="203154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4. שינוי המונה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A1A38EE-1131-45A0-BA4E-0CC769878001}"/>
              </a:ext>
            </a:extLst>
          </p:cNvPr>
          <p:cNvSpPr/>
          <p:nvPr/>
        </p:nvSpPr>
        <p:spPr>
          <a:xfrm>
            <a:off x="8807510" y="1097199"/>
            <a:ext cx="33071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EA6A6-6FAA-4409-83FE-A5BF6B8C367D}"/>
              </a:ext>
            </a:extLst>
          </p:cNvPr>
          <p:cNvSpPr txBox="1"/>
          <p:nvPr/>
        </p:nvSpPr>
        <p:spPr>
          <a:xfrm>
            <a:off x="187119" y="1748043"/>
            <a:ext cx="482243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3. גוף הלולאה(הוראה/</a:t>
            </a:r>
            <a:r>
              <a:rPr lang="he-IL" sz="2400" dirty="0" err="1">
                <a:highlight>
                  <a:srgbClr val="FFFF00"/>
                </a:highlight>
              </a:rPr>
              <a:t>ות</a:t>
            </a:r>
            <a:r>
              <a:rPr lang="he-IL" sz="2400" dirty="0">
                <a:highlight>
                  <a:srgbClr val="FFFF00"/>
                </a:highlight>
              </a:rPr>
              <a:t> לביצוע)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2ED918C-D506-4F99-A887-5A2DF20AF0C8}"/>
              </a:ext>
            </a:extLst>
          </p:cNvPr>
          <p:cNvSpPr/>
          <p:nvPr/>
        </p:nvSpPr>
        <p:spPr>
          <a:xfrm>
            <a:off x="84783" y="2018044"/>
            <a:ext cx="41304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48D9EEC-FEC8-45F9-8D26-7725E214F4A1}"/>
              </a:ext>
            </a:extLst>
          </p:cNvPr>
          <p:cNvSpPr/>
          <p:nvPr/>
        </p:nvSpPr>
        <p:spPr>
          <a:xfrm>
            <a:off x="62239" y="1021334"/>
            <a:ext cx="9050736" cy="1484857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A4DFA2D-D211-4C07-8261-C5B99336D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" y="2793843"/>
            <a:ext cx="9019523" cy="3796327"/>
          </a:xfrm>
          <a:prstGeom prst="rect">
            <a:avLst/>
          </a:prstGeom>
          <a:ln w="19050"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&lt;= 50; </a:t>
            </a:r>
            <a:r>
              <a:rPr lang="nn-NO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i+=3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45;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 5;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4921FC2-16F6-4502-BA17-71F31E85EFA9}"/>
              </a:ext>
            </a:extLst>
          </p:cNvPr>
          <p:cNvSpPr/>
          <p:nvPr/>
        </p:nvSpPr>
        <p:spPr>
          <a:xfrm>
            <a:off x="7002671" y="2834453"/>
            <a:ext cx="1530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לדוגמא:</a:t>
            </a:r>
          </a:p>
        </p:txBody>
      </p:sp>
    </p:spTree>
    <p:extLst>
      <p:ext uri="{BB962C8B-B14F-4D97-AF65-F5344CB8AC3E}">
        <p14:creationId xmlns:p14="http://schemas.microsoft.com/office/powerpoint/2010/main" val="26193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3" grpId="0" animBg="1"/>
      <p:bldP spid="15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5328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cs typeface="+mn-cs"/>
              </a:rPr>
              <a:t>for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- כללים 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377DC1AC-BEAB-4B30-A750-2B1007FD2555}"/>
              </a:ext>
            </a:extLst>
          </p:cNvPr>
          <p:cNvSpPr/>
          <p:nvPr/>
        </p:nvSpPr>
        <p:spPr>
          <a:xfrm>
            <a:off x="0" y="454672"/>
            <a:ext cx="90790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אם בחלק של אתחול/שינוי המונה יש יותר מפקודה אחת, אז </a:t>
            </a:r>
          </a:p>
          <a:p>
            <a:pPr lvl="1"/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רושמים את הפקודות עם פסיק ביניהן.</a:t>
            </a:r>
            <a:endParaRPr lang="he-IL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B113189-D1F7-4531-9171-501A61C5C79E}"/>
              </a:ext>
            </a:extLst>
          </p:cNvPr>
          <p:cNvSpPr/>
          <p:nvPr/>
        </p:nvSpPr>
        <p:spPr>
          <a:xfrm>
            <a:off x="86479" y="1484644"/>
            <a:ext cx="1067782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A8778A1-35CC-483D-8D15-07CE840ABF16}"/>
              </a:ext>
            </a:extLst>
          </p:cNvPr>
          <p:cNvSpPr/>
          <p:nvPr/>
        </p:nvSpPr>
        <p:spPr>
          <a:xfrm>
            <a:off x="3261892" y="1484644"/>
            <a:ext cx="53389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5891435-3087-4DAE-8E94-E55F70066BFC}"/>
              </a:ext>
            </a:extLst>
          </p:cNvPr>
          <p:cNvSpPr/>
          <p:nvPr/>
        </p:nvSpPr>
        <p:spPr>
          <a:xfrm>
            <a:off x="6625805" y="1484644"/>
            <a:ext cx="33071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A0C3707-F0E8-4591-8B83-99BBFD70A5F0}"/>
              </a:ext>
            </a:extLst>
          </p:cNvPr>
          <p:cNvSpPr/>
          <p:nvPr/>
        </p:nvSpPr>
        <p:spPr>
          <a:xfrm>
            <a:off x="50825" y="1745604"/>
            <a:ext cx="41304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8EBA2-FEC2-46D7-8E63-790EBF4A0185}"/>
              </a:ext>
            </a:extLst>
          </p:cNvPr>
          <p:cNvSpPr txBox="1"/>
          <p:nvPr/>
        </p:nvSpPr>
        <p:spPr>
          <a:xfrm>
            <a:off x="800433" y="1484644"/>
            <a:ext cx="270385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1. אתחול המונה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5E87288-10FB-447A-B2E7-6D02D5D32249}"/>
              </a:ext>
            </a:extLst>
          </p:cNvPr>
          <p:cNvSpPr/>
          <p:nvPr/>
        </p:nvSpPr>
        <p:spPr>
          <a:xfrm>
            <a:off x="733544" y="1484644"/>
            <a:ext cx="33071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65A8C-FA89-4873-A3EE-1B761DFB9172}"/>
              </a:ext>
            </a:extLst>
          </p:cNvPr>
          <p:cNvSpPr txBox="1"/>
          <p:nvPr/>
        </p:nvSpPr>
        <p:spPr>
          <a:xfrm>
            <a:off x="3528601" y="1484644"/>
            <a:ext cx="307288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2. תנאי להמשך ביצוע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6466B-BA97-498C-9915-4A84F4815DB5}"/>
              </a:ext>
            </a:extLst>
          </p:cNvPr>
          <p:cNvSpPr txBox="1"/>
          <p:nvPr/>
        </p:nvSpPr>
        <p:spPr>
          <a:xfrm>
            <a:off x="6841727" y="1484644"/>
            <a:ext cx="203154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4. קידום המונה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A1A38EE-1131-45A0-BA4E-0CC769878001}"/>
              </a:ext>
            </a:extLst>
          </p:cNvPr>
          <p:cNvSpPr/>
          <p:nvPr/>
        </p:nvSpPr>
        <p:spPr>
          <a:xfrm>
            <a:off x="8773551" y="1484644"/>
            <a:ext cx="33071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EA6A6-6FAA-4409-83FE-A5BF6B8C367D}"/>
              </a:ext>
            </a:extLst>
          </p:cNvPr>
          <p:cNvSpPr txBox="1"/>
          <p:nvPr/>
        </p:nvSpPr>
        <p:spPr>
          <a:xfrm>
            <a:off x="153160" y="2135488"/>
            <a:ext cx="482243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3. גוף הלולאה(הוראה/</a:t>
            </a:r>
            <a:r>
              <a:rPr lang="he-IL" sz="2400" dirty="0" err="1">
                <a:highlight>
                  <a:srgbClr val="FFFF00"/>
                </a:highlight>
              </a:rPr>
              <a:t>ות</a:t>
            </a:r>
            <a:r>
              <a:rPr lang="he-IL" sz="2400" dirty="0">
                <a:highlight>
                  <a:srgbClr val="FFFF00"/>
                </a:highlight>
              </a:rPr>
              <a:t> לביצוע)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2ED918C-D506-4F99-A887-5A2DF20AF0C8}"/>
              </a:ext>
            </a:extLst>
          </p:cNvPr>
          <p:cNvSpPr/>
          <p:nvPr/>
        </p:nvSpPr>
        <p:spPr>
          <a:xfrm>
            <a:off x="50824" y="2405489"/>
            <a:ext cx="41304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48D9EEC-FEC8-45F9-8D26-7725E214F4A1}"/>
              </a:ext>
            </a:extLst>
          </p:cNvPr>
          <p:cNvSpPr/>
          <p:nvPr/>
        </p:nvSpPr>
        <p:spPr>
          <a:xfrm>
            <a:off x="28280" y="1408779"/>
            <a:ext cx="9050736" cy="1484857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A4DFA2D-D211-4C07-8261-C5B99336D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8" y="3600850"/>
            <a:ext cx="9019523" cy="3034242"/>
          </a:xfrm>
          <a:prstGeom prst="rect">
            <a:avLst/>
          </a:prstGeom>
          <a:ln w="19050"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j);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4921FC2-16F6-4502-BA17-71F31E85EFA9}"/>
              </a:ext>
            </a:extLst>
          </p:cNvPr>
          <p:cNvSpPr/>
          <p:nvPr/>
        </p:nvSpPr>
        <p:spPr>
          <a:xfrm>
            <a:off x="7092151" y="3625840"/>
            <a:ext cx="1530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לדוגמא: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5485FDD5-D4BA-4AF0-9B95-78465709736A}"/>
              </a:ext>
            </a:extLst>
          </p:cNvPr>
          <p:cNvSpPr/>
          <p:nvPr/>
        </p:nvSpPr>
        <p:spPr>
          <a:xfrm>
            <a:off x="527319" y="4704894"/>
            <a:ext cx="72008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03816062-9C47-46B0-AE9B-09ABAC98299E}"/>
              </a:ext>
            </a:extLst>
          </p:cNvPr>
          <p:cNvSpPr/>
          <p:nvPr/>
        </p:nvSpPr>
        <p:spPr>
          <a:xfrm>
            <a:off x="1230402" y="4704894"/>
            <a:ext cx="239702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j = 5</a:t>
            </a:r>
            <a:endParaRPr lang="he-IL" sz="24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1397A9E1-BAFF-4059-9962-417D639272A5}"/>
              </a:ext>
            </a:extLst>
          </p:cNvPr>
          <p:cNvSpPr/>
          <p:nvPr/>
        </p:nvSpPr>
        <p:spPr>
          <a:xfrm>
            <a:off x="3514942" y="4704894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448AAF96-C1FB-4862-9E72-004C219CDD72}"/>
              </a:ext>
            </a:extLst>
          </p:cNvPr>
          <p:cNvSpPr/>
          <p:nvPr/>
        </p:nvSpPr>
        <p:spPr>
          <a:xfrm>
            <a:off x="3832610" y="4704894"/>
            <a:ext cx="1584176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10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190C752E-A6B7-41A9-ADA3-7BF4BD9145BA}"/>
              </a:ext>
            </a:extLst>
          </p:cNvPr>
          <p:cNvSpPr/>
          <p:nvPr/>
        </p:nvSpPr>
        <p:spPr>
          <a:xfrm>
            <a:off x="5155323" y="4704894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F223462-746F-464E-ACD5-0F8741347052}"/>
              </a:ext>
            </a:extLst>
          </p:cNvPr>
          <p:cNvSpPr/>
          <p:nvPr/>
        </p:nvSpPr>
        <p:spPr>
          <a:xfrm>
            <a:off x="5434075" y="4704894"/>
            <a:ext cx="227085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+= 4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j++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3" grpId="0" animBg="1"/>
      <p:bldP spid="15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5328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cs typeface="+mn-cs"/>
              </a:rPr>
              <a:t>for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- כללים 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377DC1AC-BEAB-4B30-A750-2B1007FD2555}"/>
              </a:ext>
            </a:extLst>
          </p:cNvPr>
          <p:cNvSpPr/>
          <p:nvPr/>
        </p:nvSpPr>
        <p:spPr>
          <a:xfrm>
            <a:off x="0" y="454672"/>
            <a:ext cx="90790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אם יש רק הוראה אחת בגוף הלולאה, לא חייבים לרשום סוגריים מסולסלות.</a:t>
            </a:r>
            <a:endParaRPr lang="he-IL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B113189-D1F7-4531-9171-501A61C5C79E}"/>
              </a:ext>
            </a:extLst>
          </p:cNvPr>
          <p:cNvSpPr/>
          <p:nvPr/>
        </p:nvSpPr>
        <p:spPr>
          <a:xfrm>
            <a:off x="86479" y="1484644"/>
            <a:ext cx="1067782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A8778A1-35CC-483D-8D15-07CE840ABF16}"/>
              </a:ext>
            </a:extLst>
          </p:cNvPr>
          <p:cNvSpPr/>
          <p:nvPr/>
        </p:nvSpPr>
        <p:spPr>
          <a:xfrm>
            <a:off x="3261892" y="1484644"/>
            <a:ext cx="53389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5891435-3087-4DAE-8E94-E55F70066BFC}"/>
              </a:ext>
            </a:extLst>
          </p:cNvPr>
          <p:cNvSpPr/>
          <p:nvPr/>
        </p:nvSpPr>
        <p:spPr>
          <a:xfrm>
            <a:off x="6625805" y="1484644"/>
            <a:ext cx="33071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A0C3707-F0E8-4591-8B83-99BBFD70A5F0}"/>
              </a:ext>
            </a:extLst>
          </p:cNvPr>
          <p:cNvSpPr/>
          <p:nvPr/>
        </p:nvSpPr>
        <p:spPr>
          <a:xfrm>
            <a:off x="50825" y="1745604"/>
            <a:ext cx="41304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8EBA2-FEC2-46D7-8E63-790EBF4A0185}"/>
              </a:ext>
            </a:extLst>
          </p:cNvPr>
          <p:cNvSpPr txBox="1"/>
          <p:nvPr/>
        </p:nvSpPr>
        <p:spPr>
          <a:xfrm>
            <a:off x="800433" y="1484644"/>
            <a:ext cx="270385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1. אתחול המונה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5E87288-10FB-447A-B2E7-6D02D5D32249}"/>
              </a:ext>
            </a:extLst>
          </p:cNvPr>
          <p:cNvSpPr/>
          <p:nvPr/>
        </p:nvSpPr>
        <p:spPr>
          <a:xfrm>
            <a:off x="733544" y="1484644"/>
            <a:ext cx="33071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65A8C-FA89-4873-A3EE-1B761DFB9172}"/>
              </a:ext>
            </a:extLst>
          </p:cNvPr>
          <p:cNvSpPr txBox="1"/>
          <p:nvPr/>
        </p:nvSpPr>
        <p:spPr>
          <a:xfrm>
            <a:off x="3528601" y="1484644"/>
            <a:ext cx="307288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2 תנאי להמשך ביצוע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6466B-BA97-498C-9915-4A84F4815DB5}"/>
              </a:ext>
            </a:extLst>
          </p:cNvPr>
          <p:cNvSpPr txBox="1"/>
          <p:nvPr/>
        </p:nvSpPr>
        <p:spPr>
          <a:xfrm>
            <a:off x="6841727" y="1484644"/>
            <a:ext cx="203154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4. שינוי המונה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A1A38EE-1131-45A0-BA4E-0CC769878001}"/>
              </a:ext>
            </a:extLst>
          </p:cNvPr>
          <p:cNvSpPr/>
          <p:nvPr/>
        </p:nvSpPr>
        <p:spPr>
          <a:xfrm>
            <a:off x="8773551" y="1484644"/>
            <a:ext cx="33071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EA6A6-6FAA-4409-83FE-A5BF6B8C367D}"/>
              </a:ext>
            </a:extLst>
          </p:cNvPr>
          <p:cNvSpPr txBox="1"/>
          <p:nvPr/>
        </p:nvSpPr>
        <p:spPr>
          <a:xfrm>
            <a:off x="153160" y="2135488"/>
            <a:ext cx="482243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3. גוף הלולאה(הוראה/</a:t>
            </a:r>
            <a:r>
              <a:rPr lang="he-IL" sz="2400" dirty="0" err="1">
                <a:highlight>
                  <a:srgbClr val="FFFF00"/>
                </a:highlight>
              </a:rPr>
              <a:t>ות</a:t>
            </a:r>
            <a:r>
              <a:rPr lang="he-IL" sz="2400" dirty="0">
                <a:highlight>
                  <a:srgbClr val="FFFF00"/>
                </a:highlight>
              </a:rPr>
              <a:t> לביצוע)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2ED918C-D506-4F99-A887-5A2DF20AF0C8}"/>
              </a:ext>
            </a:extLst>
          </p:cNvPr>
          <p:cNvSpPr/>
          <p:nvPr/>
        </p:nvSpPr>
        <p:spPr>
          <a:xfrm>
            <a:off x="50824" y="2405489"/>
            <a:ext cx="41304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48D9EEC-FEC8-45F9-8D26-7725E214F4A1}"/>
              </a:ext>
            </a:extLst>
          </p:cNvPr>
          <p:cNvSpPr/>
          <p:nvPr/>
        </p:nvSpPr>
        <p:spPr>
          <a:xfrm>
            <a:off x="28280" y="1408779"/>
            <a:ext cx="9050736" cy="1484857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A4DFA2D-D211-4C07-8261-C5B99336D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8" y="3600850"/>
            <a:ext cx="9019523" cy="2276422"/>
          </a:xfrm>
          <a:prstGeom prst="rect">
            <a:avLst/>
          </a:prstGeom>
          <a:ln w="19050"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50; i++)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4921FC2-16F6-4502-BA17-71F31E85EFA9}"/>
              </a:ext>
            </a:extLst>
          </p:cNvPr>
          <p:cNvSpPr/>
          <p:nvPr/>
        </p:nvSpPr>
        <p:spPr>
          <a:xfrm>
            <a:off x="7092151" y="3625840"/>
            <a:ext cx="1530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לדוגמא:</a:t>
            </a:r>
          </a:p>
        </p:txBody>
      </p:sp>
    </p:spTree>
    <p:extLst>
      <p:ext uri="{BB962C8B-B14F-4D97-AF65-F5344CB8AC3E}">
        <p14:creationId xmlns:p14="http://schemas.microsoft.com/office/powerpoint/2010/main" val="33268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3" grpId="0" animBg="1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5328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לולאה אינסופית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377DC1AC-BEAB-4B30-A750-2B1007FD2555}"/>
              </a:ext>
            </a:extLst>
          </p:cNvPr>
          <p:cNvSpPr/>
          <p:nvPr/>
        </p:nvSpPr>
        <p:spPr>
          <a:xfrm>
            <a:off x="0" y="454672"/>
            <a:ext cx="90790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לולאה אינסופית היא מצב שבו תנאי להמשך ביצוע הוא אמת (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כל הזמן.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A4DFA2D-D211-4C07-8261-C5B99336D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" y="1556792"/>
            <a:ext cx="9019523" cy="5040560"/>
          </a:xfrm>
          <a:prstGeom prst="rect">
            <a:avLst/>
          </a:prstGeom>
          <a:ln w="19050"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&lt;= 50; </a:t>
            </a:r>
            <a:r>
              <a:rPr lang="nn-NO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i+</a:t>
            </a:r>
            <a:r>
              <a:rPr lang="he-IL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/>
            <a:endParaRPr lang="en-US" sz="2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&lt;= 50; </a:t>
            </a:r>
            <a:r>
              <a:rPr lang="nn-NO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/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4921FC2-16F6-4502-BA17-71F31E85EFA9}"/>
              </a:ext>
            </a:extLst>
          </p:cNvPr>
          <p:cNvSpPr/>
          <p:nvPr/>
        </p:nvSpPr>
        <p:spPr>
          <a:xfrm>
            <a:off x="7103588" y="1581782"/>
            <a:ext cx="1530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לדוגמא:</a:t>
            </a:r>
          </a:p>
        </p:txBody>
      </p:sp>
    </p:spTree>
    <p:extLst>
      <p:ext uri="{BB962C8B-B14F-4D97-AF65-F5344CB8AC3E}">
        <p14:creationId xmlns:p14="http://schemas.microsoft.com/office/powerpoint/2010/main" val="19022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מאתגר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377DC1AC-BEAB-4B30-A750-2B1007FD2555}"/>
              </a:ext>
            </a:extLst>
          </p:cNvPr>
          <p:cNvSpPr/>
          <p:nvPr/>
        </p:nvSpPr>
        <p:spPr>
          <a:xfrm>
            <a:off x="238209" y="908720"/>
            <a:ext cx="8667582" cy="324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כתוב ויישם בשלבים אלגוריתם שהקלט שלו הוא מספר גדול מ-0 (מובטח שהמשתמש הקליד מספר כזה. אין צורך לבדוק) והפלט: כל המחלקים של המספר הנתון. לדוגמא: אם הקלט הוא 15, התוכנית תדפיס: 1,3,5,15 שהם כל המחלקים של 15.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49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לולאה (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loop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)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CAC98A9-B21B-4DBE-8DD7-00E18C284631}"/>
              </a:ext>
            </a:extLst>
          </p:cNvPr>
          <p:cNvSpPr/>
          <p:nvPr/>
        </p:nvSpPr>
        <p:spPr>
          <a:xfrm>
            <a:off x="188386" y="565937"/>
            <a:ext cx="8767227" cy="24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לולאה היא קטע של תכנית שחוזר על עצמו מספר פעמים.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הצגת המילה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hello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e-IL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69927A2B-C95D-4623-8CCF-379E83F16D91}"/>
              </a:ext>
            </a:extLst>
          </p:cNvPr>
          <p:cNvSpPr/>
          <p:nvPr/>
        </p:nvSpPr>
        <p:spPr>
          <a:xfrm>
            <a:off x="188386" y="3310734"/>
            <a:ext cx="8767227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כיצד נכתוב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להצגת המילה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hello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1000 פעמים?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4B252-7BB8-4CD2-B7E0-470647E8564A}"/>
              </a:ext>
            </a:extLst>
          </p:cNvPr>
          <p:cNvSpPr txBox="1"/>
          <p:nvPr/>
        </p:nvSpPr>
        <p:spPr>
          <a:xfrm>
            <a:off x="1799692" y="4186173"/>
            <a:ext cx="5544616" cy="18158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800" dirty="0"/>
              <a:t>….</a:t>
            </a:r>
          </a:p>
        </p:txBody>
      </p:sp>
      <p:sp>
        <p:nvSpPr>
          <p:cNvPr id="12" name="סוגר מסולסל שמאלי 11">
            <a:extLst>
              <a:ext uri="{FF2B5EF4-FFF2-40B4-BE49-F238E27FC236}">
                <a16:creationId xmlns:a16="http://schemas.microsoft.com/office/drawing/2014/main" id="{D15B8244-DB5F-4D0B-8C35-E50B95D00DE2}"/>
              </a:ext>
            </a:extLst>
          </p:cNvPr>
          <p:cNvSpPr/>
          <p:nvPr/>
        </p:nvSpPr>
        <p:spPr>
          <a:xfrm>
            <a:off x="1334970" y="4187467"/>
            <a:ext cx="432043" cy="169282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613B3-5AF2-4605-A8A5-15D1F86E860C}"/>
              </a:ext>
            </a:extLst>
          </p:cNvPr>
          <p:cNvSpPr txBox="1"/>
          <p:nvPr/>
        </p:nvSpPr>
        <p:spPr>
          <a:xfrm>
            <a:off x="0" y="4341382"/>
            <a:ext cx="133497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1000 פעמים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DA76788-0914-4C4C-B52A-CEDB5FE69ACD}"/>
              </a:ext>
            </a:extLst>
          </p:cNvPr>
          <p:cNvSpPr/>
          <p:nvPr/>
        </p:nvSpPr>
        <p:spPr>
          <a:xfrm>
            <a:off x="7809030" y="4068518"/>
            <a:ext cx="1146583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דרך 1:</a:t>
            </a:r>
            <a:endParaRPr lang="he-IL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10" grpId="0" animBg="1"/>
      <p:bldP spid="12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5419" y="40378"/>
            <a:ext cx="8955613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לולאת מונה – מספר פעמים ידוע מראש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CAC98A9-B21B-4DBE-8DD7-00E18C284631}"/>
              </a:ext>
            </a:extLst>
          </p:cNvPr>
          <p:cNvSpPr/>
          <p:nvPr/>
        </p:nvSpPr>
        <p:spPr>
          <a:xfrm>
            <a:off x="395536" y="644863"/>
            <a:ext cx="8560077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דרך 2: </a:t>
            </a: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שימוש בלולאת מונה (מספר פעמים  ידוע מראש) 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9100E9DA-DEF8-4D26-AAA0-7C025401BA32}"/>
              </a:ext>
            </a:extLst>
          </p:cNvPr>
          <p:cNvSpPr/>
          <p:nvPr/>
        </p:nvSpPr>
        <p:spPr>
          <a:xfrm>
            <a:off x="188387" y="1208485"/>
            <a:ext cx="8767226" cy="1835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האלגוריתם: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בצע 1000 פעמים: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1.1 הצג "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hello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FAB02-6B8C-4FB3-9928-5188988DAAB5}"/>
              </a:ext>
            </a:extLst>
          </p:cNvPr>
          <p:cNvSpPr txBox="1"/>
          <p:nvPr/>
        </p:nvSpPr>
        <p:spPr>
          <a:xfrm>
            <a:off x="3133262" y="3475181"/>
            <a:ext cx="2859925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hello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hello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hello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hello</a:t>
            </a:r>
            <a:endParaRPr lang="he-I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לולאת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for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75512A21-11D0-4FE0-AC8C-E8C7E7E5F7D8}"/>
              </a:ext>
            </a:extLst>
          </p:cNvPr>
          <p:cNvSpPr/>
          <p:nvPr/>
        </p:nvSpPr>
        <p:spPr>
          <a:xfrm>
            <a:off x="266711" y="731702"/>
            <a:ext cx="8767227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שמציגה את המילה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hello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1000 פעמים: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0458FEBC-E568-49DA-8DFF-A534CC1BC81B}"/>
              </a:ext>
            </a:extLst>
          </p:cNvPr>
          <p:cNvSpPr/>
          <p:nvPr/>
        </p:nvSpPr>
        <p:spPr>
          <a:xfrm>
            <a:off x="164233" y="2996952"/>
            <a:ext cx="87672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1000; i++)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A3DC7-613C-4F66-86D2-651773826E5D}"/>
              </a:ext>
            </a:extLst>
          </p:cNvPr>
          <p:cNvSpPr txBox="1"/>
          <p:nvPr/>
        </p:nvSpPr>
        <p:spPr>
          <a:xfrm>
            <a:off x="2019019" y="3854406"/>
            <a:ext cx="1656184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>
                <a:highlight>
                  <a:srgbClr val="FFFF00"/>
                </a:highlight>
              </a:rPr>
              <a:t>1. אתחול המונה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672F3F-D45B-4D05-9588-75BD0B8206C5}"/>
              </a:ext>
            </a:extLst>
          </p:cNvPr>
          <p:cNvSpPr txBox="1"/>
          <p:nvPr/>
        </p:nvSpPr>
        <p:spPr>
          <a:xfrm>
            <a:off x="3736268" y="3866873"/>
            <a:ext cx="1784921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>
                <a:highlight>
                  <a:srgbClr val="FFFF00"/>
                </a:highlight>
              </a:rPr>
              <a:t>2. התנאי </a:t>
            </a:r>
            <a:r>
              <a:rPr lang="he-IL" sz="1400" dirty="0" err="1">
                <a:highlight>
                  <a:srgbClr val="FFFF00"/>
                </a:highlight>
              </a:rPr>
              <a:t>להשמך</a:t>
            </a:r>
            <a:r>
              <a:rPr lang="he-IL" sz="1400" dirty="0">
                <a:highlight>
                  <a:srgbClr val="FFFF00"/>
                </a:highlight>
              </a:rPr>
              <a:t> ביצוע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1BD41-DB73-4E89-BCED-D1E39D495C87}"/>
              </a:ext>
            </a:extLst>
          </p:cNvPr>
          <p:cNvSpPr txBox="1"/>
          <p:nvPr/>
        </p:nvSpPr>
        <p:spPr>
          <a:xfrm>
            <a:off x="5544898" y="3866873"/>
            <a:ext cx="1278723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>
                <a:highlight>
                  <a:srgbClr val="FFFF00"/>
                </a:highlight>
              </a:rPr>
              <a:t>4. שינוי המונה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F81B5-121F-48A6-B675-8D5DC5C477F2}"/>
              </a:ext>
            </a:extLst>
          </p:cNvPr>
          <p:cNvSpPr txBox="1"/>
          <p:nvPr/>
        </p:nvSpPr>
        <p:spPr>
          <a:xfrm>
            <a:off x="4942202" y="4627821"/>
            <a:ext cx="2484114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>
                <a:highlight>
                  <a:srgbClr val="FFFF00"/>
                </a:highlight>
              </a:rPr>
              <a:t>3. גוף הלולאה(הוראה/</a:t>
            </a:r>
            <a:r>
              <a:rPr lang="he-IL" sz="1400" dirty="0" err="1">
                <a:highlight>
                  <a:srgbClr val="FFFF00"/>
                </a:highlight>
              </a:rPr>
              <a:t>ות</a:t>
            </a:r>
            <a:r>
              <a:rPr lang="he-IL" sz="1400" dirty="0">
                <a:highlight>
                  <a:srgbClr val="FFFF00"/>
                </a:highlight>
              </a:rPr>
              <a:t> לביצוע)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100E9DA-DEF8-4D26-AAA0-7C025401BA32}"/>
              </a:ext>
            </a:extLst>
          </p:cNvPr>
          <p:cNvSpPr/>
          <p:nvPr/>
        </p:nvSpPr>
        <p:spPr>
          <a:xfrm>
            <a:off x="188387" y="1208485"/>
            <a:ext cx="8767226" cy="1835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האלגוריתם: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בצע 1000 פעמים: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1.1 הצג "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hello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3AC32-CDD8-4879-B02E-89636F976C05}"/>
              </a:ext>
            </a:extLst>
          </p:cNvPr>
          <p:cNvSpPr txBox="1"/>
          <p:nvPr/>
        </p:nvSpPr>
        <p:spPr>
          <a:xfrm>
            <a:off x="5817023" y="5737317"/>
            <a:ext cx="864096" cy="5232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B950A-A272-4759-A4DA-85C91522A804}"/>
              </a:ext>
            </a:extLst>
          </p:cNvPr>
          <p:cNvSpPr txBox="1"/>
          <p:nvPr/>
        </p:nvSpPr>
        <p:spPr>
          <a:xfrm>
            <a:off x="5250767" y="5728552"/>
            <a:ext cx="566256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 err="1"/>
              <a:t>i</a:t>
            </a:r>
            <a:endParaRPr lang="he-IL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F4307D-FD09-49BD-9501-7849E7DC9D7C}"/>
              </a:ext>
            </a:extLst>
          </p:cNvPr>
          <p:cNvSpPr txBox="1"/>
          <p:nvPr/>
        </p:nvSpPr>
        <p:spPr>
          <a:xfrm>
            <a:off x="5817023" y="5728818"/>
            <a:ext cx="864096" cy="5232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63A53-1C3C-4594-9198-42971D09C994}"/>
              </a:ext>
            </a:extLst>
          </p:cNvPr>
          <p:cNvSpPr txBox="1"/>
          <p:nvPr/>
        </p:nvSpPr>
        <p:spPr>
          <a:xfrm>
            <a:off x="5817023" y="5720319"/>
            <a:ext cx="864096" cy="5232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5CC301-3D0F-43B7-A956-49634E70B3F0}"/>
              </a:ext>
            </a:extLst>
          </p:cNvPr>
          <p:cNvSpPr txBox="1"/>
          <p:nvPr/>
        </p:nvSpPr>
        <p:spPr>
          <a:xfrm>
            <a:off x="5796136" y="5720319"/>
            <a:ext cx="1244761" cy="62826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1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1000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AE2462-C70F-4CC7-BB5C-32B01A940B0B}"/>
              </a:ext>
            </a:extLst>
          </p:cNvPr>
          <p:cNvSpPr txBox="1"/>
          <p:nvPr/>
        </p:nvSpPr>
        <p:spPr>
          <a:xfrm>
            <a:off x="5796136" y="5661271"/>
            <a:ext cx="1408395" cy="74635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1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1001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FAB02-6B8C-4FB3-9928-5188988DAAB5}"/>
              </a:ext>
            </a:extLst>
          </p:cNvPr>
          <p:cNvSpPr txBox="1"/>
          <p:nvPr/>
        </p:nvSpPr>
        <p:spPr>
          <a:xfrm>
            <a:off x="7657148" y="4832326"/>
            <a:ext cx="115070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hello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hello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hello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hello</a:t>
            </a: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81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12" grpId="0" animBg="1"/>
      <p:bldP spid="13" grpId="0" animBg="1"/>
      <p:bldP spid="14" grpId="0" animBg="1"/>
      <p:bldP spid="15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12445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70F0C089-B120-4EB7-9977-21408FB02D81}"/>
              </a:ext>
            </a:extLst>
          </p:cNvPr>
          <p:cNvSpPr/>
          <p:nvPr/>
        </p:nvSpPr>
        <p:spPr>
          <a:xfrm>
            <a:off x="251520" y="508770"/>
            <a:ext cx="8767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$"line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{counter}: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FA856C59-F04E-47B6-AF94-ED83D8D2AD2E}"/>
              </a:ext>
            </a:extLst>
          </p:cNvPr>
          <p:cNvSpPr/>
          <p:nvPr/>
        </p:nvSpPr>
        <p:spPr>
          <a:xfrm>
            <a:off x="682154" y="1972856"/>
            <a:ext cx="72008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A170DDD-6E19-4424-9A83-28C79FB21B5C}"/>
              </a:ext>
            </a:extLst>
          </p:cNvPr>
          <p:cNvSpPr/>
          <p:nvPr/>
        </p:nvSpPr>
        <p:spPr>
          <a:xfrm>
            <a:off x="1385237" y="1972856"/>
            <a:ext cx="223224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(counter = 1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A70FA8F0-5B5F-4064-8C37-154BB503A6D9}"/>
              </a:ext>
            </a:extLst>
          </p:cNvPr>
          <p:cNvSpPr/>
          <p:nvPr/>
        </p:nvSpPr>
        <p:spPr>
          <a:xfrm>
            <a:off x="3430796" y="1972856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AFA2E86B-1E48-4B26-853A-DE77A3C41DE9}"/>
              </a:ext>
            </a:extLst>
          </p:cNvPr>
          <p:cNvSpPr/>
          <p:nvPr/>
        </p:nvSpPr>
        <p:spPr>
          <a:xfrm>
            <a:off x="3790836" y="1972856"/>
            <a:ext cx="2945659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counter &lt;= 500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88E9B22A-CDB4-4B85-93A1-E03BB454CD08}"/>
              </a:ext>
            </a:extLst>
          </p:cNvPr>
          <p:cNvSpPr/>
          <p:nvPr/>
        </p:nvSpPr>
        <p:spPr>
          <a:xfrm>
            <a:off x="6372371" y="1972856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A0AE7ABC-A2E8-45B2-94F4-B59ED182A24E}"/>
              </a:ext>
            </a:extLst>
          </p:cNvPr>
          <p:cNvSpPr/>
          <p:nvPr/>
        </p:nvSpPr>
        <p:spPr>
          <a:xfrm>
            <a:off x="6732411" y="1972856"/>
            <a:ext cx="187220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counter++)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E2CE9-98AE-4223-901A-9D8F8C99469B}"/>
              </a:ext>
            </a:extLst>
          </p:cNvPr>
          <p:cNvSpPr txBox="1"/>
          <p:nvPr/>
        </p:nvSpPr>
        <p:spPr>
          <a:xfrm>
            <a:off x="3279930" y="4437112"/>
            <a:ext cx="2584137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line 1: hello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line 2: hello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line 500: hello</a:t>
            </a:r>
            <a:endParaRPr lang="he-I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FAB02-6B8C-4FB3-9928-5188988DAAB5}"/>
              </a:ext>
            </a:extLst>
          </p:cNvPr>
          <p:cNvSpPr txBox="1"/>
          <p:nvPr/>
        </p:nvSpPr>
        <p:spPr>
          <a:xfrm>
            <a:off x="6156176" y="1536091"/>
            <a:ext cx="242787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1 2 3 4 … 49 50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A4617271-BAA4-4D54-8A90-6F6FAB3D47AE}"/>
              </a:ext>
            </a:extLst>
          </p:cNvPr>
          <p:cNvSpPr/>
          <p:nvPr/>
        </p:nvSpPr>
        <p:spPr>
          <a:xfrm>
            <a:off x="188386" y="565937"/>
            <a:ext cx="8767227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שמדפיסה את המספרים מ-1 עד 50.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AAB4A043-306F-415D-B013-0C617EE0F6DD}"/>
              </a:ext>
            </a:extLst>
          </p:cNvPr>
          <p:cNvSpPr/>
          <p:nvPr/>
        </p:nvSpPr>
        <p:spPr>
          <a:xfrm>
            <a:off x="251520" y="1043295"/>
            <a:ext cx="8767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(”{0} “,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A54C5F21-BAB4-4E16-AADE-8266DEA28FB9}"/>
              </a:ext>
            </a:extLst>
          </p:cNvPr>
          <p:cNvSpPr/>
          <p:nvPr/>
        </p:nvSpPr>
        <p:spPr>
          <a:xfrm>
            <a:off x="671335" y="2473480"/>
            <a:ext cx="72008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373C56AB-536E-470E-B0B0-5AE1505CE3AC}"/>
              </a:ext>
            </a:extLst>
          </p:cNvPr>
          <p:cNvSpPr/>
          <p:nvPr/>
        </p:nvSpPr>
        <p:spPr>
          <a:xfrm>
            <a:off x="1374418" y="2473480"/>
            <a:ext cx="1325374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5F355934-7763-4BEC-9689-FF45761A0E6E}"/>
              </a:ext>
            </a:extLst>
          </p:cNvPr>
          <p:cNvSpPr/>
          <p:nvPr/>
        </p:nvSpPr>
        <p:spPr>
          <a:xfrm>
            <a:off x="2483767" y="2473480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5475506E-E59E-4710-BF99-AE9D1A21AAD2}"/>
              </a:ext>
            </a:extLst>
          </p:cNvPr>
          <p:cNvSpPr/>
          <p:nvPr/>
        </p:nvSpPr>
        <p:spPr>
          <a:xfrm>
            <a:off x="2843808" y="2473480"/>
            <a:ext cx="150131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50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93F8B8B5-BE75-4A69-9A66-1BE3D655650E}"/>
              </a:ext>
            </a:extLst>
          </p:cNvPr>
          <p:cNvSpPr/>
          <p:nvPr/>
        </p:nvSpPr>
        <p:spPr>
          <a:xfrm>
            <a:off x="4203008" y="2473480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059292E2-CDEC-4D6E-AB3E-2983ED0DB462}"/>
              </a:ext>
            </a:extLst>
          </p:cNvPr>
          <p:cNvSpPr/>
          <p:nvPr/>
        </p:nvSpPr>
        <p:spPr>
          <a:xfrm>
            <a:off x="4563048" y="2473480"/>
            <a:ext cx="87304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0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10057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3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CAC98A9-B21B-4DBE-8DD7-00E18C284631}"/>
              </a:ext>
            </a:extLst>
          </p:cNvPr>
          <p:cNvSpPr/>
          <p:nvPr/>
        </p:nvSpPr>
        <p:spPr>
          <a:xfrm>
            <a:off x="188386" y="500538"/>
            <a:ext cx="8767227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שמדפיסה את המספרים מ-30 עד 100.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FAB02-6B8C-4FB3-9928-5188988DAAB5}"/>
              </a:ext>
            </a:extLst>
          </p:cNvPr>
          <p:cNvSpPr txBox="1"/>
          <p:nvPr/>
        </p:nvSpPr>
        <p:spPr>
          <a:xfrm>
            <a:off x="5940152" y="1396022"/>
            <a:ext cx="285992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30 31 32 … 99 100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BEB61FE9-7DEB-4585-A3F4-56504F8DC347}"/>
              </a:ext>
            </a:extLst>
          </p:cNvPr>
          <p:cNvSpPr/>
          <p:nvPr/>
        </p:nvSpPr>
        <p:spPr>
          <a:xfrm>
            <a:off x="251520" y="1043295"/>
            <a:ext cx="8767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086BFC88-D493-48EB-B83F-2E0287105C1A}"/>
              </a:ext>
            </a:extLst>
          </p:cNvPr>
          <p:cNvSpPr/>
          <p:nvPr/>
        </p:nvSpPr>
        <p:spPr>
          <a:xfrm>
            <a:off x="671335" y="2473480"/>
            <a:ext cx="72008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FD8B4443-F1AA-4D3B-9E94-E45FE3E77243}"/>
              </a:ext>
            </a:extLst>
          </p:cNvPr>
          <p:cNvSpPr/>
          <p:nvPr/>
        </p:nvSpPr>
        <p:spPr>
          <a:xfrm>
            <a:off x="1374418" y="2473480"/>
            <a:ext cx="137619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30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13BAEC34-901A-4B5B-8404-FA2720F8A474}"/>
              </a:ext>
            </a:extLst>
          </p:cNvPr>
          <p:cNvSpPr/>
          <p:nvPr/>
        </p:nvSpPr>
        <p:spPr>
          <a:xfrm>
            <a:off x="2627783" y="2473480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BF9628B2-CB90-4399-B598-AC9EC49580E0}"/>
              </a:ext>
            </a:extLst>
          </p:cNvPr>
          <p:cNvSpPr/>
          <p:nvPr/>
        </p:nvSpPr>
        <p:spPr>
          <a:xfrm>
            <a:off x="2987824" y="2473480"/>
            <a:ext cx="17192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100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D931404A-B57D-4E16-9D50-F80A11EFC4B0}"/>
              </a:ext>
            </a:extLst>
          </p:cNvPr>
          <p:cNvSpPr/>
          <p:nvPr/>
        </p:nvSpPr>
        <p:spPr>
          <a:xfrm>
            <a:off x="4455113" y="2465743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0739447F-C631-42E9-AAA3-B0B046479990}"/>
              </a:ext>
            </a:extLst>
          </p:cNvPr>
          <p:cNvSpPr/>
          <p:nvPr/>
        </p:nvSpPr>
        <p:spPr>
          <a:xfrm>
            <a:off x="4707064" y="2473480"/>
            <a:ext cx="87304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4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CAC98A9-B21B-4DBE-8DD7-00E18C284631}"/>
              </a:ext>
            </a:extLst>
          </p:cNvPr>
          <p:cNvSpPr/>
          <p:nvPr/>
        </p:nvSpPr>
        <p:spPr>
          <a:xfrm>
            <a:off x="188386" y="565937"/>
            <a:ext cx="8767227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שמדפיסה את המספרים מ-50 עד 25 בסדר יורד.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FAB02-6B8C-4FB3-9928-5188988DAAB5}"/>
              </a:ext>
            </a:extLst>
          </p:cNvPr>
          <p:cNvSpPr txBox="1"/>
          <p:nvPr/>
        </p:nvSpPr>
        <p:spPr>
          <a:xfrm>
            <a:off x="6090377" y="1248832"/>
            <a:ext cx="285992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50 49 48 … 26 25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DCE0841E-4877-4923-976E-DDEBD4312CA9}"/>
              </a:ext>
            </a:extLst>
          </p:cNvPr>
          <p:cNvSpPr/>
          <p:nvPr/>
        </p:nvSpPr>
        <p:spPr>
          <a:xfrm>
            <a:off x="251520" y="1043295"/>
            <a:ext cx="8767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54D9861C-E0CB-424E-95F0-01CF6725FA54}"/>
              </a:ext>
            </a:extLst>
          </p:cNvPr>
          <p:cNvSpPr/>
          <p:nvPr/>
        </p:nvSpPr>
        <p:spPr>
          <a:xfrm>
            <a:off x="671335" y="2473480"/>
            <a:ext cx="72008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FBF18908-2624-4852-A9BE-8A0DA64262CA}"/>
              </a:ext>
            </a:extLst>
          </p:cNvPr>
          <p:cNvSpPr/>
          <p:nvPr/>
        </p:nvSpPr>
        <p:spPr>
          <a:xfrm>
            <a:off x="1374418" y="2473480"/>
            <a:ext cx="137619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50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A486FD54-8DCB-4A8E-A9DC-590036450554}"/>
              </a:ext>
            </a:extLst>
          </p:cNvPr>
          <p:cNvSpPr/>
          <p:nvPr/>
        </p:nvSpPr>
        <p:spPr>
          <a:xfrm>
            <a:off x="2627783" y="2473480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25219724-74C7-4D69-BA29-0EFF39DE9375}"/>
              </a:ext>
            </a:extLst>
          </p:cNvPr>
          <p:cNvSpPr/>
          <p:nvPr/>
        </p:nvSpPr>
        <p:spPr>
          <a:xfrm>
            <a:off x="2987824" y="2473480"/>
            <a:ext cx="1368152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 25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77E98702-2FDA-4927-BB4A-79AD456F93CF}"/>
              </a:ext>
            </a:extLst>
          </p:cNvPr>
          <p:cNvSpPr/>
          <p:nvPr/>
        </p:nvSpPr>
        <p:spPr>
          <a:xfrm>
            <a:off x="4455113" y="2465743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6B63DF1D-4D8E-491D-B317-8E256C6117FC}"/>
              </a:ext>
            </a:extLst>
          </p:cNvPr>
          <p:cNvSpPr/>
          <p:nvPr/>
        </p:nvSpPr>
        <p:spPr>
          <a:xfrm>
            <a:off x="4707064" y="2473480"/>
            <a:ext cx="87304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5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CAC98A9-B21B-4DBE-8DD7-00E18C284631}"/>
              </a:ext>
            </a:extLst>
          </p:cNvPr>
          <p:cNvSpPr/>
          <p:nvPr/>
        </p:nvSpPr>
        <p:spPr>
          <a:xfrm>
            <a:off x="188386" y="565937"/>
            <a:ext cx="8767227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שמדפיסה את המספרים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האי-זוגיים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מ-1 עד 100.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FAB02-6B8C-4FB3-9928-5188988DAAB5}"/>
              </a:ext>
            </a:extLst>
          </p:cNvPr>
          <p:cNvSpPr txBox="1"/>
          <p:nvPr/>
        </p:nvSpPr>
        <p:spPr>
          <a:xfrm>
            <a:off x="632554" y="5318335"/>
            <a:ext cx="285992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1 3 5 … 97 99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739CB8FF-C59C-40D5-9438-46AC63DD42A0}"/>
              </a:ext>
            </a:extLst>
          </p:cNvPr>
          <p:cNvSpPr/>
          <p:nvPr/>
        </p:nvSpPr>
        <p:spPr>
          <a:xfrm>
            <a:off x="251520" y="1043295"/>
            <a:ext cx="8767227" cy="34163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441987CE-CEE9-4DE4-834D-34D2A396C0C9}"/>
              </a:ext>
            </a:extLst>
          </p:cNvPr>
          <p:cNvSpPr/>
          <p:nvPr/>
        </p:nvSpPr>
        <p:spPr>
          <a:xfrm>
            <a:off x="671335" y="2473480"/>
            <a:ext cx="72008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355E67E5-7437-4102-A9C4-BD2761F163D6}"/>
              </a:ext>
            </a:extLst>
          </p:cNvPr>
          <p:cNvSpPr/>
          <p:nvPr/>
        </p:nvSpPr>
        <p:spPr>
          <a:xfrm>
            <a:off x="1374418" y="2473480"/>
            <a:ext cx="137619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541411F6-AD4B-4536-89B4-312097E2E39F}"/>
              </a:ext>
            </a:extLst>
          </p:cNvPr>
          <p:cNvSpPr/>
          <p:nvPr/>
        </p:nvSpPr>
        <p:spPr>
          <a:xfrm>
            <a:off x="2627783" y="2473480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744B033A-D3B0-47EC-8393-9D1898CC734E}"/>
              </a:ext>
            </a:extLst>
          </p:cNvPr>
          <p:cNvSpPr/>
          <p:nvPr/>
        </p:nvSpPr>
        <p:spPr>
          <a:xfrm>
            <a:off x="2987824" y="2473480"/>
            <a:ext cx="1584176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100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C6412228-7D11-4A9B-AC73-13A3321BE829}"/>
              </a:ext>
            </a:extLst>
          </p:cNvPr>
          <p:cNvSpPr/>
          <p:nvPr/>
        </p:nvSpPr>
        <p:spPr>
          <a:xfrm>
            <a:off x="4455113" y="2465743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FACB2B57-B89F-4521-BE1C-609999735299}"/>
              </a:ext>
            </a:extLst>
          </p:cNvPr>
          <p:cNvSpPr/>
          <p:nvPr/>
        </p:nvSpPr>
        <p:spPr>
          <a:xfrm>
            <a:off x="4707064" y="2473480"/>
            <a:ext cx="110725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</TotalTime>
  <Words>969</Words>
  <Application>Microsoft Office PowerPoint</Application>
  <PresentationFormat>‫הצגה על המסך (4:3)</PresentationFormat>
  <Paragraphs>324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David</vt:lpstr>
      <vt:lpstr>Times New Roman</vt:lpstr>
      <vt:lpstr>ערכת נושא Office</vt:lpstr>
      <vt:lpstr>מה נלמד היום?</vt:lpstr>
      <vt:lpstr>לולאה (loop)</vt:lpstr>
      <vt:lpstr>לולאת מונה – מספר פעמים ידוע מראש</vt:lpstr>
      <vt:lpstr>לולאת for</vt:lpstr>
      <vt:lpstr>דוגמא 1</vt:lpstr>
      <vt:lpstr>דוגמא 2</vt:lpstr>
      <vt:lpstr>דוגמא 3</vt:lpstr>
      <vt:lpstr>דוגמא 4</vt:lpstr>
      <vt:lpstr>דוגמא 5</vt:lpstr>
      <vt:lpstr>מצגת של PowerPoint‏</vt:lpstr>
      <vt:lpstr>דוגמא 6</vt:lpstr>
      <vt:lpstr>מצגת של PowerPoint‏</vt:lpstr>
      <vt:lpstr>for - כללים </vt:lpstr>
      <vt:lpstr>for - כללים </vt:lpstr>
      <vt:lpstr>for - כללים </vt:lpstr>
      <vt:lpstr>for - כללים </vt:lpstr>
      <vt:lpstr>לולאה אינסופית</vt:lpstr>
      <vt:lpstr>תרגיל מאתגר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ruppin</cp:lastModifiedBy>
  <cp:revision>302</cp:revision>
  <dcterms:created xsi:type="dcterms:W3CDTF">2018-02-18T20:21:23Z</dcterms:created>
  <dcterms:modified xsi:type="dcterms:W3CDTF">2019-11-27T09:52:24Z</dcterms:modified>
</cp:coreProperties>
</file>