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91" r:id="rId2"/>
    <p:sldId id="463" r:id="rId3"/>
    <p:sldId id="480" r:id="rId4"/>
    <p:sldId id="473" r:id="rId5"/>
    <p:sldId id="477" r:id="rId6"/>
    <p:sldId id="48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0" autoAdjust="0"/>
    <p:restoredTop sz="94660"/>
  </p:normalViewPr>
  <p:slideViewPr>
    <p:cSldViewPr>
      <p:cViewPr varScale="1">
        <p:scale>
          <a:sx n="105" d="100"/>
          <a:sy n="105" d="100"/>
        </p:scale>
        <p:origin x="88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ו'/כסלו/תש"פ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7488832" cy="1143000"/>
          </a:xfrm>
        </p:spPr>
        <p:txBody>
          <a:bodyPr vert="horz" lIns="91440" tIns="45720" rIns="91440" bIns="45720" rtlCol="1">
            <a:noAutofit/>
          </a:bodyPr>
          <a:lstStyle/>
          <a:p>
            <a:pPr marL="0" indent="0" algn="ctr">
              <a:buNone/>
            </a:pPr>
            <a:r>
              <a:rPr lang="he-IL" dirty="0"/>
              <a:t>שיטות שונות לקליטת נתונים מרובים</a:t>
            </a:r>
          </a:p>
        </p:txBody>
      </p:sp>
    </p:spTree>
    <p:extLst>
      <p:ext uri="{BB962C8B-B14F-4D97-AF65-F5344CB8AC3E}">
        <p14:creationId xmlns:p14="http://schemas.microsoft.com/office/powerpoint/2010/main" val="2407177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3178" y="188640"/>
            <a:ext cx="8767227" cy="74635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b="1" dirty="0">
                <a:solidFill>
                  <a:srgbClr val="0070C0"/>
                </a:solidFill>
                <a:cs typeface="+mn-cs"/>
              </a:rPr>
              <a:t>קליטת נתונים מרובים</a:t>
            </a:r>
            <a:endParaRPr lang="en-US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87F274D4-5EA4-43BC-A985-DB0F83B5C095}"/>
              </a:ext>
            </a:extLst>
          </p:cNvPr>
          <p:cNvSpPr/>
          <p:nvPr/>
        </p:nvSpPr>
        <p:spPr>
          <a:xfrm>
            <a:off x="188387" y="1484784"/>
            <a:ext cx="8767227" cy="241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נלמד 3 שיטות לקליטת נתונים מרובים: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1. כמות הנתונים ידועה מראש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2. שיטת הזקיף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3. שיטת התפריט</a:t>
            </a:r>
          </a:p>
        </p:txBody>
      </p:sp>
    </p:spTree>
    <p:extLst>
      <p:ext uri="{BB962C8B-B14F-4D97-AF65-F5344CB8AC3E}">
        <p14:creationId xmlns:p14="http://schemas.microsoft.com/office/powerpoint/2010/main" val="25555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88385" y="-67484"/>
            <a:ext cx="8767227" cy="623248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3600" b="1" dirty="0">
                <a:solidFill>
                  <a:srgbClr val="0070C0"/>
                </a:solidFill>
                <a:cs typeface="+mn-cs"/>
              </a:rPr>
              <a:t>1. כמות נתונים ידועה מראש – מספר קבוע</a:t>
            </a:r>
            <a:endParaRPr lang="en-US" sz="36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DE03579-F8EF-46B3-9D3D-5F105634CE63}"/>
              </a:ext>
            </a:extLst>
          </p:cNvPr>
          <p:cNvSpPr/>
          <p:nvPr/>
        </p:nvSpPr>
        <p:spPr>
          <a:xfrm>
            <a:off x="107502" y="562660"/>
            <a:ext cx="892899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ויישם בשלבים אלגוריתם שהקלט שלו הוא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100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מספרים ממשיים. עבור כל מספר שנקלט, האלגוריתם ידפיס את המספר כפול 3. 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AC48FC6F-898A-4C61-84D7-0EB1B287B51E}"/>
              </a:ext>
            </a:extLst>
          </p:cNvPr>
          <p:cNvSpPr/>
          <p:nvPr/>
        </p:nvSpPr>
        <p:spPr>
          <a:xfrm>
            <a:off x="5148064" y="5222911"/>
            <a:ext cx="3802075" cy="16246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הלולאה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 num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200" dirty="0">
                <a:latin typeface="Arial" panose="020B0604020202020204" pitchFamily="34" charset="0"/>
                <a:ea typeface="Calibri" panose="020F0502020204030204" pitchFamily="34" charset="0"/>
              </a:rPr>
              <a:t>– מספר ממשי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 result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המספר כפול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391F3-400B-4C2B-994A-E5DB54E08195}"/>
              </a:ext>
            </a:extLst>
          </p:cNvPr>
          <p:cNvSpPr txBox="1"/>
          <p:nvPr/>
        </p:nvSpPr>
        <p:spPr>
          <a:xfrm>
            <a:off x="1287685" y="2077326"/>
            <a:ext cx="2859925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15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15*3=45.00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7.5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7.5*3=22.50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… 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4.6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4.6*3=13.80</a:t>
            </a:r>
            <a:endParaRPr lang="he-IL" sz="2800" dirty="0">
              <a:solidFill>
                <a:schemeClr val="bg1"/>
              </a:solidFill>
            </a:endParaRPr>
          </a:p>
        </p:txBody>
      </p:sp>
      <p:sp>
        <p:nvSpPr>
          <p:cNvPr id="26" name="סוגר מסולסל שמאלי 25">
            <a:extLst>
              <a:ext uri="{FF2B5EF4-FFF2-40B4-BE49-F238E27FC236}">
                <a16:creationId xmlns:a16="http://schemas.microsoft.com/office/drawing/2014/main" id="{E5C4757E-3F2E-4933-BAD4-D5D75783A89D}"/>
              </a:ext>
            </a:extLst>
          </p:cNvPr>
          <p:cNvSpPr/>
          <p:nvPr/>
        </p:nvSpPr>
        <p:spPr>
          <a:xfrm>
            <a:off x="994330" y="2135025"/>
            <a:ext cx="486201" cy="435229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9E455A0-455C-4EE9-9D4D-A9C994117F94}"/>
              </a:ext>
            </a:extLst>
          </p:cNvPr>
          <p:cNvSpPr/>
          <p:nvPr/>
        </p:nvSpPr>
        <p:spPr>
          <a:xfrm>
            <a:off x="0" y="3732201"/>
            <a:ext cx="998676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100 פעמים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664B95F9-86AB-46F3-865A-E1E8F6E9C364}"/>
              </a:ext>
            </a:extLst>
          </p:cNvPr>
          <p:cNvSpPr/>
          <p:nvPr/>
        </p:nvSpPr>
        <p:spPr>
          <a:xfrm>
            <a:off x="4501318" y="1548122"/>
            <a:ext cx="4465975" cy="36747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בצע 100 פעמים: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קלוט מספר ל-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	חשב את 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num*3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ושמור </a:t>
            </a:r>
          </a:p>
          <a:p>
            <a:pPr lvl="2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 התוצאה ב-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הצג את 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endParaRPr lang="he-IL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8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28">
            <a:extLst>
              <a:ext uri="{FF2B5EF4-FFF2-40B4-BE49-F238E27FC236}">
                <a16:creationId xmlns:a16="http://schemas.microsoft.com/office/drawing/2014/main" id="{2670590D-E435-470D-A6F1-40DC7C5C48FD}"/>
              </a:ext>
            </a:extLst>
          </p:cNvPr>
          <p:cNvSpPr/>
          <p:nvPr/>
        </p:nvSpPr>
        <p:spPr>
          <a:xfrm>
            <a:off x="150054" y="2204864"/>
            <a:ext cx="87672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num, result;</a:t>
            </a:r>
          </a:p>
          <a:p>
            <a:pPr lvl="1" algn="l" rtl="0"/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num * 3;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{num}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*3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{result: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82F335B3-AF2D-4E30-9129-0BB6A5B5E5CC}"/>
              </a:ext>
            </a:extLst>
          </p:cNvPr>
          <p:cNvSpPr/>
          <p:nvPr/>
        </p:nvSpPr>
        <p:spPr>
          <a:xfrm>
            <a:off x="599099" y="3645024"/>
            <a:ext cx="72008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D6D6070-A0D9-4381-9E67-045E1C8BEF95}"/>
              </a:ext>
            </a:extLst>
          </p:cNvPr>
          <p:cNvSpPr/>
          <p:nvPr/>
        </p:nvSpPr>
        <p:spPr>
          <a:xfrm>
            <a:off x="1302182" y="3645024"/>
            <a:ext cx="1376198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C797AB22-32F2-4EC2-BFC5-56166C36B7EC}"/>
              </a:ext>
            </a:extLst>
          </p:cNvPr>
          <p:cNvSpPr/>
          <p:nvPr/>
        </p:nvSpPr>
        <p:spPr>
          <a:xfrm>
            <a:off x="2555547" y="3645024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A748A6C1-00DB-4B54-878C-47D2B78E26CD}"/>
              </a:ext>
            </a:extLst>
          </p:cNvPr>
          <p:cNvSpPr/>
          <p:nvPr/>
        </p:nvSpPr>
        <p:spPr>
          <a:xfrm>
            <a:off x="2915588" y="3645024"/>
            <a:ext cx="1584176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100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B83C1020-59DF-43AF-8860-7D3595788754}"/>
              </a:ext>
            </a:extLst>
          </p:cNvPr>
          <p:cNvSpPr/>
          <p:nvPr/>
        </p:nvSpPr>
        <p:spPr>
          <a:xfrm>
            <a:off x="4382877" y="3637287"/>
            <a:ext cx="36004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7" name="מלבן 36">
            <a:extLst>
              <a:ext uri="{FF2B5EF4-FFF2-40B4-BE49-F238E27FC236}">
                <a16:creationId xmlns:a16="http://schemas.microsoft.com/office/drawing/2014/main" id="{DEB24835-00E0-4900-BEBD-C47A940C783C}"/>
              </a:ext>
            </a:extLst>
          </p:cNvPr>
          <p:cNvSpPr/>
          <p:nvPr/>
        </p:nvSpPr>
        <p:spPr>
          <a:xfrm>
            <a:off x="4634828" y="3645024"/>
            <a:ext cx="1107250" cy="48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100E9DA-DEF8-4D26-AAA0-7C025401BA32}"/>
              </a:ext>
            </a:extLst>
          </p:cNvPr>
          <p:cNvSpPr/>
          <p:nvPr/>
        </p:nvSpPr>
        <p:spPr>
          <a:xfrm>
            <a:off x="3275856" y="136605"/>
            <a:ext cx="5787231" cy="1862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0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בצע 100 פעמים: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קלוט מספר ל-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	 חשב את 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num*3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ושמור את התוצאה ב-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הצג את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endParaRPr lang="he-IL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085E9-517C-402C-8E76-48F381C93010}"/>
              </a:ext>
            </a:extLst>
          </p:cNvPr>
          <p:cNvSpPr txBox="1"/>
          <p:nvPr/>
        </p:nvSpPr>
        <p:spPr>
          <a:xfrm>
            <a:off x="121672" y="247288"/>
            <a:ext cx="2859925" cy="1785104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11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15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15*3=45.00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7.5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7.5*3=22.50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… 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4.6</a:t>
            </a:r>
          </a:p>
          <a:p>
            <a:pPr algn="l" rtl="0"/>
            <a:r>
              <a:rPr lang="en-US" sz="1100" dirty="0">
                <a:solidFill>
                  <a:schemeClr val="bg1"/>
                </a:solidFill>
              </a:rPr>
              <a:t>4.6*3=13.80</a:t>
            </a:r>
            <a:endParaRPr lang="he-I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" y="-5928"/>
            <a:ext cx="9144000" cy="500137"/>
          </a:xfrm>
        </p:spPr>
        <p:txBody>
          <a:bodyPr vert="horz" wrap="square" lIns="68580" tIns="34290" rIns="68580" bIns="34290" rtlCol="1" anchor="ctr">
            <a:spAutoFit/>
          </a:bodyPr>
          <a:lstStyle/>
          <a:p>
            <a:r>
              <a:rPr lang="he-IL" sz="2800" b="1" dirty="0">
                <a:solidFill>
                  <a:srgbClr val="0070C0"/>
                </a:solidFill>
                <a:cs typeface="+mn-cs"/>
              </a:rPr>
              <a:t>1. כמות הנתונים ידועה מראש – על פי בחירת המשתמש</a:t>
            </a:r>
            <a:endParaRPr lang="en-US" sz="2800" b="1" dirty="0">
              <a:solidFill>
                <a:srgbClr val="0070C0"/>
              </a:solidFill>
              <a:cs typeface="+mn-cs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DE03579-F8EF-46B3-9D3D-5F105634CE63}"/>
              </a:ext>
            </a:extLst>
          </p:cNvPr>
          <p:cNvSpPr/>
          <p:nvPr/>
        </p:nvSpPr>
        <p:spPr>
          <a:xfrm>
            <a:off x="0" y="415235"/>
            <a:ext cx="9023377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כתוב ויישם בשלבים אלגוריתם לקליטת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כמות מסוימת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של מספרים ממשיים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על פי בחירת המשתמש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 עבור כל מספר שנקלט, התוכנית תדפיס את המספר כפול 3. 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ADCC64E8-901B-4940-87DE-804569E05AB0}"/>
              </a:ext>
            </a:extLst>
          </p:cNvPr>
          <p:cNvSpPr/>
          <p:nvPr/>
        </p:nvSpPr>
        <p:spPr>
          <a:xfrm>
            <a:off x="4577372" y="4746054"/>
            <a:ext cx="4378139" cy="20140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he-IL" sz="2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רשימת משתנים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מונה הלולאה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 amount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כמות הנתונים הרצויה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 num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200" dirty="0">
                <a:latin typeface="Arial" panose="020B0604020202020204" pitchFamily="34" charset="0"/>
                <a:ea typeface="Calibri" panose="020F0502020204030204" pitchFamily="34" charset="0"/>
              </a:rPr>
              <a:t>– מספר ממשי</a:t>
            </a:r>
          </a:p>
          <a:p>
            <a:pPr>
              <a:lnSpc>
                <a:spcPct val="115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 result</a:t>
            </a:r>
            <a:r>
              <a:rPr lang="he-IL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המספר כפול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D8E99E-268A-48FF-8724-93EC8E9EB1BA}"/>
              </a:ext>
            </a:extLst>
          </p:cNvPr>
          <p:cNvSpPr txBox="1"/>
          <p:nvPr/>
        </p:nvSpPr>
        <p:spPr>
          <a:xfrm>
            <a:off x="225004" y="1692171"/>
            <a:ext cx="3787156" cy="4893647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>
                <a:solidFill>
                  <a:schemeClr val="bg1"/>
                </a:solidFill>
              </a:rPr>
              <a:t>How many numbers do you want to enter?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30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15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15*3=45.00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7.5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7.5*3=22.50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… 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4.6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4.6*3=13.80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30" name="סוגר מסולסל שמאלי 29">
            <a:extLst>
              <a:ext uri="{FF2B5EF4-FFF2-40B4-BE49-F238E27FC236}">
                <a16:creationId xmlns:a16="http://schemas.microsoft.com/office/drawing/2014/main" id="{F2122BC1-264A-4051-9EF3-1162D527C22B}"/>
              </a:ext>
            </a:extLst>
          </p:cNvPr>
          <p:cNvSpPr/>
          <p:nvPr/>
        </p:nvSpPr>
        <p:spPr>
          <a:xfrm flipH="1">
            <a:off x="2332609" y="2906292"/>
            <a:ext cx="648072" cy="3679525"/>
          </a:xfrm>
          <a:prstGeom prst="leftBrace">
            <a:avLst>
              <a:gd name="adj1" fmla="val 8333"/>
              <a:gd name="adj2" fmla="val 493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654B6F6A-741D-408A-9862-D482A9D018D9}"/>
              </a:ext>
            </a:extLst>
          </p:cNvPr>
          <p:cNvSpPr/>
          <p:nvPr/>
        </p:nvSpPr>
        <p:spPr>
          <a:xfrm>
            <a:off x="4164523" y="1718321"/>
            <a:ext cx="4785616" cy="30381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4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קלוט כמות נתונים רצויה ל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</a:t>
            </a: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בצע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</a:t>
            </a: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פעמים: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קלוט מספר ל-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 חשב את 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num*3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ושמור </a:t>
            </a:r>
          </a:p>
          <a:p>
            <a:pPr lvl="2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 התוצאה ב-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הצג את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7F221C0A-6685-4A97-A7E6-89027702385A}"/>
              </a:ext>
            </a:extLst>
          </p:cNvPr>
          <p:cNvSpPr/>
          <p:nvPr/>
        </p:nvSpPr>
        <p:spPr>
          <a:xfrm>
            <a:off x="2980681" y="4253074"/>
            <a:ext cx="1031479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252720" algn="l"/>
              </a:tabLst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amount</a:t>
            </a:r>
            <a:r>
              <a:rPr lang="he-IL" sz="20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פעמים</a:t>
            </a:r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638998F9-1651-41F9-9BB8-2963FB31A076}"/>
              </a:ext>
            </a:extLst>
          </p:cNvPr>
          <p:cNvSpPr/>
          <p:nvPr/>
        </p:nvSpPr>
        <p:spPr>
          <a:xfrm>
            <a:off x="2260594" y="2284195"/>
            <a:ext cx="1872208" cy="485403"/>
          </a:xfrm>
          <a:prstGeom prst="wedgeRoundRectCallout">
            <a:avLst>
              <a:gd name="adj1" fmla="val -121520"/>
              <a:gd name="adj2" fmla="val 36417"/>
              <a:gd name="adj3" fmla="val 1666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amount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376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28">
            <a:extLst>
              <a:ext uri="{FF2B5EF4-FFF2-40B4-BE49-F238E27FC236}">
                <a16:creationId xmlns:a16="http://schemas.microsoft.com/office/drawing/2014/main" id="{2670590D-E435-470D-A6F1-40DC7C5C48FD}"/>
              </a:ext>
            </a:extLst>
          </p:cNvPr>
          <p:cNvSpPr/>
          <p:nvPr/>
        </p:nvSpPr>
        <p:spPr>
          <a:xfrm>
            <a:off x="176248" y="2088765"/>
            <a:ext cx="876722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rtl="0"/>
            <a:r>
              <a:rPr lang="he-IL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sz="2400" smtClean="0">
                <a:solidFill>
                  <a:srgbClr val="000000"/>
                </a:solidFill>
                <a:latin typeface="Consolas" panose="020B0609020204030204" pitchFamily="49" charset="0"/>
              </a:rPr>
              <a:t>, result;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"How many numbers do you want to enter?"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amount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=1;i&lt;=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amount;i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l" rtl="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(Console.ReadLine());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num * 3;</a:t>
            </a:r>
          </a:p>
          <a:p>
            <a:pPr lvl="2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{num}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*3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{result: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he-IL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e-IL" sz="2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76E0A2C-4935-4ACB-BF6C-D70DA6ABED12}"/>
              </a:ext>
            </a:extLst>
          </p:cNvPr>
          <p:cNvSpPr/>
          <p:nvPr/>
        </p:nvSpPr>
        <p:spPr>
          <a:xfrm>
            <a:off x="181775" y="105658"/>
            <a:ext cx="5148064" cy="1983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האלגוריתם: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קלוט כמות נתונים רצויה ל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</a:t>
            </a:r>
            <a:r>
              <a:rPr lang="he-I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בצע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amount</a:t>
            </a:r>
            <a:r>
              <a:rPr lang="he-I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פעמים:</a:t>
            </a:r>
            <a:endParaRPr lang="he-IL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קלוט מספר ל-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</a:t>
            </a:r>
            <a:endParaRPr lang="he-IL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 חשב את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num*3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ושמור את התוצאה ב-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15000"/>
              </a:lnSpc>
              <a:tabLst>
                <a:tab pos="5252720" algn="l"/>
              </a:tabLst>
            </a:pPr>
            <a:r>
              <a:rPr lang="he-IL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הצג את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endParaRPr lang="he-IL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3A1C-781E-4051-9D22-39E2D43BAE33}"/>
              </a:ext>
            </a:extLst>
          </p:cNvPr>
          <p:cNvSpPr txBox="1"/>
          <p:nvPr/>
        </p:nvSpPr>
        <p:spPr>
          <a:xfrm>
            <a:off x="6118793" y="0"/>
            <a:ext cx="2909502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solidFill>
                  <a:schemeClr val="bg1"/>
                </a:solidFill>
              </a:rPr>
              <a:t>How many numbers do you want to enter?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30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15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15*3=45.00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7.5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7.5*3=22.50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… 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Enter a number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4.6</a:t>
            </a:r>
          </a:p>
          <a:p>
            <a:pPr algn="l" rtl="0"/>
            <a:r>
              <a:rPr lang="en-US" sz="1400" dirty="0">
                <a:solidFill>
                  <a:schemeClr val="bg1"/>
                </a:solidFill>
              </a:rPr>
              <a:t>4.6*3=13.80</a:t>
            </a:r>
            <a:endParaRPr lang="he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</TotalTime>
  <Words>394</Words>
  <Application>Microsoft Office PowerPoint</Application>
  <PresentationFormat>‫הצגה על המסך (4:3)</PresentationFormat>
  <Paragraphs>121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Times New Roman</vt:lpstr>
      <vt:lpstr>ערכת נושא Office</vt:lpstr>
      <vt:lpstr>מה נלמד היום?</vt:lpstr>
      <vt:lpstr>קליטת נתונים מרובים</vt:lpstr>
      <vt:lpstr>1. כמות נתונים ידועה מראש – מספר קבוע</vt:lpstr>
      <vt:lpstr>מצגת של PowerPoint‏</vt:lpstr>
      <vt:lpstr>1. כמות הנתונים ידועה מראש – על פי בחירת המשתמש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ruppin</cp:lastModifiedBy>
  <cp:revision>339</cp:revision>
  <dcterms:created xsi:type="dcterms:W3CDTF">2018-02-18T20:21:23Z</dcterms:created>
  <dcterms:modified xsi:type="dcterms:W3CDTF">2019-12-04T10:55:30Z</dcterms:modified>
</cp:coreProperties>
</file>