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2"/>
  </p:notesMasterIdLst>
  <p:sldIdLst>
    <p:sldId id="291" r:id="rId2"/>
    <p:sldId id="463" r:id="rId3"/>
    <p:sldId id="455" r:id="rId4"/>
    <p:sldId id="482" r:id="rId5"/>
    <p:sldId id="483" r:id="rId6"/>
    <p:sldId id="484" r:id="rId7"/>
    <p:sldId id="485" r:id="rId8"/>
    <p:sldId id="481" r:id="rId9"/>
    <p:sldId id="477" r:id="rId10"/>
    <p:sldId id="487" r:id="rId11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סגנון ביניים 2 - הדגשה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340" autoAdjust="0"/>
    <p:restoredTop sz="94660"/>
  </p:normalViewPr>
  <p:slideViewPr>
    <p:cSldViewPr>
      <p:cViewPr varScale="1">
        <p:scale>
          <a:sx n="109" d="100"/>
          <a:sy n="109" d="100"/>
        </p:scale>
        <p:origin x="1326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ECDAFE2-EC1E-4AD2-89EC-A47056BDE137}" type="datetimeFigureOut">
              <a:rPr lang="he-IL" smtClean="0"/>
              <a:pPr/>
              <a:t>י"א/כסלו/תש"פ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9FD67F3-95CD-453F-AE91-E9BA7A39BD5A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3715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י"א/כסלו/תש"פ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י"א/כסלו/תש"פ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י"א/כסלו/תש"פ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י"א/כסלו/תש"פ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י"א/כסלו/תש"פ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י"א/כסלו/תש"פ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י"א/כסלו/תש"פ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י"א/כסלו/תש"פ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י"א/כסלו/תש"פ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י"א/כסלו/תש"פ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י"א/כסלו/תש"פ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9B90E-A0D2-40E8-8C5E-000A7B1F0F5E}" type="datetimeFigureOut">
              <a:rPr lang="he-IL" smtClean="0"/>
              <a:pPr/>
              <a:t>י"א/כסלו/תש"פ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מה נלמד היום?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27584" y="2132856"/>
            <a:ext cx="7488832" cy="1143000"/>
          </a:xfrm>
        </p:spPr>
        <p:txBody>
          <a:bodyPr vert="horz" lIns="91440" tIns="45720" rIns="91440" bIns="45720" rtlCol="1">
            <a:noAutofit/>
          </a:bodyPr>
          <a:lstStyle/>
          <a:p>
            <a:pPr marL="0" indent="0" algn="ctr">
              <a:buNone/>
            </a:pPr>
            <a:r>
              <a:rPr lang="he-IL" dirty="0"/>
              <a:t>שיטת הזקיף</a:t>
            </a:r>
          </a:p>
        </p:txBody>
      </p:sp>
    </p:spTree>
    <p:extLst>
      <p:ext uri="{BB962C8B-B14F-4D97-AF65-F5344CB8AC3E}">
        <p14:creationId xmlns:p14="http://schemas.microsoft.com/office/powerpoint/2010/main" val="24071775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88385" y="-129039"/>
            <a:ext cx="8767227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התוכנית ב #</a:t>
            </a:r>
            <a:r>
              <a:rPr lang="en-US" b="1" dirty="0">
                <a:solidFill>
                  <a:srgbClr val="0070C0"/>
                </a:solidFill>
                <a:cs typeface="+mn-cs"/>
              </a:rPr>
              <a:t>C</a:t>
            </a:r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1DE03579-F8EF-46B3-9D3D-5F105634CE63}"/>
              </a:ext>
            </a:extLst>
          </p:cNvPr>
          <p:cNvSpPr/>
          <p:nvPr/>
        </p:nvSpPr>
        <p:spPr>
          <a:xfrm>
            <a:off x="107504" y="415235"/>
            <a:ext cx="8928992" cy="9056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כתוב ויישם בשלבים אלגוריתם שהקלט שלו הוא מספרים ממשיים עד אשר יוקש </a:t>
            </a:r>
            <a:r>
              <a:rPr lang="he-IL" sz="2400" b="1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0</a:t>
            </a: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. עבור כל מספר שנקלט, האלגוריתם ידפיס את המספר כפול 3. </a:t>
            </a: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F7C94F4D-8036-411C-864D-13BB26577AAA}"/>
              </a:ext>
            </a:extLst>
          </p:cNvPr>
          <p:cNvSpPr/>
          <p:nvPr/>
        </p:nvSpPr>
        <p:spPr>
          <a:xfrm>
            <a:off x="4236625" y="1460658"/>
            <a:ext cx="4718987" cy="254717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tabLst>
                <a:tab pos="5252720" algn="l"/>
              </a:tabLst>
            </a:pPr>
            <a:r>
              <a:rPr lang="he-IL" sz="2000" b="1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האלגוריתם:</a:t>
            </a:r>
          </a:p>
          <a:p>
            <a:pPr marL="514350" indent="-514350">
              <a:lnSpc>
                <a:spcPct val="115000"/>
              </a:lnSpc>
              <a:buAutoNum type="arabicPeriod"/>
              <a:tabLst>
                <a:tab pos="5252720" algn="l"/>
              </a:tabLst>
            </a:pPr>
            <a:r>
              <a:rPr lang="he-IL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קלוט מספר ל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num</a:t>
            </a:r>
            <a:r>
              <a:rPr lang="he-IL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he-IL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15000"/>
              </a:lnSpc>
              <a:buAutoNum type="arabicPeriod"/>
              <a:tabLst>
                <a:tab pos="5252720" algn="l"/>
              </a:tabLst>
            </a:pPr>
            <a:r>
              <a:rPr lang="he-IL" sz="20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כל עוד 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num!=0</a:t>
            </a:r>
            <a:endParaRPr lang="he-IL" sz="2000" b="1" dirty="0">
              <a:solidFill>
                <a:srgbClr val="0070C0"/>
              </a:solidFill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>
              <a:lnSpc>
                <a:spcPct val="115000"/>
              </a:lnSpc>
              <a:tabLst>
                <a:tab pos="5252720" algn="l"/>
              </a:tabLst>
            </a:pPr>
            <a:r>
              <a:rPr lang="he-IL" sz="20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2.1 חשב את  </a:t>
            </a: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num*3</a:t>
            </a:r>
            <a:r>
              <a:rPr lang="he-IL" sz="20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ושמור את התוצאה ב-</a:t>
            </a: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result</a:t>
            </a:r>
            <a:r>
              <a:rPr lang="he-IL" sz="20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15000"/>
              </a:lnSpc>
              <a:tabLst>
                <a:tab pos="5252720" algn="l"/>
              </a:tabLst>
            </a:pPr>
            <a:r>
              <a:rPr lang="he-IL" sz="20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2.2 הצג את </a:t>
            </a: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result</a:t>
            </a:r>
            <a:endParaRPr lang="he-IL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>
              <a:lnSpc>
                <a:spcPct val="115000"/>
              </a:lnSpc>
              <a:tabLst>
                <a:tab pos="5252720" algn="l"/>
              </a:tabLst>
            </a:pPr>
            <a:r>
              <a:rPr lang="he-IL" sz="20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2.3 קלוט מספר חדש ל </a:t>
            </a: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num</a:t>
            </a:r>
            <a:endParaRPr lang="he-IL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4143056"/>
            <a:ext cx="4080700" cy="20403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40968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13178" y="188640"/>
            <a:ext cx="8767227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קליטת נתונים מרובים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29" name="מלבן 28">
            <a:extLst>
              <a:ext uri="{FF2B5EF4-FFF2-40B4-BE49-F238E27FC236}">
                <a16:creationId xmlns:a16="http://schemas.microsoft.com/office/drawing/2014/main" id="{87F274D4-5EA4-43BC-A985-DB0F83B5C095}"/>
              </a:ext>
            </a:extLst>
          </p:cNvPr>
          <p:cNvSpPr/>
          <p:nvPr/>
        </p:nvSpPr>
        <p:spPr>
          <a:xfrm>
            <a:off x="188387" y="1484784"/>
            <a:ext cx="8767227" cy="2417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נלמד 3 שיטות לקליטת נתונים מרובים:</a:t>
            </a: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1. כמות הנתונים ידועה מראש</a:t>
            </a: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2. שיטת הזקיף</a:t>
            </a: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3. שיטת התפריט</a:t>
            </a:r>
          </a:p>
        </p:txBody>
      </p:sp>
    </p:spTree>
    <p:extLst>
      <p:ext uri="{BB962C8B-B14F-4D97-AF65-F5344CB8AC3E}">
        <p14:creationId xmlns:p14="http://schemas.microsoft.com/office/powerpoint/2010/main" val="255559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B2333310-8BAE-4AAA-A25E-9A9845C061C5}"/>
              </a:ext>
            </a:extLst>
          </p:cNvPr>
          <p:cNvSpPr txBox="1"/>
          <p:nvPr/>
        </p:nvSpPr>
        <p:spPr>
          <a:xfrm>
            <a:off x="1854923" y="4830931"/>
            <a:ext cx="5497101" cy="1938992"/>
          </a:xfrm>
          <a:prstGeom prst="rect">
            <a:avLst/>
          </a:prstGeom>
          <a:solidFill>
            <a:schemeClr val="tx1"/>
          </a:solidFill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>
                <a:solidFill>
                  <a:schemeClr val="bg1"/>
                </a:solidFill>
              </a:rPr>
              <a:t>Enter the grades. To finish press -1</a:t>
            </a:r>
          </a:p>
          <a:p>
            <a:pPr algn="l" rtl="0"/>
            <a:r>
              <a:rPr lang="en-US" sz="2400" dirty="0">
                <a:solidFill>
                  <a:schemeClr val="bg1"/>
                </a:solidFill>
              </a:rPr>
              <a:t>90</a:t>
            </a:r>
          </a:p>
          <a:p>
            <a:pPr algn="l" rtl="0"/>
            <a:r>
              <a:rPr lang="en-US" sz="2400" dirty="0">
                <a:solidFill>
                  <a:schemeClr val="bg1"/>
                </a:solidFill>
              </a:rPr>
              <a:t>80</a:t>
            </a:r>
          </a:p>
          <a:p>
            <a:pPr algn="l" rtl="0"/>
            <a:r>
              <a:rPr lang="en-US" sz="2400" dirty="0">
                <a:solidFill>
                  <a:schemeClr val="bg1"/>
                </a:solidFill>
              </a:rPr>
              <a:t>…</a:t>
            </a:r>
          </a:p>
          <a:p>
            <a:pPr algn="l" rtl="0"/>
            <a:r>
              <a:rPr lang="en-US" sz="2400" b="1" dirty="0">
                <a:solidFill>
                  <a:srgbClr val="FF0000"/>
                </a:solidFill>
              </a:rPr>
              <a:t>-1</a:t>
            </a:r>
            <a:endParaRPr lang="he-IL" sz="2400" b="1" dirty="0">
              <a:solidFill>
                <a:srgbClr val="FF0000"/>
              </a:solidFill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88386" y="65199"/>
            <a:ext cx="8767227" cy="715581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sz="4200" b="1" dirty="0">
                <a:solidFill>
                  <a:srgbClr val="0070C0"/>
                </a:solidFill>
                <a:cs typeface="+mn-cs"/>
              </a:rPr>
              <a:t>2. שיטת הזקיף (</a:t>
            </a:r>
            <a:r>
              <a:rPr lang="en-US" sz="4200" b="1" dirty="0">
                <a:solidFill>
                  <a:srgbClr val="0070C0"/>
                </a:solidFill>
                <a:cs typeface="+mn-cs"/>
              </a:rPr>
              <a:t>sentinel value</a:t>
            </a:r>
            <a:r>
              <a:rPr lang="he-IL" sz="4200" b="1" dirty="0">
                <a:solidFill>
                  <a:srgbClr val="0070C0"/>
                </a:solidFill>
                <a:cs typeface="+mn-cs"/>
              </a:rPr>
              <a:t>)</a:t>
            </a:r>
            <a:endParaRPr lang="en-US" sz="4200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5EA26DC6-919D-462C-AD90-47719884B397}"/>
              </a:ext>
            </a:extLst>
          </p:cNvPr>
          <p:cNvSpPr/>
          <p:nvPr/>
        </p:nvSpPr>
        <p:spPr>
          <a:xfrm>
            <a:off x="0" y="684702"/>
            <a:ext cx="91440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sz="2600" dirty="0">
                <a:latin typeface="Calibri" panose="020F0502020204030204" pitchFamily="34" charset="0"/>
                <a:ea typeface="Times New Roman" panose="02020603050405020304" pitchFamily="18" charset="0"/>
              </a:rPr>
              <a:t>זקיף הוא נתון קלט חריג, יוצא דופן, אשר מציין את סיום הקליטה של סדרת נתונים.</a:t>
            </a:r>
          </a:p>
          <a:p>
            <a:r>
              <a:rPr lang="he-IL" sz="2600" dirty="0">
                <a:latin typeface="Calibri" panose="020F0502020204030204" pitchFamily="34" charset="0"/>
              </a:rPr>
              <a:t>דוגמאות:</a:t>
            </a:r>
            <a:endParaRPr lang="he-IL" sz="2600" dirty="0"/>
          </a:p>
        </p:txBody>
      </p:sp>
      <p:graphicFrame>
        <p:nvGraphicFramePr>
          <p:cNvPr id="21" name="טבלה 20">
            <a:extLst>
              <a:ext uri="{FF2B5EF4-FFF2-40B4-BE49-F238E27FC236}">
                <a16:creationId xmlns:a16="http://schemas.microsoft.com/office/drawing/2014/main" id="{5AAA9D67-B36F-4A82-979B-914039885D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589820"/>
              </p:ext>
            </p:extLst>
          </p:nvPr>
        </p:nvGraphicFramePr>
        <p:xfrm>
          <a:off x="1259632" y="1556792"/>
          <a:ext cx="6452856" cy="31089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875848">
                  <a:extLst>
                    <a:ext uri="{9D8B030D-6E8A-4147-A177-3AD203B41FA5}">
                      <a16:colId xmlns:a16="http://schemas.microsoft.com/office/drawing/2014/main" val="1196451952"/>
                    </a:ext>
                  </a:extLst>
                </a:gridCol>
                <a:gridCol w="2577008">
                  <a:extLst>
                    <a:ext uri="{9D8B030D-6E8A-4147-A177-3AD203B41FA5}">
                      <a16:colId xmlns:a16="http://schemas.microsoft.com/office/drawing/2014/main" val="943026511"/>
                    </a:ext>
                  </a:extLst>
                </a:gridCol>
              </a:tblGrid>
              <a:tr h="513091">
                <a:tc>
                  <a:txBody>
                    <a:bodyPr/>
                    <a:lstStyle/>
                    <a:p>
                      <a:pPr algn="ctr" rtl="1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807878"/>
                  </a:ext>
                </a:extLst>
              </a:tr>
              <a:tr h="508809"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380756"/>
                  </a:ext>
                </a:extLst>
              </a:tr>
              <a:tr h="513091"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928406"/>
                  </a:ext>
                </a:extLst>
              </a:tr>
              <a:tr h="513091"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1113"/>
                  </a:ext>
                </a:extLst>
              </a:tr>
              <a:tr h="513091"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97809"/>
                  </a:ext>
                </a:extLst>
              </a:tr>
              <a:tr h="513091"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582561"/>
                  </a:ext>
                </a:extLst>
              </a:tr>
            </a:tbl>
          </a:graphicData>
        </a:graphic>
      </p:graphicFrame>
      <p:sp>
        <p:nvSpPr>
          <p:cNvPr id="24" name="מציין מיקום תוכן 3">
            <a:extLst>
              <a:ext uri="{FF2B5EF4-FFF2-40B4-BE49-F238E27FC236}">
                <a16:creationId xmlns:a16="http://schemas.microsoft.com/office/drawing/2014/main" id="{793305E8-EE98-496B-9133-3BEE9193093D}"/>
              </a:ext>
            </a:extLst>
          </p:cNvPr>
          <p:cNvSpPr txBox="1">
            <a:spLocks/>
          </p:cNvSpPr>
          <p:nvPr/>
        </p:nvSpPr>
        <p:spPr>
          <a:xfrm>
            <a:off x="1278959" y="1518057"/>
            <a:ext cx="2559029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he-IL" sz="2400" b="1" dirty="0">
                <a:solidFill>
                  <a:prstClr val="white"/>
                </a:solidFill>
              </a:rPr>
              <a:t>זקיף</a:t>
            </a:r>
          </a:p>
        </p:txBody>
      </p:sp>
      <p:sp>
        <p:nvSpPr>
          <p:cNvPr id="27" name="מציין מיקום תוכן 3">
            <a:extLst>
              <a:ext uri="{FF2B5EF4-FFF2-40B4-BE49-F238E27FC236}">
                <a16:creationId xmlns:a16="http://schemas.microsoft.com/office/drawing/2014/main" id="{47125A36-DAA6-40D4-88FB-64F9F32059AA}"/>
              </a:ext>
            </a:extLst>
          </p:cNvPr>
          <p:cNvSpPr txBox="1">
            <a:spLocks/>
          </p:cNvSpPr>
          <p:nvPr/>
        </p:nvSpPr>
        <p:spPr>
          <a:xfrm>
            <a:off x="3744262" y="1518057"/>
            <a:ext cx="3922188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he-IL" sz="2400" b="1" dirty="0">
                <a:solidFill>
                  <a:schemeClr val="lt1"/>
                </a:solidFill>
              </a:rPr>
              <a:t>סוג הנתונים שקולטים</a:t>
            </a:r>
            <a:endParaRPr lang="en-US" sz="2400" b="1" dirty="0">
              <a:solidFill>
                <a:schemeClr val="lt1"/>
              </a:solidFill>
            </a:endParaRPr>
          </a:p>
        </p:txBody>
      </p:sp>
      <p:sp>
        <p:nvSpPr>
          <p:cNvPr id="30" name="מציין מיקום תוכן 3">
            <a:extLst>
              <a:ext uri="{FF2B5EF4-FFF2-40B4-BE49-F238E27FC236}">
                <a16:creationId xmlns:a16="http://schemas.microsoft.com/office/drawing/2014/main" id="{873107D1-8C23-47FB-9CE1-D7AC0FBC6500}"/>
              </a:ext>
            </a:extLst>
          </p:cNvPr>
          <p:cNvSpPr txBox="1">
            <a:spLocks/>
          </p:cNvSpPr>
          <p:nvPr/>
        </p:nvSpPr>
        <p:spPr>
          <a:xfrm>
            <a:off x="1762846" y="2085398"/>
            <a:ext cx="582791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-1</a:t>
            </a:r>
          </a:p>
        </p:txBody>
      </p:sp>
      <p:sp>
        <p:nvSpPr>
          <p:cNvPr id="32" name="מציין מיקום תוכן 3">
            <a:extLst>
              <a:ext uri="{FF2B5EF4-FFF2-40B4-BE49-F238E27FC236}">
                <a16:creationId xmlns:a16="http://schemas.microsoft.com/office/drawing/2014/main" id="{2FE6CCA8-A15D-4910-B118-502C4579DEFD}"/>
              </a:ext>
            </a:extLst>
          </p:cNvPr>
          <p:cNvSpPr txBox="1">
            <a:spLocks/>
          </p:cNvSpPr>
          <p:nvPr/>
        </p:nvSpPr>
        <p:spPr>
          <a:xfrm>
            <a:off x="3744263" y="2057488"/>
            <a:ext cx="3922189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רשימת ציונים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" name="מציין מיקום תוכן 3">
            <a:extLst>
              <a:ext uri="{FF2B5EF4-FFF2-40B4-BE49-F238E27FC236}">
                <a16:creationId xmlns:a16="http://schemas.microsoft.com/office/drawing/2014/main" id="{49622485-6A4C-412A-A47E-C92B375A5D9C}"/>
              </a:ext>
            </a:extLst>
          </p:cNvPr>
          <p:cNvSpPr txBox="1">
            <a:spLocks/>
          </p:cNvSpPr>
          <p:nvPr/>
        </p:nvSpPr>
        <p:spPr>
          <a:xfrm>
            <a:off x="2431310" y="2085398"/>
            <a:ext cx="827087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101</a:t>
            </a:r>
          </a:p>
        </p:txBody>
      </p:sp>
      <p:sp>
        <p:nvSpPr>
          <p:cNvPr id="57" name="מציין מיקום תוכן 3">
            <a:extLst>
              <a:ext uri="{FF2B5EF4-FFF2-40B4-BE49-F238E27FC236}">
                <a16:creationId xmlns:a16="http://schemas.microsoft.com/office/drawing/2014/main" id="{2661E7E1-658A-4B8E-9EC7-8D42B9CB2EAC}"/>
              </a:ext>
            </a:extLst>
          </p:cNvPr>
          <p:cNvSpPr txBox="1">
            <a:spLocks/>
          </p:cNvSpPr>
          <p:nvPr/>
        </p:nvSpPr>
        <p:spPr>
          <a:xfrm>
            <a:off x="2126251" y="2085398"/>
            <a:ext cx="582791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101427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4" grpId="0"/>
      <p:bldP spid="27" grpId="0"/>
      <p:bldP spid="30" grpId="0"/>
      <p:bldP spid="32" grpId="0"/>
      <p:bldP spid="53" grpId="0"/>
      <p:bldP spid="5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88386" y="65199"/>
            <a:ext cx="8767227" cy="715581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sz="4200" b="1" dirty="0">
                <a:solidFill>
                  <a:srgbClr val="0070C0"/>
                </a:solidFill>
                <a:cs typeface="+mn-cs"/>
              </a:rPr>
              <a:t>2. שיטת הזקיף (</a:t>
            </a:r>
            <a:r>
              <a:rPr lang="en-US" sz="4200" b="1" dirty="0">
                <a:solidFill>
                  <a:srgbClr val="0070C0"/>
                </a:solidFill>
                <a:cs typeface="+mn-cs"/>
              </a:rPr>
              <a:t>sentinel value</a:t>
            </a:r>
            <a:r>
              <a:rPr lang="he-IL" sz="4200" b="1" dirty="0">
                <a:solidFill>
                  <a:srgbClr val="0070C0"/>
                </a:solidFill>
                <a:cs typeface="+mn-cs"/>
              </a:rPr>
              <a:t>)</a:t>
            </a:r>
            <a:endParaRPr lang="en-US" sz="4200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5EA26DC6-919D-462C-AD90-47719884B397}"/>
              </a:ext>
            </a:extLst>
          </p:cNvPr>
          <p:cNvSpPr/>
          <p:nvPr/>
        </p:nvSpPr>
        <p:spPr>
          <a:xfrm>
            <a:off x="0" y="684702"/>
            <a:ext cx="91440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sz="2600" dirty="0">
                <a:latin typeface="Calibri" panose="020F0502020204030204" pitchFamily="34" charset="0"/>
                <a:ea typeface="Times New Roman" panose="02020603050405020304" pitchFamily="18" charset="0"/>
              </a:rPr>
              <a:t>זקיף הוא נתון קלט חריג, יוצא דופן, אשר מציין את סיום הקליטה של סדרת נתונים.</a:t>
            </a:r>
          </a:p>
          <a:p>
            <a:r>
              <a:rPr lang="he-IL" sz="2600" dirty="0">
                <a:latin typeface="Calibri" panose="020F0502020204030204" pitchFamily="34" charset="0"/>
              </a:rPr>
              <a:t>דוגמאות:</a:t>
            </a:r>
            <a:endParaRPr lang="he-IL" sz="2600" dirty="0"/>
          </a:p>
        </p:txBody>
      </p:sp>
      <p:graphicFrame>
        <p:nvGraphicFramePr>
          <p:cNvPr id="21" name="טבלה 20">
            <a:extLst>
              <a:ext uri="{FF2B5EF4-FFF2-40B4-BE49-F238E27FC236}">
                <a16:creationId xmlns:a16="http://schemas.microsoft.com/office/drawing/2014/main" id="{5AAA9D67-B36F-4A82-979B-914039885D5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59632" y="1556792"/>
          <a:ext cx="6452856" cy="31089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875848">
                  <a:extLst>
                    <a:ext uri="{9D8B030D-6E8A-4147-A177-3AD203B41FA5}">
                      <a16:colId xmlns:a16="http://schemas.microsoft.com/office/drawing/2014/main" val="1196451952"/>
                    </a:ext>
                  </a:extLst>
                </a:gridCol>
                <a:gridCol w="2577008">
                  <a:extLst>
                    <a:ext uri="{9D8B030D-6E8A-4147-A177-3AD203B41FA5}">
                      <a16:colId xmlns:a16="http://schemas.microsoft.com/office/drawing/2014/main" val="943026511"/>
                    </a:ext>
                  </a:extLst>
                </a:gridCol>
              </a:tblGrid>
              <a:tr h="513091">
                <a:tc>
                  <a:txBody>
                    <a:bodyPr/>
                    <a:lstStyle/>
                    <a:p>
                      <a:pPr algn="ctr" rtl="1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807878"/>
                  </a:ext>
                </a:extLst>
              </a:tr>
              <a:tr h="508809"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380756"/>
                  </a:ext>
                </a:extLst>
              </a:tr>
              <a:tr h="513091"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928406"/>
                  </a:ext>
                </a:extLst>
              </a:tr>
              <a:tr h="513091"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1113"/>
                  </a:ext>
                </a:extLst>
              </a:tr>
              <a:tr h="513091"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97809"/>
                  </a:ext>
                </a:extLst>
              </a:tr>
              <a:tr h="513091"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582561"/>
                  </a:ext>
                </a:extLst>
              </a:tr>
            </a:tbl>
          </a:graphicData>
        </a:graphic>
      </p:graphicFrame>
      <p:sp>
        <p:nvSpPr>
          <p:cNvPr id="24" name="מציין מיקום תוכן 3">
            <a:extLst>
              <a:ext uri="{FF2B5EF4-FFF2-40B4-BE49-F238E27FC236}">
                <a16:creationId xmlns:a16="http://schemas.microsoft.com/office/drawing/2014/main" id="{793305E8-EE98-496B-9133-3BEE9193093D}"/>
              </a:ext>
            </a:extLst>
          </p:cNvPr>
          <p:cNvSpPr txBox="1">
            <a:spLocks/>
          </p:cNvSpPr>
          <p:nvPr/>
        </p:nvSpPr>
        <p:spPr>
          <a:xfrm>
            <a:off x="1278959" y="1518057"/>
            <a:ext cx="2559029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he-IL" sz="2400" b="1" dirty="0">
                <a:solidFill>
                  <a:prstClr val="white"/>
                </a:solidFill>
              </a:rPr>
              <a:t>זקיף</a:t>
            </a:r>
          </a:p>
        </p:txBody>
      </p:sp>
      <p:sp>
        <p:nvSpPr>
          <p:cNvPr id="27" name="מציין מיקום תוכן 3">
            <a:extLst>
              <a:ext uri="{FF2B5EF4-FFF2-40B4-BE49-F238E27FC236}">
                <a16:creationId xmlns:a16="http://schemas.microsoft.com/office/drawing/2014/main" id="{47125A36-DAA6-40D4-88FB-64F9F32059AA}"/>
              </a:ext>
            </a:extLst>
          </p:cNvPr>
          <p:cNvSpPr txBox="1">
            <a:spLocks/>
          </p:cNvSpPr>
          <p:nvPr/>
        </p:nvSpPr>
        <p:spPr>
          <a:xfrm>
            <a:off x="3744262" y="1518057"/>
            <a:ext cx="3922188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he-IL" sz="2400" b="1" dirty="0">
                <a:solidFill>
                  <a:schemeClr val="lt1"/>
                </a:solidFill>
              </a:rPr>
              <a:t>סוג הנתונים שקולטים</a:t>
            </a:r>
            <a:endParaRPr lang="en-US" sz="2400" b="1" dirty="0">
              <a:solidFill>
                <a:schemeClr val="lt1"/>
              </a:solidFill>
            </a:endParaRPr>
          </a:p>
        </p:txBody>
      </p:sp>
      <p:sp>
        <p:nvSpPr>
          <p:cNvPr id="30" name="מציין מיקום תוכן 3">
            <a:extLst>
              <a:ext uri="{FF2B5EF4-FFF2-40B4-BE49-F238E27FC236}">
                <a16:creationId xmlns:a16="http://schemas.microsoft.com/office/drawing/2014/main" id="{873107D1-8C23-47FB-9CE1-D7AC0FBC6500}"/>
              </a:ext>
            </a:extLst>
          </p:cNvPr>
          <p:cNvSpPr txBox="1">
            <a:spLocks/>
          </p:cNvSpPr>
          <p:nvPr/>
        </p:nvSpPr>
        <p:spPr>
          <a:xfrm>
            <a:off x="1762846" y="2085398"/>
            <a:ext cx="582791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-1</a:t>
            </a:r>
          </a:p>
        </p:txBody>
      </p:sp>
      <p:sp>
        <p:nvSpPr>
          <p:cNvPr id="32" name="מציין מיקום תוכן 3">
            <a:extLst>
              <a:ext uri="{FF2B5EF4-FFF2-40B4-BE49-F238E27FC236}">
                <a16:creationId xmlns:a16="http://schemas.microsoft.com/office/drawing/2014/main" id="{2FE6CCA8-A15D-4910-B118-502C4579DEFD}"/>
              </a:ext>
            </a:extLst>
          </p:cNvPr>
          <p:cNvSpPr txBox="1">
            <a:spLocks/>
          </p:cNvSpPr>
          <p:nvPr/>
        </p:nvSpPr>
        <p:spPr>
          <a:xfrm>
            <a:off x="3744263" y="2057488"/>
            <a:ext cx="3922189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רשימת ציונים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0" name="מציין מיקום תוכן 3">
            <a:extLst>
              <a:ext uri="{FF2B5EF4-FFF2-40B4-BE49-F238E27FC236}">
                <a16:creationId xmlns:a16="http://schemas.microsoft.com/office/drawing/2014/main" id="{E348CDE5-EEC5-4AF3-938C-6A173C06DAF4}"/>
              </a:ext>
            </a:extLst>
          </p:cNvPr>
          <p:cNvSpPr txBox="1">
            <a:spLocks/>
          </p:cNvSpPr>
          <p:nvPr/>
        </p:nvSpPr>
        <p:spPr>
          <a:xfrm>
            <a:off x="3739784" y="2580961"/>
            <a:ext cx="3926668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רשימת מספרים חיוביים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5" name="מציין מיקום תוכן 3">
            <a:extLst>
              <a:ext uri="{FF2B5EF4-FFF2-40B4-BE49-F238E27FC236}">
                <a16:creationId xmlns:a16="http://schemas.microsoft.com/office/drawing/2014/main" id="{340C00EE-034F-426A-8D15-FF0B9CD85ACD}"/>
              </a:ext>
            </a:extLst>
          </p:cNvPr>
          <p:cNvSpPr txBox="1">
            <a:spLocks/>
          </p:cNvSpPr>
          <p:nvPr/>
        </p:nvSpPr>
        <p:spPr>
          <a:xfrm>
            <a:off x="2431311" y="2608871"/>
            <a:ext cx="827086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-10</a:t>
            </a:r>
          </a:p>
        </p:txBody>
      </p:sp>
      <p:sp>
        <p:nvSpPr>
          <p:cNvPr id="53" name="מציין מיקום תוכן 3">
            <a:extLst>
              <a:ext uri="{FF2B5EF4-FFF2-40B4-BE49-F238E27FC236}">
                <a16:creationId xmlns:a16="http://schemas.microsoft.com/office/drawing/2014/main" id="{49622485-6A4C-412A-A47E-C92B375A5D9C}"/>
              </a:ext>
            </a:extLst>
          </p:cNvPr>
          <p:cNvSpPr txBox="1">
            <a:spLocks/>
          </p:cNvSpPr>
          <p:nvPr/>
        </p:nvSpPr>
        <p:spPr>
          <a:xfrm>
            <a:off x="2431310" y="2085398"/>
            <a:ext cx="827087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101</a:t>
            </a:r>
          </a:p>
        </p:txBody>
      </p:sp>
      <p:sp>
        <p:nvSpPr>
          <p:cNvPr id="56" name="מציין מיקום תוכן 3">
            <a:extLst>
              <a:ext uri="{FF2B5EF4-FFF2-40B4-BE49-F238E27FC236}">
                <a16:creationId xmlns:a16="http://schemas.microsoft.com/office/drawing/2014/main" id="{35B43CCA-2B22-4FF3-B287-0E32FB917CEE}"/>
              </a:ext>
            </a:extLst>
          </p:cNvPr>
          <p:cNvSpPr txBox="1">
            <a:spLocks/>
          </p:cNvSpPr>
          <p:nvPr/>
        </p:nvSpPr>
        <p:spPr>
          <a:xfrm>
            <a:off x="1762846" y="2608871"/>
            <a:ext cx="654800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-1</a:t>
            </a:r>
          </a:p>
        </p:txBody>
      </p:sp>
      <p:sp>
        <p:nvSpPr>
          <p:cNvPr id="57" name="מציין מיקום תוכן 3">
            <a:extLst>
              <a:ext uri="{FF2B5EF4-FFF2-40B4-BE49-F238E27FC236}">
                <a16:creationId xmlns:a16="http://schemas.microsoft.com/office/drawing/2014/main" id="{2661E7E1-658A-4B8E-9EC7-8D42B9CB2EAC}"/>
              </a:ext>
            </a:extLst>
          </p:cNvPr>
          <p:cNvSpPr txBox="1">
            <a:spLocks/>
          </p:cNvSpPr>
          <p:nvPr/>
        </p:nvSpPr>
        <p:spPr>
          <a:xfrm>
            <a:off x="2126251" y="2085398"/>
            <a:ext cx="582791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</p:txBody>
      </p:sp>
      <p:sp>
        <p:nvSpPr>
          <p:cNvPr id="58" name="מציין מיקום תוכן 3">
            <a:extLst>
              <a:ext uri="{FF2B5EF4-FFF2-40B4-BE49-F238E27FC236}">
                <a16:creationId xmlns:a16="http://schemas.microsoft.com/office/drawing/2014/main" id="{3B518974-3CAE-413E-A6AA-BD147C0B747B}"/>
              </a:ext>
            </a:extLst>
          </p:cNvPr>
          <p:cNvSpPr txBox="1">
            <a:spLocks/>
          </p:cNvSpPr>
          <p:nvPr/>
        </p:nvSpPr>
        <p:spPr>
          <a:xfrm>
            <a:off x="2126251" y="2608871"/>
            <a:ext cx="582791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D10F49C-3506-48BE-BA50-4AAD4F99EB49}"/>
              </a:ext>
            </a:extLst>
          </p:cNvPr>
          <p:cNvSpPr txBox="1"/>
          <p:nvPr/>
        </p:nvSpPr>
        <p:spPr>
          <a:xfrm>
            <a:off x="1854923" y="4793862"/>
            <a:ext cx="5497101" cy="1938992"/>
          </a:xfrm>
          <a:prstGeom prst="rect">
            <a:avLst/>
          </a:prstGeom>
          <a:solidFill>
            <a:schemeClr val="tx1"/>
          </a:solidFill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>
                <a:solidFill>
                  <a:schemeClr val="bg1"/>
                </a:solidFill>
              </a:rPr>
              <a:t>Enter positive numbers. To finish press -10</a:t>
            </a:r>
          </a:p>
          <a:p>
            <a:pPr algn="l" rtl="0"/>
            <a:r>
              <a:rPr lang="en-US" sz="2400" dirty="0">
                <a:solidFill>
                  <a:schemeClr val="bg1"/>
                </a:solidFill>
              </a:rPr>
              <a:t>123</a:t>
            </a:r>
          </a:p>
          <a:p>
            <a:pPr algn="l" rtl="0"/>
            <a:r>
              <a:rPr lang="en-US" sz="2400" dirty="0">
                <a:solidFill>
                  <a:schemeClr val="bg1"/>
                </a:solidFill>
              </a:rPr>
              <a:t>7654</a:t>
            </a:r>
          </a:p>
          <a:p>
            <a:pPr algn="l" rtl="0"/>
            <a:r>
              <a:rPr lang="en-US" sz="2400" dirty="0">
                <a:solidFill>
                  <a:schemeClr val="bg1"/>
                </a:solidFill>
              </a:rPr>
              <a:t>…</a:t>
            </a:r>
          </a:p>
          <a:p>
            <a:pPr algn="l" rtl="0"/>
            <a:r>
              <a:rPr lang="en-US" sz="2400" b="1" dirty="0">
                <a:solidFill>
                  <a:srgbClr val="FF0000"/>
                </a:solidFill>
              </a:rPr>
              <a:t>-10</a:t>
            </a:r>
            <a:endParaRPr lang="he-IL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03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4" grpId="0"/>
      <p:bldP spid="27" grpId="0"/>
      <p:bldP spid="30" grpId="0"/>
      <p:bldP spid="32" grpId="0"/>
      <p:bldP spid="40" grpId="0"/>
      <p:bldP spid="45" grpId="0"/>
      <p:bldP spid="53" grpId="0"/>
      <p:bldP spid="56" grpId="0"/>
      <p:bldP spid="57" grpId="0"/>
      <p:bldP spid="5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88386" y="65199"/>
            <a:ext cx="8767227" cy="715581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sz="4200" b="1" dirty="0">
                <a:solidFill>
                  <a:srgbClr val="0070C0"/>
                </a:solidFill>
                <a:cs typeface="+mn-cs"/>
              </a:rPr>
              <a:t>2. שיטת הזקיף (</a:t>
            </a:r>
            <a:r>
              <a:rPr lang="en-US" sz="4200" b="1" dirty="0">
                <a:solidFill>
                  <a:srgbClr val="0070C0"/>
                </a:solidFill>
                <a:cs typeface="+mn-cs"/>
              </a:rPr>
              <a:t>sentinel value</a:t>
            </a:r>
            <a:r>
              <a:rPr lang="he-IL" sz="4200" b="1" dirty="0">
                <a:solidFill>
                  <a:srgbClr val="0070C0"/>
                </a:solidFill>
                <a:cs typeface="+mn-cs"/>
              </a:rPr>
              <a:t>)</a:t>
            </a:r>
            <a:endParaRPr lang="en-US" sz="4200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5EA26DC6-919D-462C-AD90-47719884B397}"/>
              </a:ext>
            </a:extLst>
          </p:cNvPr>
          <p:cNvSpPr/>
          <p:nvPr/>
        </p:nvSpPr>
        <p:spPr>
          <a:xfrm>
            <a:off x="0" y="684702"/>
            <a:ext cx="91440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sz="2600" dirty="0">
                <a:latin typeface="Calibri" panose="020F0502020204030204" pitchFamily="34" charset="0"/>
                <a:ea typeface="Times New Roman" panose="02020603050405020304" pitchFamily="18" charset="0"/>
              </a:rPr>
              <a:t>זקיף הוא נתון קלט חריג, יוצא דופן, אשר מציין את סיום הקליטה של סדרת נתונים.</a:t>
            </a:r>
          </a:p>
          <a:p>
            <a:r>
              <a:rPr lang="he-IL" sz="2600" dirty="0">
                <a:latin typeface="Calibri" panose="020F0502020204030204" pitchFamily="34" charset="0"/>
              </a:rPr>
              <a:t>דוגמאות:</a:t>
            </a:r>
            <a:endParaRPr lang="he-IL" sz="2600" dirty="0"/>
          </a:p>
        </p:txBody>
      </p:sp>
      <p:graphicFrame>
        <p:nvGraphicFramePr>
          <p:cNvPr id="21" name="טבלה 20">
            <a:extLst>
              <a:ext uri="{FF2B5EF4-FFF2-40B4-BE49-F238E27FC236}">
                <a16:creationId xmlns:a16="http://schemas.microsoft.com/office/drawing/2014/main" id="{5AAA9D67-B36F-4A82-979B-914039885D5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59632" y="1556792"/>
          <a:ext cx="6452856" cy="31089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875848">
                  <a:extLst>
                    <a:ext uri="{9D8B030D-6E8A-4147-A177-3AD203B41FA5}">
                      <a16:colId xmlns:a16="http://schemas.microsoft.com/office/drawing/2014/main" val="1196451952"/>
                    </a:ext>
                  </a:extLst>
                </a:gridCol>
                <a:gridCol w="2577008">
                  <a:extLst>
                    <a:ext uri="{9D8B030D-6E8A-4147-A177-3AD203B41FA5}">
                      <a16:colId xmlns:a16="http://schemas.microsoft.com/office/drawing/2014/main" val="943026511"/>
                    </a:ext>
                  </a:extLst>
                </a:gridCol>
              </a:tblGrid>
              <a:tr h="513091">
                <a:tc>
                  <a:txBody>
                    <a:bodyPr/>
                    <a:lstStyle/>
                    <a:p>
                      <a:pPr algn="ctr" rtl="1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807878"/>
                  </a:ext>
                </a:extLst>
              </a:tr>
              <a:tr h="508809"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380756"/>
                  </a:ext>
                </a:extLst>
              </a:tr>
              <a:tr h="513091"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928406"/>
                  </a:ext>
                </a:extLst>
              </a:tr>
              <a:tr h="513091"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1113"/>
                  </a:ext>
                </a:extLst>
              </a:tr>
              <a:tr h="513091"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97809"/>
                  </a:ext>
                </a:extLst>
              </a:tr>
              <a:tr h="513091"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582561"/>
                  </a:ext>
                </a:extLst>
              </a:tr>
            </a:tbl>
          </a:graphicData>
        </a:graphic>
      </p:graphicFrame>
      <p:sp>
        <p:nvSpPr>
          <p:cNvPr id="24" name="מציין מיקום תוכן 3">
            <a:extLst>
              <a:ext uri="{FF2B5EF4-FFF2-40B4-BE49-F238E27FC236}">
                <a16:creationId xmlns:a16="http://schemas.microsoft.com/office/drawing/2014/main" id="{793305E8-EE98-496B-9133-3BEE9193093D}"/>
              </a:ext>
            </a:extLst>
          </p:cNvPr>
          <p:cNvSpPr txBox="1">
            <a:spLocks/>
          </p:cNvSpPr>
          <p:nvPr/>
        </p:nvSpPr>
        <p:spPr>
          <a:xfrm>
            <a:off x="1278959" y="1518057"/>
            <a:ext cx="2559029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he-IL" sz="2400" b="1" dirty="0">
                <a:solidFill>
                  <a:prstClr val="white"/>
                </a:solidFill>
              </a:rPr>
              <a:t>זקיף</a:t>
            </a:r>
          </a:p>
        </p:txBody>
      </p:sp>
      <p:sp>
        <p:nvSpPr>
          <p:cNvPr id="27" name="מציין מיקום תוכן 3">
            <a:extLst>
              <a:ext uri="{FF2B5EF4-FFF2-40B4-BE49-F238E27FC236}">
                <a16:creationId xmlns:a16="http://schemas.microsoft.com/office/drawing/2014/main" id="{47125A36-DAA6-40D4-88FB-64F9F32059AA}"/>
              </a:ext>
            </a:extLst>
          </p:cNvPr>
          <p:cNvSpPr txBox="1">
            <a:spLocks/>
          </p:cNvSpPr>
          <p:nvPr/>
        </p:nvSpPr>
        <p:spPr>
          <a:xfrm>
            <a:off x="3744262" y="1518057"/>
            <a:ext cx="3922188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he-IL" sz="2400" b="1" dirty="0">
                <a:solidFill>
                  <a:schemeClr val="lt1"/>
                </a:solidFill>
              </a:rPr>
              <a:t>סוג הנתונים שקולטים</a:t>
            </a:r>
            <a:endParaRPr lang="en-US" sz="2400" b="1" dirty="0">
              <a:solidFill>
                <a:schemeClr val="lt1"/>
              </a:solidFill>
            </a:endParaRPr>
          </a:p>
        </p:txBody>
      </p:sp>
      <p:sp>
        <p:nvSpPr>
          <p:cNvPr id="30" name="מציין מיקום תוכן 3">
            <a:extLst>
              <a:ext uri="{FF2B5EF4-FFF2-40B4-BE49-F238E27FC236}">
                <a16:creationId xmlns:a16="http://schemas.microsoft.com/office/drawing/2014/main" id="{873107D1-8C23-47FB-9CE1-D7AC0FBC6500}"/>
              </a:ext>
            </a:extLst>
          </p:cNvPr>
          <p:cNvSpPr txBox="1">
            <a:spLocks/>
          </p:cNvSpPr>
          <p:nvPr/>
        </p:nvSpPr>
        <p:spPr>
          <a:xfrm>
            <a:off x="1762846" y="2085398"/>
            <a:ext cx="582791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-1</a:t>
            </a:r>
          </a:p>
        </p:txBody>
      </p:sp>
      <p:sp>
        <p:nvSpPr>
          <p:cNvPr id="32" name="מציין מיקום תוכן 3">
            <a:extLst>
              <a:ext uri="{FF2B5EF4-FFF2-40B4-BE49-F238E27FC236}">
                <a16:creationId xmlns:a16="http://schemas.microsoft.com/office/drawing/2014/main" id="{2FE6CCA8-A15D-4910-B118-502C4579DEFD}"/>
              </a:ext>
            </a:extLst>
          </p:cNvPr>
          <p:cNvSpPr txBox="1">
            <a:spLocks/>
          </p:cNvSpPr>
          <p:nvPr/>
        </p:nvSpPr>
        <p:spPr>
          <a:xfrm>
            <a:off x="3744263" y="2057488"/>
            <a:ext cx="3922189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רשימת ציונים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0" name="מציין מיקום תוכן 3">
            <a:extLst>
              <a:ext uri="{FF2B5EF4-FFF2-40B4-BE49-F238E27FC236}">
                <a16:creationId xmlns:a16="http://schemas.microsoft.com/office/drawing/2014/main" id="{E348CDE5-EEC5-4AF3-938C-6A173C06DAF4}"/>
              </a:ext>
            </a:extLst>
          </p:cNvPr>
          <p:cNvSpPr txBox="1">
            <a:spLocks/>
          </p:cNvSpPr>
          <p:nvPr/>
        </p:nvSpPr>
        <p:spPr>
          <a:xfrm>
            <a:off x="3739784" y="2580961"/>
            <a:ext cx="3926668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רשימת מספרים חיוביים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5" name="מציין מיקום תוכן 3">
            <a:extLst>
              <a:ext uri="{FF2B5EF4-FFF2-40B4-BE49-F238E27FC236}">
                <a16:creationId xmlns:a16="http://schemas.microsoft.com/office/drawing/2014/main" id="{340C00EE-034F-426A-8D15-FF0B9CD85ACD}"/>
              </a:ext>
            </a:extLst>
          </p:cNvPr>
          <p:cNvSpPr txBox="1">
            <a:spLocks/>
          </p:cNvSpPr>
          <p:nvPr/>
        </p:nvSpPr>
        <p:spPr>
          <a:xfrm>
            <a:off x="2431311" y="2608871"/>
            <a:ext cx="827086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-10</a:t>
            </a:r>
          </a:p>
        </p:txBody>
      </p:sp>
      <p:sp>
        <p:nvSpPr>
          <p:cNvPr id="52" name="מציין מיקום תוכן 3">
            <a:extLst>
              <a:ext uri="{FF2B5EF4-FFF2-40B4-BE49-F238E27FC236}">
                <a16:creationId xmlns:a16="http://schemas.microsoft.com/office/drawing/2014/main" id="{699D0326-5FC9-4FCC-B356-B68B16854A98}"/>
              </a:ext>
            </a:extLst>
          </p:cNvPr>
          <p:cNvSpPr txBox="1">
            <a:spLocks/>
          </p:cNvSpPr>
          <p:nvPr/>
        </p:nvSpPr>
        <p:spPr>
          <a:xfrm>
            <a:off x="3715930" y="3104196"/>
            <a:ext cx="3950522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רשימת מספרים תלת-</a:t>
            </a:r>
            <a:r>
              <a:rPr lang="he-IL" sz="2400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סיפרתיים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" name="מציין מיקום תוכן 3">
            <a:extLst>
              <a:ext uri="{FF2B5EF4-FFF2-40B4-BE49-F238E27FC236}">
                <a16:creationId xmlns:a16="http://schemas.microsoft.com/office/drawing/2014/main" id="{49622485-6A4C-412A-A47E-C92B375A5D9C}"/>
              </a:ext>
            </a:extLst>
          </p:cNvPr>
          <p:cNvSpPr txBox="1">
            <a:spLocks/>
          </p:cNvSpPr>
          <p:nvPr/>
        </p:nvSpPr>
        <p:spPr>
          <a:xfrm>
            <a:off x="2431310" y="2085398"/>
            <a:ext cx="827087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101</a:t>
            </a:r>
          </a:p>
        </p:txBody>
      </p:sp>
      <p:sp>
        <p:nvSpPr>
          <p:cNvPr id="56" name="מציין מיקום תוכן 3">
            <a:extLst>
              <a:ext uri="{FF2B5EF4-FFF2-40B4-BE49-F238E27FC236}">
                <a16:creationId xmlns:a16="http://schemas.microsoft.com/office/drawing/2014/main" id="{35B43CCA-2B22-4FF3-B287-0E32FB917CEE}"/>
              </a:ext>
            </a:extLst>
          </p:cNvPr>
          <p:cNvSpPr txBox="1">
            <a:spLocks/>
          </p:cNvSpPr>
          <p:nvPr/>
        </p:nvSpPr>
        <p:spPr>
          <a:xfrm>
            <a:off x="1762846" y="2608871"/>
            <a:ext cx="654800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-1</a:t>
            </a:r>
          </a:p>
        </p:txBody>
      </p:sp>
      <p:sp>
        <p:nvSpPr>
          <p:cNvPr id="57" name="מציין מיקום תוכן 3">
            <a:extLst>
              <a:ext uri="{FF2B5EF4-FFF2-40B4-BE49-F238E27FC236}">
                <a16:creationId xmlns:a16="http://schemas.microsoft.com/office/drawing/2014/main" id="{2661E7E1-658A-4B8E-9EC7-8D42B9CB2EAC}"/>
              </a:ext>
            </a:extLst>
          </p:cNvPr>
          <p:cNvSpPr txBox="1">
            <a:spLocks/>
          </p:cNvSpPr>
          <p:nvPr/>
        </p:nvSpPr>
        <p:spPr>
          <a:xfrm>
            <a:off x="2126251" y="2085398"/>
            <a:ext cx="582791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</p:txBody>
      </p:sp>
      <p:sp>
        <p:nvSpPr>
          <p:cNvPr id="58" name="מציין מיקום תוכן 3">
            <a:extLst>
              <a:ext uri="{FF2B5EF4-FFF2-40B4-BE49-F238E27FC236}">
                <a16:creationId xmlns:a16="http://schemas.microsoft.com/office/drawing/2014/main" id="{3B518974-3CAE-413E-A6AA-BD147C0B747B}"/>
              </a:ext>
            </a:extLst>
          </p:cNvPr>
          <p:cNvSpPr txBox="1">
            <a:spLocks/>
          </p:cNvSpPr>
          <p:nvPr/>
        </p:nvSpPr>
        <p:spPr>
          <a:xfrm>
            <a:off x="2126251" y="2608871"/>
            <a:ext cx="582791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</p:txBody>
      </p:sp>
      <p:sp>
        <p:nvSpPr>
          <p:cNvPr id="59" name="מציין מיקום תוכן 3">
            <a:extLst>
              <a:ext uri="{FF2B5EF4-FFF2-40B4-BE49-F238E27FC236}">
                <a16:creationId xmlns:a16="http://schemas.microsoft.com/office/drawing/2014/main" id="{8796667C-2D42-400C-9C13-C30213AA4C17}"/>
              </a:ext>
            </a:extLst>
          </p:cNvPr>
          <p:cNvSpPr txBox="1">
            <a:spLocks/>
          </p:cNvSpPr>
          <p:nvPr/>
        </p:nvSpPr>
        <p:spPr>
          <a:xfrm>
            <a:off x="2431311" y="3132106"/>
            <a:ext cx="827086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99</a:t>
            </a:r>
          </a:p>
        </p:txBody>
      </p:sp>
      <p:sp>
        <p:nvSpPr>
          <p:cNvPr id="60" name="מציין מיקום תוכן 3">
            <a:extLst>
              <a:ext uri="{FF2B5EF4-FFF2-40B4-BE49-F238E27FC236}">
                <a16:creationId xmlns:a16="http://schemas.microsoft.com/office/drawing/2014/main" id="{D34725ED-1A57-4088-8B60-6FF9CF92BB5E}"/>
              </a:ext>
            </a:extLst>
          </p:cNvPr>
          <p:cNvSpPr txBox="1">
            <a:spLocks/>
          </p:cNvSpPr>
          <p:nvPr/>
        </p:nvSpPr>
        <p:spPr>
          <a:xfrm>
            <a:off x="1762846" y="3132106"/>
            <a:ext cx="654800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61" name="מציין מיקום תוכן 3">
            <a:extLst>
              <a:ext uri="{FF2B5EF4-FFF2-40B4-BE49-F238E27FC236}">
                <a16:creationId xmlns:a16="http://schemas.microsoft.com/office/drawing/2014/main" id="{1AF3FEA3-524E-4B47-BEB6-2E656D87567B}"/>
              </a:ext>
            </a:extLst>
          </p:cNvPr>
          <p:cNvSpPr txBox="1">
            <a:spLocks/>
          </p:cNvSpPr>
          <p:nvPr/>
        </p:nvSpPr>
        <p:spPr>
          <a:xfrm>
            <a:off x="2126251" y="3132106"/>
            <a:ext cx="582791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D41EDD-5E85-4520-9834-76BCF5D15396}"/>
              </a:ext>
            </a:extLst>
          </p:cNvPr>
          <p:cNvSpPr txBox="1"/>
          <p:nvPr/>
        </p:nvSpPr>
        <p:spPr>
          <a:xfrm>
            <a:off x="1786099" y="4830931"/>
            <a:ext cx="5634749" cy="1938992"/>
          </a:xfrm>
          <a:prstGeom prst="rect">
            <a:avLst/>
          </a:prstGeom>
          <a:solidFill>
            <a:schemeClr val="tx1"/>
          </a:solidFill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>
                <a:solidFill>
                  <a:schemeClr val="bg1"/>
                </a:solidFill>
              </a:rPr>
              <a:t>Enter three-digit numbers. To finish press 0</a:t>
            </a:r>
          </a:p>
          <a:p>
            <a:pPr algn="l" rtl="0"/>
            <a:r>
              <a:rPr lang="en-US" sz="2400" dirty="0">
                <a:solidFill>
                  <a:schemeClr val="bg1"/>
                </a:solidFill>
              </a:rPr>
              <a:t>123</a:t>
            </a:r>
          </a:p>
          <a:p>
            <a:pPr algn="l" rtl="0"/>
            <a:r>
              <a:rPr lang="en-US" sz="2400" dirty="0">
                <a:solidFill>
                  <a:schemeClr val="bg1"/>
                </a:solidFill>
              </a:rPr>
              <a:t>765</a:t>
            </a:r>
          </a:p>
          <a:p>
            <a:pPr algn="l" rtl="0"/>
            <a:r>
              <a:rPr lang="en-US" sz="2400" dirty="0">
                <a:solidFill>
                  <a:schemeClr val="bg1"/>
                </a:solidFill>
              </a:rPr>
              <a:t>…</a:t>
            </a:r>
          </a:p>
          <a:p>
            <a:pPr algn="l" rtl="0"/>
            <a:r>
              <a:rPr lang="en-US" sz="2400" b="1" dirty="0">
                <a:solidFill>
                  <a:srgbClr val="FF0000"/>
                </a:solidFill>
              </a:rPr>
              <a:t>0</a:t>
            </a:r>
            <a:endParaRPr lang="he-IL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7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4" grpId="0"/>
      <p:bldP spid="27" grpId="0"/>
      <p:bldP spid="30" grpId="0"/>
      <p:bldP spid="32" grpId="0"/>
      <p:bldP spid="40" grpId="0"/>
      <p:bldP spid="45" grpId="0"/>
      <p:bldP spid="52" grpId="0"/>
      <p:bldP spid="53" grpId="0"/>
      <p:bldP spid="56" grpId="0"/>
      <p:bldP spid="57" grpId="0"/>
      <p:bldP spid="58" grpId="0"/>
      <p:bldP spid="59" grpId="0"/>
      <p:bldP spid="60" grpId="0"/>
      <p:bldP spid="6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D33282FD-2EBB-4129-9C44-6EAE0A178E84}"/>
              </a:ext>
            </a:extLst>
          </p:cNvPr>
          <p:cNvSpPr txBox="1"/>
          <p:nvPr/>
        </p:nvSpPr>
        <p:spPr>
          <a:xfrm>
            <a:off x="1786099" y="4790672"/>
            <a:ext cx="5634749" cy="1938992"/>
          </a:xfrm>
          <a:prstGeom prst="rect">
            <a:avLst/>
          </a:prstGeom>
          <a:solidFill>
            <a:schemeClr val="tx1"/>
          </a:solidFill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>
                <a:solidFill>
                  <a:schemeClr val="bg1"/>
                </a:solidFill>
              </a:rPr>
              <a:t>Enter letters. To finish press #</a:t>
            </a:r>
          </a:p>
          <a:p>
            <a:pPr algn="l" rtl="0"/>
            <a:r>
              <a:rPr lang="en-US" sz="2400" dirty="0">
                <a:solidFill>
                  <a:schemeClr val="bg1"/>
                </a:solidFill>
              </a:rPr>
              <a:t>D</a:t>
            </a:r>
          </a:p>
          <a:p>
            <a:pPr algn="l" rtl="0"/>
            <a:r>
              <a:rPr lang="en-US" sz="2400" dirty="0">
                <a:solidFill>
                  <a:schemeClr val="bg1"/>
                </a:solidFill>
              </a:rPr>
              <a:t>a</a:t>
            </a:r>
          </a:p>
          <a:p>
            <a:pPr algn="l" rtl="0"/>
            <a:r>
              <a:rPr lang="en-US" sz="2400" dirty="0">
                <a:solidFill>
                  <a:schemeClr val="bg1"/>
                </a:solidFill>
              </a:rPr>
              <a:t>…</a:t>
            </a:r>
          </a:p>
          <a:p>
            <a:pPr algn="l" rtl="0"/>
            <a:r>
              <a:rPr lang="en-US" sz="2400" b="1" dirty="0">
                <a:solidFill>
                  <a:srgbClr val="FF0000"/>
                </a:solidFill>
              </a:rPr>
              <a:t>#</a:t>
            </a:r>
            <a:endParaRPr lang="he-IL" sz="2400" b="1" dirty="0">
              <a:solidFill>
                <a:srgbClr val="FF0000"/>
              </a:solidFill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88386" y="65199"/>
            <a:ext cx="8767227" cy="715581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sz="4200" b="1" dirty="0">
                <a:solidFill>
                  <a:srgbClr val="0070C0"/>
                </a:solidFill>
                <a:cs typeface="+mn-cs"/>
              </a:rPr>
              <a:t>2. שיטת הזקיף (</a:t>
            </a:r>
            <a:r>
              <a:rPr lang="en-US" sz="4200" b="1" dirty="0">
                <a:solidFill>
                  <a:srgbClr val="0070C0"/>
                </a:solidFill>
                <a:cs typeface="+mn-cs"/>
              </a:rPr>
              <a:t>sentinel value</a:t>
            </a:r>
            <a:r>
              <a:rPr lang="he-IL" sz="4200" b="1" dirty="0">
                <a:solidFill>
                  <a:srgbClr val="0070C0"/>
                </a:solidFill>
                <a:cs typeface="+mn-cs"/>
              </a:rPr>
              <a:t>)</a:t>
            </a:r>
            <a:endParaRPr lang="en-US" sz="4200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5EA26DC6-919D-462C-AD90-47719884B397}"/>
              </a:ext>
            </a:extLst>
          </p:cNvPr>
          <p:cNvSpPr/>
          <p:nvPr/>
        </p:nvSpPr>
        <p:spPr>
          <a:xfrm>
            <a:off x="0" y="684702"/>
            <a:ext cx="91440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sz="2600" dirty="0">
                <a:latin typeface="Calibri" panose="020F0502020204030204" pitchFamily="34" charset="0"/>
                <a:ea typeface="Times New Roman" panose="02020603050405020304" pitchFamily="18" charset="0"/>
              </a:rPr>
              <a:t>זקיף הוא נתון קלט חריג, יוצא דופן, אשר מציין את סיום הקליטה של סדרת נתונים.</a:t>
            </a:r>
          </a:p>
          <a:p>
            <a:r>
              <a:rPr lang="he-IL" sz="2600" dirty="0">
                <a:latin typeface="Calibri" panose="020F0502020204030204" pitchFamily="34" charset="0"/>
              </a:rPr>
              <a:t>דוגמאות:</a:t>
            </a:r>
            <a:endParaRPr lang="he-IL" sz="2600" dirty="0"/>
          </a:p>
        </p:txBody>
      </p:sp>
      <p:graphicFrame>
        <p:nvGraphicFramePr>
          <p:cNvPr id="21" name="טבלה 20">
            <a:extLst>
              <a:ext uri="{FF2B5EF4-FFF2-40B4-BE49-F238E27FC236}">
                <a16:creationId xmlns:a16="http://schemas.microsoft.com/office/drawing/2014/main" id="{5AAA9D67-B36F-4A82-979B-914039885D5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59632" y="1556792"/>
          <a:ext cx="6452856" cy="31089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875848">
                  <a:extLst>
                    <a:ext uri="{9D8B030D-6E8A-4147-A177-3AD203B41FA5}">
                      <a16:colId xmlns:a16="http://schemas.microsoft.com/office/drawing/2014/main" val="1196451952"/>
                    </a:ext>
                  </a:extLst>
                </a:gridCol>
                <a:gridCol w="2577008">
                  <a:extLst>
                    <a:ext uri="{9D8B030D-6E8A-4147-A177-3AD203B41FA5}">
                      <a16:colId xmlns:a16="http://schemas.microsoft.com/office/drawing/2014/main" val="943026511"/>
                    </a:ext>
                  </a:extLst>
                </a:gridCol>
              </a:tblGrid>
              <a:tr h="513091">
                <a:tc>
                  <a:txBody>
                    <a:bodyPr/>
                    <a:lstStyle/>
                    <a:p>
                      <a:pPr algn="ctr" rtl="1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807878"/>
                  </a:ext>
                </a:extLst>
              </a:tr>
              <a:tr h="508809"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380756"/>
                  </a:ext>
                </a:extLst>
              </a:tr>
              <a:tr h="513091"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928406"/>
                  </a:ext>
                </a:extLst>
              </a:tr>
              <a:tr h="513091"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1113"/>
                  </a:ext>
                </a:extLst>
              </a:tr>
              <a:tr h="513091"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97809"/>
                  </a:ext>
                </a:extLst>
              </a:tr>
              <a:tr h="513091"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582561"/>
                  </a:ext>
                </a:extLst>
              </a:tr>
            </a:tbl>
          </a:graphicData>
        </a:graphic>
      </p:graphicFrame>
      <p:sp>
        <p:nvSpPr>
          <p:cNvPr id="24" name="מציין מיקום תוכן 3">
            <a:extLst>
              <a:ext uri="{FF2B5EF4-FFF2-40B4-BE49-F238E27FC236}">
                <a16:creationId xmlns:a16="http://schemas.microsoft.com/office/drawing/2014/main" id="{793305E8-EE98-496B-9133-3BEE9193093D}"/>
              </a:ext>
            </a:extLst>
          </p:cNvPr>
          <p:cNvSpPr txBox="1">
            <a:spLocks/>
          </p:cNvSpPr>
          <p:nvPr/>
        </p:nvSpPr>
        <p:spPr>
          <a:xfrm>
            <a:off x="1278959" y="1518057"/>
            <a:ext cx="2559029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he-IL" sz="2400" b="1" dirty="0">
                <a:solidFill>
                  <a:prstClr val="white"/>
                </a:solidFill>
              </a:rPr>
              <a:t>זקיף</a:t>
            </a:r>
          </a:p>
        </p:txBody>
      </p:sp>
      <p:sp>
        <p:nvSpPr>
          <p:cNvPr id="27" name="מציין מיקום תוכן 3">
            <a:extLst>
              <a:ext uri="{FF2B5EF4-FFF2-40B4-BE49-F238E27FC236}">
                <a16:creationId xmlns:a16="http://schemas.microsoft.com/office/drawing/2014/main" id="{47125A36-DAA6-40D4-88FB-64F9F32059AA}"/>
              </a:ext>
            </a:extLst>
          </p:cNvPr>
          <p:cNvSpPr txBox="1">
            <a:spLocks/>
          </p:cNvSpPr>
          <p:nvPr/>
        </p:nvSpPr>
        <p:spPr>
          <a:xfrm>
            <a:off x="3744262" y="1518057"/>
            <a:ext cx="3922188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he-IL" sz="2400" b="1" dirty="0">
                <a:solidFill>
                  <a:schemeClr val="lt1"/>
                </a:solidFill>
              </a:rPr>
              <a:t>סוג הנתונים שקולטים</a:t>
            </a:r>
            <a:endParaRPr lang="en-US" sz="2400" b="1" dirty="0">
              <a:solidFill>
                <a:schemeClr val="lt1"/>
              </a:solidFill>
            </a:endParaRPr>
          </a:p>
        </p:txBody>
      </p:sp>
      <p:sp>
        <p:nvSpPr>
          <p:cNvPr id="30" name="מציין מיקום תוכן 3">
            <a:extLst>
              <a:ext uri="{FF2B5EF4-FFF2-40B4-BE49-F238E27FC236}">
                <a16:creationId xmlns:a16="http://schemas.microsoft.com/office/drawing/2014/main" id="{873107D1-8C23-47FB-9CE1-D7AC0FBC6500}"/>
              </a:ext>
            </a:extLst>
          </p:cNvPr>
          <p:cNvSpPr txBox="1">
            <a:spLocks/>
          </p:cNvSpPr>
          <p:nvPr/>
        </p:nvSpPr>
        <p:spPr>
          <a:xfrm>
            <a:off x="1762846" y="2085398"/>
            <a:ext cx="582791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-1</a:t>
            </a:r>
          </a:p>
        </p:txBody>
      </p:sp>
      <p:sp>
        <p:nvSpPr>
          <p:cNvPr id="32" name="מציין מיקום תוכן 3">
            <a:extLst>
              <a:ext uri="{FF2B5EF4-FFF2-40B4-BE49-F238E27FC236}">
                <a16:creationId xmlns:a16="http://schemas.microsoft.com/office/drawing/2014/main" id="{2FE6CCA8-A15D-4910-B118-502C4579DEFD}"/>
              </a:ext>
            </a:extLst>
          </p:cNvPr>
          <p:cNvSpPr txBox="1">
            <a:spLocks/>
          </p:cNvSpPr>
          <p:nvPr/>
        </p:nvSpPr>
        <p:spPr>
          <a:xfrm>
            <a:off x="3744263" y="2057488"/>
            <a:ext cx="3922189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רשימת ציונים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0" name="מציין מיקום תוכן 3">
            <a:extLst>
              <a:ext uri="{FF2B5EF4-FFF2-40B4-BE49-F238E27FC236}">
                <a16:creationId xmlns:a16="http://schemas.microsoft.com/office/drawing/2014/main" id="{E348CDE5-EEC5-4AF3-938C-6A173C06DAF4}"/>
              </a:ext>
            </a:extLst>
          </p:cNvPr>
          <p:cNvSpPr txBox="1">
            <a:spLocks/>
          </p:cNvSpPr>
          <p:nvPr/>
        </p:nvSpPr>
        <p:spPr>
          <a:xfrm>
            <a:off x="3739784" y="2580961"/>
            <a:ext cx="3926668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רשימת מספרים חיוביים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5" name="מציין מיקום תוכן 3">
            <a:extLst>
              <a:ext uri="{FF2B5EF4-FFF2-40B4-BE49-F238E27FC236}">
                <a16:creationId xmlns:a16="http://schemas.microsoft.com/office/drawing/2014/main" id="{340C00EE-034F-426A-8D15-FF0B9CD85ACD}"/>
              </a:ext>
            </a:extLst>
          </p:cNvPr>
          <p:cNvSpPr txBox="1">
            <a:spLocks/>
          </p:cNvSpPr>
          <p:nvPr/>
        </p:nvSpPr>
        <p:spPr>
          <a:xfrm>
            <a:off x="2431311" y="2608871"/>
            <a:ext cx="827086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-10</a:t>
            </a:r>
          </a:p>
        </p:txBody>
      </p:sp>
      <p:sp>
        <p:nvSpPr>
          <p:cNvPr id="52" name="מציין מיקום תוכן 3">
            <a:extLst>
              <a:ext uri="{FF2B5EF4-FFF2-40B4-BE49-F238E27FC236}">
                <a16:creationId xmlns:a16="http://schemas.microsoft.com/office/drawing/2014/main" id="{699D0326-5FC9-4FCC-B356-B68B16854A98}"/>
              </a:ext>
            </a:extLst>
          </p:cNvPr>
          <p:cNvSpPr txBox="1">
            <a:spLocks/>
          </p:cNvSpPr>
          <p:nvPr/>
        </p:nvSpPr>
        <p:spPr>
          <a:xfrm>
            <a:off x="3715930" y="3104196"/>
            <a:ext cx="3950522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רשימת מספרים תלת-</a:t>
            </a:r>
            <a:r>
              <a:rPr lang="he-IL" sz="2400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סיפרתיים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" name="מציין מיקום תוכן 3">
            <a:extLst>
              <a:ext uri="{FF2B5EF4-FFF2-40B4-BE49-F238E27FC236}">
                <a16:creationId xmlns:a16="http://schemas.microsoft.com/office/drawing/2014/main" id="{49622485-6A4C-412A-A47E-C92B375A5D9C}"/>
              </a:ext>
            </a:extLst>
          </p:cNvPr>
          <p:cNvSpPr txBox="1">
            <a:spLocks/>
          </p:cNvSpPr>
          <p:nvPr/>
        </p:nvSpPr>
        <p:spPr>
          <a:xfrm>
            <a:off x="2431310" y="2085398"/>
            <a:ext cx="827087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101</a:t>
            </a:r>
          </a:p>
        </p:txBody>
      </p:sp>
      <p:sp>
        <p:nvSpPr>
          <p:cNvPr id="56" name="מציין מיקום תוכן 3">
            <a:extLst>
              <a:ext uri="{FF2B5EF4-FFF2-40B4-BE49-F238E27FC236}">
                <a16:creationId xmlns:a16="http://schemas.microsoft.com/office/drawing/2014/main" id="{35B43CCA-2B22-4FF3-B287-0E32FB917CEE}"/>
              </a:ext>
            </a:extLst>
          </p:cNvPr>
          <p:cNvSpPr txBox="1">
            <a:spLocks/>
          </p:cNvSpPr>
          <p:nvPr/>
        </p:nvSpPr>
        <p:spPr>
          <a:xfrm>
            <a:off x="1762846" y="2608871"/>
            <a:ext cx="654800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-1</a:t>
            </a:r>
          </a:p>
        </p:txBody>
      </p:sp>
      <p:sp>
        <p:nvSpPr>
          <p:cNvPr id="57" name="מציין מיקום תוכן 3">
            <a:extLst>
              <a:ext uri="{FF2B5EF4-FFF2-40B4-BE49-F238E27FC236}">
                <a16:creationId xmlns:a16="http://schemas.microsoft.com/office/drawing/2014/main" id="{2661E7E1-658A-4B8E-9EC7-8D42B9CB2EAC}"/>
              </a:ext>
            </a:extLst>
          </p:cNvPr>
          <p:cNvSpPr txBox="1">
            <a:spLocks/>
          </p:cNvSpPr>
          <p:nvPr/>
        </p:nvSpPr>
        <p:spPr>
          <a:xfrm>
            <a:off x="2126251" y="2085398"/>
            <a:ext cx="582791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</p:txBody>
      </p:sp>
      <p:sp>
        <p:nvSpPr>
          <p:cNvPr id="58" name="מציין מיקום תוכן 3">
            <a:extLst>
              <a:ext uri="{FF2B5EF4-FFF2-40B4-BE49-F238E27FC236}">
                <a16:creationId xmlns:a16="http://schemas.microsoft.com/office/drawing/2014/main" id="{3B518974-3CAE-413E-A6AA-BD147C0B747B}"/>
              </a:ext>
            </a:extLst>
          </p:cNvPr>
          <p:cNvSpPr txBox="1">
            <a:spLocks/>
          </p:cNvSpPr>
          <p:nvPr/>
        </p:nvSpPr>
        <p:spPr>
          <a:xfrm>
            <a:off x="2126251" y="2608871"/>
            <a:ext cx="582791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</p:txBody>
      </p:sp>
      <p:sp>
        <p:nvSpPr>
          <p:cNvPr id="59" name="מציין מיקום תוכן 3">
            <a:extLst>
              <a:ext uri="{FF2B5EF4-FFF2-40B4-BE49-F238E27FC236}">
                <a16:creationId xmlns:a16="http://schemas.microsoft.com/office/drawing/2014/main" id="{8796667C-2D42-400C-9C13-C30213AA4C17}"/>
              </a:ext>
            </a:extLst>
          </p:cNvPr>
          <p:cNvSpPr txBox="1">
            <a:spLocks/>
          </p:cNvSpPr>
          <p:nvPr/>
        </p:nvSpPr>
        <p:spPr>
          <a:xfrm>
            <a:off x="2431311" y="3132106"/>
            <a:ext cx="827086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99</a:t>
            </a:r>
          </a:p>
        </p:txBody>
      </p:sp>
      <p:sp>
        <p:nvSpPr>
          <p:cNvPr id="60" name="מציין מיקום תוכן 3">
            <a:extLst>
              <a:ext uri="{FF2B5EF4-FFF2-40B4-BE49-F238E27FC236}">
                <a16:creationId xmlns:a16="http://schemas.microsoft.com/office/drawing/2014/main" id="{D34725ED-1A57-4088-8B60-6FF9CF92BB5E}"/>
              </a:ext>
            </a:extLst>
          </p:cNvPr>
          <p:cNvSpPr txBox="1">
            <a:spLocks/>
          </p:cNvSpPr>
          <p:nvPr/>
        </p:nvSpPr>
        <p:spPr>
          <a:xfrm>
            <a:off x="1762846" y="3132106"/>
            <a:ext cx="654800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61" name="מציין מיקום תוכן 3">
            <a:extLst>
              <a:ext uri="{FF2B5EF4-FFF2-40B4-BE49-F238E27FC236}">
                <a16:creationId xmlns:a16="http://schemas.microsoft.com/office/drawing/2014/main" id="{1AF3FEA3-524E-4B47-BEB6-2E656D87567B}"/>
              </a:ext>
            </a:extLst>
          </p:cNvPr>
          <p:cNvSpPr txBox="1">
            <a:spLocks/>
          </p:cNvSpPr>
          <p:nvPr/>
        </p:nvSpPr>
        <p:spPr>
          <a:xfrm>
            <a:off x="2126251" y="3132106"/>
            <a:ext cx="582791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</p:txBody>
      </p:sp>
      <p:sp>
        <p:nvSpPr>
          <p:cNvPr id="62" name="מציין מיקום תוכן 3">
            <a:extLst>
              <a:ext uri="{FF2B5EF4-FFF2-40B4-BE49-F238E27FC236}">
                <a16:creationId xmlns:a16="http://schemas.microsoft.com/office/drawing/2014/main" id="{28826035-405E-42A9-8EB1-E9E89867FD71}"/>
              </a:ext>
            </a:extLst>
          </p:cNvPr>
          <p:cNvSpPr txBox="1">
            <a:spLocks/>
          </p:cNvSpPr>
          <p:nvPr/>
        </p:nvSpPr>
        <p:spPr>
          <a:xfrm>
            <a:off x="3715928" y="3639152"/>
            <a:ext cx="3950522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רשימה של אותיות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7" name="מציין מיקום תוכן 3">
            <a:extLst>
              <a:ext uri="{FF2B5EF4-FFF2-40B4-BE49-F238E27FC236}">
                <a16:creationId xmlns:a16="http://schemas.microsoft.com/office/drawing/2014/main" id="{81CC1342-B872-4288-864E-E07080004175}"/>
              </a:ext>
            </a:extLst>
          </p:cNvPr>
          <p:cNvSpPr txBox="1">
            <a:spLocks/>
          </p:cNvSpPr>
          <p:nvPr/>
        </p:nvSpPr>
        <p:spPr>
          <a:xfrm>
            <a:off x="2431311" y="3667062"/>
            <a:ext cx="827086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#</a:t>
            </a:r>
          </a:p>
        </p:txBody>
      </p:sp>
      <p:sp>
        <p:nvSpPr>
          <p:cNvPr id="68" name="מציין מיקום תוכן 3">
            <a:extLst>
              <a:ext uri="{FF2B5EF4-FFF2-40B4-BE49-F238E27FC236}">
                <a16:creationId xmlns:a16="http://schemas.microsoft.com/office/drawing/2014/main" id="{820390B8-661A-45D6-8C97-444B316AE88B}"/>
              </a:ext>
            </a:extLst>
          </p:cNvPr>
          <p:cNvSpPr txBox="1">
            <a:spLocks/>
          </p:cNvSpPr>
          <p:nvPr/>
        </p:nvSpPr>
        <p:spPr>
          <a:xfrm>
            <a:off x="1762846" y="3667062"/>
            <a:ext cx="654800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</p:txBody>
      </p:sp>
      <p:sp>
        <p:nvSpPr>
          <p:cNvPr id="69" name="מציין מיקום תוכן 3">
            <a:extLst>
              <a:ext uri="{FF2B5EF4-FFF2-40B4-BE49-F238E27FC236}">
                <a16:creationId xmlns:a16="http://schemas.microsoft.com/office/drawing/2014/main" id="{B6026C62-4F6C-4DBB-AB4D-DBBEAD4368DF}"/>
              </a:ext>
            </a:extLst>
          </p:cNvPr>
          <p:cNvSpPr txBox="1">
            <a:spLocks/>
          </p:cNvSpPr>
          <p:nvPr/>
        </p:nvSpPr>
        <p:spPr>
          <a:xfrm>
            <a:off x="2126251" y="3667062"/>
            <a:ext cx="582791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352572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4" grpId="0"/>
      <p:bldP spid="27" grpId="0"/>
      <p:bldP spid="30" grpId="0"/>
      <p:bldP spid="32" grpId="0"/>
      <p:bldP spid="40" grpId="0"/>
      <p:bldP spid="45" grpId="0"/>
      <p:bldP spid="52" grpId="0"/>
      <p:bldP spid="53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7" grpId="0"/>
      <p:bldP spid="68" grpId="0"/>
      <p:bldP spid="6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FC9FF365-DD34-4C89-95FD-33850D80108D}"/>
              </a:ext>
            </a:extLst>
          </p:cNvPr>
          <p:cNvSpPr txBox="1"/>
          <p:nvPr/>
        </p:nvSpPr>
        <p:spPr>
          <a:xfrm>
            <a:off x="1786099" y="4801497"/>
            <a:ext cx="5634749" cy="1938992"/>
          </a:xfrm>
          <a:prstGeom prst="rect">
            <a:avLst/>
          </a:prstGeom>
          <a:solidFill>
            <a:schemeClr val="tx1"/>
          </a:solidFill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>
                <a:solidFill>
                  <a:schemeClr val="bg1"/>
                </a:solidFill>
              </a:rPr>
              <a:t>Enter ages. To finish press 300</a:t>
            </a:r>
          </a:p>
          <a:p>
            <a:pPr algn="l" rtl="0"/>
            <a:r>
              <a:rPr lang="en-US" sz="2400" dirty="0">
                <a:solidFill>
                  <a:schemeClr val="bg1"/>
                </a:solidFill>
              </a:rPr>
              <a:t>90</a:t>
            </a:r>
          </a:p>
          <a:p>
            <a:pPr algn="l" rtl="0"/>
            <a:r>
              <a:rPr lang="en-US" sz="2400" dirty="0">
                <a:solidFill>
                  <a:schemeClr val="bg1"/>
                </a:solidFill>
              </a:rPr>
              <a:t>14</a:t>
            </a:r>
          </a:p>
          <a:p>
            <a:pPr algn="l" rtl="0"/>
            <a:r>
              <a:rPr lang="en-US" sz="2400" dirty="0">
                <a:solidFill>
                  <a:schemeClr val="bg1"/>
                </a:solidFill>
              </a:rPr>
              <a:t>…</a:t>
            </a:r>
          </a:p>
          <a:p>
            <a:pPr algn="l" rtl="0"/>
            <a:r>
              <a:rPr lang="en-US" sz="2400" b="1" dirty="0">
                <a:solidFill>
                  <a:srgbClr val="FF0000"/>
                </a:solidFill>
              </a:rPr>
              <a:t>300</a:t>
            </a:r>
            <a:endParaRPr lang="he-IL" sz="2400" b="1" dirty="0">
              <a:solidFill>
                <a:srgbClr val="FF0000"/>
              </a:solidFill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88386" y="65199"/>
            <a:ext cx="8767227" cy="715581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sz="4200" b="1" dirty="0">
                <a:solidFill>
                  <a:srgbClr val="0070C0"/>
                </a:solidFill>
                <a:cs typeface="+mn-cs"/>
              </a:rPr>
              <a:t>2. שיטת הזקיף (</a:t>
            </a:r>
            <a:r>
              <a:rPr lang="en-US" sz="4200" b="1" dirty="0">
                <a:solidFill>
                  <a:srgbClr val="0070C0"/>
                </a:solidFill>
                <a:cs typeface="+mn-cs"/>
              </a:rPr>
              <a:t>sentinel value</a:t>
            </a:r>
            <a:r>
              <a:rPr lang="he-IL" sz="4200" b="1" dirty="0">
                <a:solidFill>
                  <a:srgbClr val="0070C0"/>
                </a:solidFill>
                <a:cs typeface="+mn-cs"/>
              </a:rPr>
              <a:t>)</a:t>
            </a:r>
            <a:endParaRPr lang="en-US" sz="4200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5EA26DC6-919D-462C-AD90-47719884B397}"/>
              </a:ext>
            </a:extLst>
          </p:cNvPr>
          <p:cNvSpPr/>
          <p:nvPr/>
        </p:nvSpPr>
        <p:spPr>
          <a:xfrm>
            <a:off x="0" y="684702"/>
            <a:ext cx="91440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sz="2600" dirty="0">
                <a:latin typeface="Calibri" panose="020F0502020204030204" pitchFamily="34" charset="0"/>
                <a:ea typeface="Times New Roman" panose="02020603050405020304" pitchFamily="18" charset="0"/>
              </a:rPr>
              <a:t>זקיף הוא נתון קלט חריג, יוצא דופן, אשר מציין את סיום הקליטה של סדרת נתונים.</a:t>
            </a:r>
          </a:p>
          <a:p>
            <a:r>
              <a:rPr lang="he-IL" sz="2600" dirty="0">
                <a:latin typeface="Calibri" panose="020F0502020204030204" pitchFamily="34" charset="0"/>
              </a:rPr>
              <a:t>דוגמאות:</a:t>
            </a:r>
            <a:endParaRPr lang="he-IL" sz="2600" dirty="0"/>
          </a:p>
        </p:txBody>
      </p:sp>
      <p:graphicFrame>
        <p:nvGraphicFramePr>
          <p:cNvPr id="21" name="טבלה 20">
            <a:extLst>
              <a:ext uri="{FF2B5EF4-FFF2-40B4-BE49-F238E27FC236}">
                <a16:creationId xmlns:a16="http://schemas.microsoft.com/office/drawing/2014/main" id="{5AAA9D67-B36F-4A82-979B-914039885D5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59632" y="1556792"/>
          <a:ext cx="6452856" cy="31089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875848">
                  <a:extLst>
                    <a:ext uri="{9D8B030D-6E8A-4147-A177-3AD203B41FA5}">
                      <a16:colId xmlns:a16="http://schemas.microsoft.com/office/drawing/2014/main" val="1196451952"/>
                    </a:ext>
                  </a:extLst>
                </a:gridCol>
                <a:gridCol w="2577008">
                  <a:extLst>
                    <a:ext uri="{9D8B030D-6E8A-4147-A177-3AD203B41FA5}">
                      <a16:colId xmlns:a16="http://schemas.microsoft.com/office/drawing/2014/main" val="943026511"/>
                    </a:ext>
                  </a:extLst>
                </a:gridCol>
              </a:tblGrid>
              <a:tr h="513091">
                <a:tc>
                  <a:txBody>
                    <a:bodyPr/>
                    <a:lstStyle/>
                    <a:p>
                      <a:pPr algn="ctr" rtl="1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807878"/>
                  </a:ext>
                </a:extLst>
              </a:tr>
              <a:tr h="508809"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380756"/>
                  </a:ext>
                </a:extLst>
              </a:tr>
              <a:tr h="513091"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928406"/>
                  </a:ext>
                </a:extLst>
              </a:tr>
              <a:tr h="513091"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1113"/>
                  </a:ext>
                </a:extLst>
              </a:tr>
              <a:tr h="513091"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97809"/>
                  </a:ext>
                </a:extLst>
              </a:tr>
              <a:tr h="513091"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582561"/>
                  </a:ext>
                </a:extLst>
              </a:tr>
            </a:tbl>
          </a:graphicData>
        </a:graphic>
      </p:graphicFrame>
      <p:sp>
        <p:nvSpPr>
          <p:cNvPr id="24" name="מציין מיקום תוכן 3">
            <a:extLst>
              <a:ext uri="{FF2B5EF4-FFF2-40B4-BE49-F238E27FC236}">
                <a16:creationId xmlns:a16="http://schemas.microsoft.com/office/drawing/2014/main" id="{793305E8-EE98-496B-9133-3BEE9193093D}"/>
              </a:ext>
            </a:extLst>
          </p:cNvPr>
          <p:cNvSpPr txBox="1">
            <a:spLocks/>
          </p:cNvSpPr>
          <p:nvPr/>
        </p:nvSpPr>
        <p:spPr>
          <a:xfrm>
            <a:off x="1278959" y="1518057"/>
            <a:ext cx="2559029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he-IL" sz="2400" b="1" dirty="0">
                <a:solidFill>
                  <a:prstClr val="white"/>
                </a:solidFill>
              </a:rPr>
              <a:t>זקיף</a:t>
            </a:r>
          </a:p>
        </p:txBody>
      </p:sp>
      <p:sp>
        <p:nvSpPr>
          <p:cNvPr id="27" name="מציין מיקום תוכן 3">
            <a:extLst>
              <a:ext uri="{FF2B5EF4-FFF2-40B4-BE49-F238E27FC236}">
                <a16:creationId xmlns:a16="http://schemas.microsoft.com/office/drawing/2014/main" id="{47125A36-DAA6-40D4-88FB-64F9F32059AA}"/>
              </a:ext>
            </a:extLst>
          </p:cNvPr>
          <p:cNvSpPr txBox="1">
            <a:spLocks/>
          </p:cNvSpPr>
          <p:nvPr/>
        </p:nvSpPr>
        <p:spPr>
          <a:xfrm>
            <a:off x="3744262" y="1518057"/>
            <a:ext cx="3922188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he-IL" sz="2400" b="1" dirty="0">
                <a:solidFill>
                  <a:schemeClr val="lt1"/>
                </a:solidFill>
              </a:rPr>
              <a:t>סוג הנתונים שקולטים</a:t>
            </a:r>
            <a:endParaRPr lang="en-US" sz="2400" b="1" dirty="0">
              <a:solidFill>
                <a:schemeClr val="lt1"/>
              </a:solidFill>
            </a:endParaRPr>
          </a:p>
        </p:txBody>
      </p:sp>
      <p:sp>
        <p:nvSpPr>
          <p:cNvPr id="30" name="מציין מיקום תוכן 3">
            <a:extLst>
              <a:ext uri="{FF2B5EF4-FFF2-40B4-BE49-F238E27FC236}">
                <a16:creationId xmlns:a16="http://schemas.microsoft.com/office/drawing/2014/main" id="{873107D1-8C23-47FB-9CE1-D7AC0FBC6500}"/>
              </a:ext>
            </a:extLst>
          </p:cNvPr>
          <p:cNvSpPr txBox="1">
            <a:spLocks/>
          </p:cNvSpPr>
          <p:nvPr/>
        </p:nvSpPr>
        <p:spPr>
          <a:xfrm>
            <a:off x="1762846" y="2085398"/>
            <a:ext cx="582791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-1</a:t>
            </a:r>
          </a:p>
        </p:txBody>
      </p:sp>
      <p:sp>
        <p:nvSpPr>
          <p:cNvPr id="32" name="מציין מיקום תוכן 3">
            <a:extLst>
              <a:ext uri="{FF2B5EF4-FFF2-40B4-BE49-F238E27FC236}">
                <a16:creationId xmlns:a16="http://schemas.microsoft.com/office/drawing/2014/main" id="{2FE6CCA8-A15D-4910-B118-502C4579DEFD}"/>
              </a:ext>
            </a:extLst>
          </p:cNvPr>
          <p:cNvSpPr txBox="1">
            <a:spLocks/>
          </p:cNvSpPr>
          <p:nvPr/>
        </p:nvSpPr>
        <p:spPr>
          <a:xfrm>
            <a:off x="3744263" y="2057488"/>
            <a:ext cx="3922189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רשימת ציונים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0" name="מציין מיקום תוכן 3">
            <a:extLst>
              <a:ext uri="{FF2B5EF4-FFF2-40B4-BE49-F238E27FC236}">
                <a16:creationId xmlns:a16="http://schemas.microsoft.com/office/drawing/2014/main" id="{E348CDE5-EEC5-4AF3-938C-6A173C06DAF4}"/>
              </a:ext>
            </a:extLst>
          </p:cNvPr>
          <p:cNvSpPr txBox="1">
            <a:spLocks/>
          </p:cNvSpPr>
          <p:nvPr/>
        </p:nvSpPr>
        <p:spPr>
          <a:xfrm>
            <a:off x="3739784" y="2580961"/>
            <a:ext cx="3926668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רשימת מספרים חיוביים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5" name="מציין מיקום תוכן 3">
            <a:extLst>
              <a:ext uri="{FF2B5EF4-FFF2-40B4-BE49-F238E27FC236}">
                <a16:creationId xmlns:a16="http://schemas.microsoft.com/office/drawing/2014/main" id="{340C00EE-034F-426A-8D15-FF0B9CD85ACD}"/>
              </a:ext>
            </a:extLst>
          </p:cNvPr>
          <p:cNvSpPr txBox="1">
            <a:spLocks/>
          </p:cNvSpPr>
          <p:nvPr/>
        </p:nvSpPr>
        <p:spPr>
          <a:xfrm>
            <a:off x="2431311" y="2608871"/>
            <a:ext cx="827086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-10</a:t>
            </a:r>
          </a:p>
        </p:txBody>
      </p:sp>
      <p:sp>
        <p:nvSpPr>
          <p:cNvPr id="52" name="מציין מיקום תוכן 3">
            <a:extLst>
              <a:ext uri="{FF2B5EF4-FFF2-40B4-BE49-F238E27FC236}">
                <a16:creationId xmlns:a16="http://schemas.microsoft.com/office/drawing/2014/main" id="{699D0326-5FC9-4FCC-B356-B68B16854A98}"/>
              </a:ext>
            </a:extLst>
          </p:cNvPr>
          <p:cNvSpPr txBox="1">
            <a:spLocks/>
          </p:cNvSpPr>
          <p:nvPr/>
        </p:nvSpPr>
        <p:spPr>
          <a:xfrm>
            <a:off x="3715930" y="3104196"/>
            <a:ext cx="3950522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רשימת מספרים תלת-</a:t>
            </a:r>
            <a:r>
              <a:rPr lang="he-IL" sz="2400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סיפרתיים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" name="מציין מיקום תוכן 3">
            <a:extLst>
              <a:ext uri="{FF2B5EF4-FFF2-40B4-BE49-F238E27FC236}">
                <a16:creationId xmlns:a16="http://schemas.microsoft.com/office/drawing/2014/main" id="{49622485-6A4C-412A-A47E-C92B375A5D9C}"/>
              </a:ext>
            </a:extLst>
          </p:cNvPr>
          <p:cNvSpPr txBox="1">
            <a:spLocks/>
          </p:cNvSpPr>
          <p:nvPr/>
        </p:nvSpPr>
        <p:spPr>
          <a:xfrm>
            <a:off x="2431310" y="2085398"/>
            <a:ext cx="827087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101</a:t>
            </a:r>
          </a:p>
        </p:txBody>
      </p:sp>
      <p:sp>
        <p:nvSpPr>
          <p:cNvPr id="56" name="מציין מיקום תוכן 3">
            <a:extLst>
              <a:ext uri="{FF2B5EF4-FFF2-40B4-BE49-F238E27FC236}">
                <a16:creationId xmlns:a16="http://schemas.microsoft.com/office/drawing/2014/main" id="{35B43CCA-2B22-4FF3-B287-0E32FB917CEE}"/>
              </a:ext>
            </a:extLst>
          </p:cNvPr>
          <p:cNvSpPr txBox="1">
            <a:spLocks/>
          </p:cNvSpPr>
          <p:nvPr/>
        </p:nvSpPr>
        <p:spPr>
          <a:xfrm>
            <a:off x="1762846" y="2608871"/>
            <a:ext cx="654800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-1</a:t>
            </a:r>
          </a:p>
        </p:txBody>
      </p:sp>
      <p:sp>
        <p:nvSpPr>
          <p:cNvPr id="57" name="מציין מיקום תוכן 3">
            <a:extLst>
              <a:ext uri="{FF2B5EF4-FFF2-40B4-BE49-F238E27FC236}">
                <a16:creationId xmlns:a16="http://schemas.microsoft.com/office/drawing/2014/main" id="{2661E7E1-658A-4B8E-9EC7-8D42B9CB2EAC}"/>
              </a:ext>
            </a:extLst>
          </p:cNvPr>
          <p:cNvSpPr txBox="1">
            <a:spLocks/>
          </p:cNvSpPr>
          <p:nvPr/>
        </p:nvSpPr>
        <p:spPr>
          <a:xfrm>
            <a:off x="2126251" y="2085398"/>
            <a:ext cx="582791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</p:txBody>
      </p:sp>
      <p:sp>
        <p:nvSpPr>
          <p:cNvPr id="58" name="מציין מיקום תוכן 3">
            <a:extLst>
              <a:ext uri="{FF2B5EF4-FFF2-40B4-BE49-F238E27FC236}">
                <a16:creationId xmlns:a16="http://schemas.microsoft.com/office/drawing/2014/main" id="{3B518974-3CAE-413E-A6AA-BD147C0B747B}"/>
              </a:ext>
            </a:extLst>
          </p:cNvPr>
          <p:cNvSpPr txBox="1">
            <a:spLocks/>
          </p:cNvSpPr>
          <p:nvPr/>
        </p:nvSpPr>
        <p:spPr>
          <a:xfrm>
            <a:off x="2126251" y="2608871"/>
            <a:ext cx="582791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</p:txBody>
      </p:sp>
      <p:sp>
        <p:nvSpPr>
          <p:cNvPr id="59" name="מציין מיקום תוכן 3">
            <a:extLst>
              <a:ext uri="{FF2B5EF4-FFF2-40B4-BE49-F238E27FC236}">
                <a16:creationId xmlns:a16="http://schemas.microsoft.com/office/drawing/2014/main" id="{8796667C-2D42-400C-9C13-C30213AA4C17}"/>
              </a:ext>
            </a:extLst>
          </p:cNvPr>
          <p:cNvSpPr txBox="1">
            <a:spLocks/>
          </p:cNvSpPr>
          <p:nvPr/>
        </p:nvSpPr>
        <p:spPr>
          <a:xfrm>
            <a:off x="2431311" y="3132106"/>
            <a:ext cx="827086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99</a:t>
            </a:r>
          </a:p>
        </p:txBody>
      </p:sp>
      <p:sp>
        <p:nvSpPr>
          <p:cNvPr id="60" name="מציין מיקום תוכן 3">
            <a:extLst>
              <a:ext uri="{FF2B5EF4-FFF2-40B4-BE49-F238E27FC236}">
                <a16:creationId xmlns:a16="http://schemas.microsoft.com/office/drawing/2014/main" id="{D34725ED-1A57-4088-8B60-6FF9CF92BB5E}"/>
              </a:ext>
            </a:extLst>
          </p:cNvPr>
          <p:cNvSpPr txBox="1">
            <a:spLocks/>
          </p:cNvSpPr>
          <p:nvPr/>
        </p:nvSpPr>
        <p:spPr>
          <a:xfrm>
            <a:off x="1762846" y="3132106"/>
            <a:ext cx="654800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61" name="מציין מיקום תוכן 3">
            <a:extLst>
              <a:ext uri="{FF2B5EF4-FFF2-40B4-BE49-F238E27FC236}">
                <a16:creationId xmlns:a16="http://schemas.microsoft.com/office/drawing/2014/main" id="{1AF3FEA3-524E-4B47-BEB6-2E656D87567B}"/>
              </a:ext>
            </a:extLst>
          </p:cNvPr>
          <p:cNvSpPr txBox="1">
            <a:spLocks/>
          </p:cNvSpPr>
          <p:nvPr/>
        </p:nvSpPr>
        <p:spPr>
          <a:xfrm>
            <a:off x="2126251" y="3132106"/>
            <a:ext cx="582791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</p:txBody>
      </p:sp>
      <p:sp>
        <p:nvSpPr>
          <p:cNvPr id="62" name="מציין מיקום תוכן 3">
            <a:extLst>
              <a:ext uri="{FF2B5EF4-FFF2-40B4-BE49-F238E27FC236}">
                <a16:creationId xmlns:a16="http://schemas.microsoft.com/office/drawing/2014/main" id="{28826035-405E-42A9-8EB1-E9E89867FD71}"/>
              </a:ext>
            </a:extLst>
          </p:cNvPr>
          <p:cNvSpPr txBox="1">
            <a:spLocks/>
          </p:cNvSpPr>
          <p:nvPr/>
        </p:nvSpPr>
        <p:spPr>
          <a:xfrm>
            <a:off x="3715928" y="3639152"/>
            <a:ext cx="3950522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רשימה של אותיות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7" name="מציין מיקום תוכן 3">
            <a:extLst>
              <a:ext uri="{FF2B5EF4-FFF2-40B4-BE49-F238E27FC236}">
                <a16:creationId xmlns:a16="http://schemas.microsoft.com/office/drawing/2014/main" id="{81CC1342-B872-4288-864E-E07080004175}"/>
              </a:ext>
            </a:extLst>
          </p:cNvPr>
          <p:cNvSpPr txBox="1">
            <a:spLocks/>
          </p:cNvSpPr>
          <p:nvPr/>
        </p:nvSpPr>
        <p:spPr>
          <a:xfrm>
            <a:off x="2431311" y="3667062"/>
            <a:ext cx="827086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#</a:t>
            </a:r>
          </a:p>
        </p:txBody>
      </p:sp>
      <p:sp>
        <p:nvSpPr>
          <p:cNvPr id="68" name="מציין מיקום תוכן 3">
            <a:extLst>
              <a:ext uri="{FF2B5EF4-FFF2-40B4-BE49-F238E27FC236}">
                <a16:creationId xmlns:a16="http://schemas.microsoft.com/office/drawing/2014/main" id="{820390B8-661A-45D6-8C97-444B316AE88B}"/>
              </a:ext>
            </a:extLst>
          </p:cNvPr>
          <p:cNvSpPr txBox="1">
            <a:spLocks/>
          </p:cNvSpPr>
          <p:nvPr/>
        </p:nvSpPr>
        <p:spPr>
          <a:xfrm>
            <a:off x="1762846" y="3667062"/>
            <a:ext cx="654800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</p:txBody>
      </p:sp>
      <p:sp>
        <p:nvSpPr>
          <p:cNvPr id="69" name="מציין מיקום תוכן 3">
            <a:extLst>
              <a:ext uri="{FF2B5EF4-FFF2-40B4-BE49-F238E27FC236}">
                <a16:creationId xmlns:a16="http://schemas.microsoft.com/office/drawing/2014/main" id="{B6026C62-4F6C-4DBB-AB4D-DBBEAD4368DF}"/>
              </a:ext>
            </a:extLst>
          </p:cNvPr>
          <p:cNvSpPr txBox="1">
            <a:spLocks/>
          </p:cNvSpPr>
          <p:nvPr/>
        </p:nvSpPr>
        <p:spPr>
          <a:xfrm>
            <a:off x="2126251" y="3667062"/>
            <a:ext cx="582791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</p:txBody>
      </p:sp>
      <p:sp>
        <p:nvSpPr>
          <p:cNvPr id="70" name="מציין מיקום תוכן 3">
            <a:extLst>
              <a:ext uri="{FF2B5EF4-FFF2-40B4-BE49-F238E27FC236}">
                <a16:creationId xmlns:a16="http://schemas.microsoft.com/office/drawing/2014/main" id="{99BAA9A1-8F72-4D96-8200-DA7A021BF57F}"/>
              </a:ext>
            </a:extLst>
          </p:cNvPr>
          <p:cNvSpPr txBox="1">
            <a:spLocks/>
          </p:cNvSpPr>
          <p:nvPr/>
        </p:nvSpPr>
        <p:spPr>
          <a:xfrm>
            <a:off x="3715928" y="4214912"/>
            <a:ext cx="3950522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רשימה של גילאים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" name="מציין מיקום תוכן 3">
            <a:extLst>
              <a:ext uri="{FF2B5EF4-FFF2-40B4-BE49-F238E27FC236}">
                <a16:creationId xmlns:a16="http://schemas.microsoft.com/office/drawing/2014/main" id="{B20E743C-02C5-4624-A197-7EAE8F950E14}"/>
              </a:ext>
            </a:extLst>
          </p:cNvPr>
          <p:cNvSpPr txBox="1">
            <a:spLocks/>
          </p:cNvSpPr>
          <p:nvPr/>
        </p:nvSpPr>
        <p:spPr>
          <a:xfrm>
            <a:off x="2431311" y="4242822"/>
            <a:ext cx="827086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300</a:t>
            </a:r>
          </a:p>
        </p:txBody>
      </p:sp>
      <p:sp>
        <p:nvSpPr>
          <p:cNvPr id="72" name="מציין מיקום תוכן 3">
            <a:extLst>
              <a:ext uri="{FF2B5EF4-FFF2-40B4-BE49-F238E27FC236}">
                <a16:creationId xmlns:a16="http://schemas.microsoft.com/office/drawing/2014/main" id="{69FA2821-3115-4CB7-95D3-D8D1888F09A4}"/>
              </a:ext>
            </a:extLst>
          </p:cNvPr>
          <p:cNvSpPr txBox="1">
            <a:spLocks/>
          </p:cNvSpPr>
          <p:nvPr/>
        </p:nvSpPr>
        <p:spPr>
          <a:xfrm>
            <a:off x="1762846" y="4242822"/>
            <a:ext cx="654800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-1</a:t>
            </a:r>
          </a:p>
        </p:txBody>
      </p:sp>
      <p:sp>
        <p:nvSpPr>
          <p:cNvPr id="73" name="מציין מיקום תוכן 3">
            <a:extLst>
              <a:ext uri="{FF2B5EF4-FFF2-40B4-BE49-F238E27FC236}">
                <a16:creationId xmlns:a16="http://schemas.microsoft.com/office/drawing/2014/main" id="{CE760534-7A33-4D1B-A1E1-AA28F88B6D08}"/>
              </a:ext>
            </a:extLst>
          </p:cNvPr>
          <p:cNvSpPr txBox="1">
            <a:spLocks/>
          </p:cNvSpPr>
          <p:nvPr/>
        </p:nvSpPr>
        <p:spPr>
          <a:xfrm>
            <a:off x="2126251" y="4242822"/>
            <a:ext cx="582791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2105036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4" grpId="0"/>
      <p:bldP spid="27" grpId="0"/>
      <p:bldP spid="30" grpId="0"/>
      <p:bldP spid="32" grpId="0"/>
      <p:bldP spid="40" grpId="0"/>
      <p:bldP spid="45" grpId="0"/>
      <p:bldP spid="52" grpId="0"/>
      <p:bldP spid="53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7" grpId="0"/>
      <p:bldP spid="68" grpId="0"/>
      <p:bldP spid="69" grpId="0"/>
      <p:bldP spid="70" grpId="0"/>
      <p:bldP spid="71" grpId="0"/>
      <p:bldP spid="72" grpId="0"/>
      <p:bldP spid="7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213274"/>
            <a:ext cx="9143999" cy="561692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sz="3200" b="1" dirty="0">
                <a:solidFill>
                  <a:srgbClr val="0070C0"/>
                </a:solidFill>
                <a:cs typeface="+mn-cs"/>
              </a:rPr>
              <a:t>תבנית של אלגוריתם שקולט נתונים בשיטת הזקיף</a:t>
            </a:r>
            <a:endParaRPr lang="en-US" sz="3200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52F6CEE3-9955-4558-A223-C1986466D6B0}"/>
              </a:ext>
            </a:extLst>
          </p:cNvPr>
          <p:cNvSpPr/>
          <p:nvPr/>
        </p:nvSpPr>
        <p:spPr>
          <a:xfrm>
            <a:off x="2143828" y="1412776"/>
            <a:ext cx="4856344" cy="256993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קלוט נתון</a:t>
            </a:r>
          </a:p>
          <a:p>
            <a:pPr>
              <a:lnSpc>
                <a:spcPct val="115000"/>
              </a:lnSpc>
            </a:pP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כל עוד </a:t>
            </a:r>
            <a:r>
              <a:rPr lang="he-IL" sz="2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הנתון שונה מהזקיף </a:t>
            </a: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בצע:</a:t>
            </a:r>
          </a:p>
          <a:p>
            <a:pPr lvl="1">
              <a:lnSpc>
                <a:spcPct val="115000"/>
              </a:lnSpc>
            </a:pP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עיבוד הנתון שנקלט </a:t>
            </a:r>
          </a:p>
          <a:p>
            <a:pPr lvl="1">
              <a:lnSpc>
                <a:spcPct val="115000"/>
              </a:lnSpc>
            </a:pP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קלוט נתון </a:t>
            </a:r>
            <a:r>
              <a:rPr lang="he-IL" sz="2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חדש</a:t>
            </a:r>
            <a:endParaRPr lang="he-IL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he-IL" sz="2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המשך התוכנית</a:t>
            </a:r>
          </a:p>
        </p:txBody>
      </p:sp>
    </p:spTree>
    <p:extLst>
      <p:ext uri="{BB962C8B-B14F-4D97-AF65-F5344CB8AC3E}">
        <p14:creationId xmlns:p14="http://schemas.microsoft.com/office/powerpoint/2010/main" val="2216554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88385" y="-129039"/>
            <a:ext cx="8767227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דוגמא 1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1DE03579-F8EF-46B3-9D3D-5F105634CE63}"/>
              </a:ext>
            </a:extLst>
          </p:cNvPr>
          <p:cNvSpPr/>
          <p:nvPr/>
        </p:nvSpPr>
        <p:spPr>
          <a:xfrm>
            <a:off x="107504" y="415235"/>
            <a:ext cx="8928992" cy="9056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כתוב ויישם בשלבים אלגוריתם שהקלט שלו הוא מספרים ממשיים עד אשר יוקש </a:t>
            </a:r>
            <a:r>
              <a:rPr lang="he-IL" sz="2400" b="1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0</a:t>
            </a: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. עבור כל מספר שנקלט, האלגוריתם ידפיס את המספר כפול 3.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BBEE1E-BD15-4238-ABEA-4D3F862D3AA6}"/>
              </a:ext>
            </a:extLst>
          </p:cNvPr>
          <p:cNvSpPr txBox="1"/>
          <p:nvPr/>
        </p:nvSpPr>
        <p:spPr>
          <a:xfrm>
            <a:off x="362093" y="5289186"/>
            <a:ext cx="3570183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1">
            <a:spAutoFit/>
          </a:bodyPr>
          <a:lstStyle/>
          <a:p>
            <a:pPr algn="l" rtl="0"/>
            <a:r>
              <a:rPr lang="en-US" dirty="0">
                <a:solidFill>
                  <a:schemeClr val="bg1"/>
                </a:solidFill>
              </a:rPr>
              <a:t>Enter the numbers. To finish press </a:t>
            </a:r>
            <a:r>
              <a:rPr lang="en-US" b="1" dirty="0">
                <a:solidFill>
                  <a:srgbClr val="0070C0"/>
                </a:solidFill>
              </a:rPr>
              <a:t>0</a:t>
            </a:r>
          </a:p>
          <a:p>
            <a:pPr algn="l" rtl="0"/>
            <a:r>
              <a:rPr lang="en-US" dirty="0">
                <a:solidFill>
                  <a:schemeClr val="bg1"/>
                </a:solidFill>
              </a:rPr>
              <a:t>3.6</a:t>
            </a:r>
          </a:p>
          <a:p>
            <a:pPr algn="l" rtl="0"/>
            <a:r>
              <a:rPr lang="en-US" dirty="0">
                <a:solidFill>
                  <a:schemeClr val="bg1"/>
                </a:solidFill>
              </a:rPr>
              <a:t>3.6 * 3 = 10.80</a:t>
            </a:r>
          </a:p>
          <a:p>
            <a:pPr algn="l" rtl="0"/>
            <a:r>
              <a:rPr lang="en-US" dirty="0">
                <a:solidFill>
                  <a:schemeClr val="bg1"/>
                </a:solidFill>
              </a:rPr>
              <a:t>…</a:t>
            </a:r>
          </a:p>
          <a:p>
            <a:pPr algn="l" rtl="0"/>
            <a:r>
              <a:rPr lang="en-US" b="1" dirty="0">
                <a:solidFill>
                  <a:srgbClr val="0070C0"/>
                </a:solidFill>
              </a:rPr>
              <a:t>0</a:t>
            </a:r>
            <a:endParaRPr lang="he-IL" b="1" dirty="0">
              <a:solidFill>
                <a:srgbClr val="0070C0"/>
              </a:solidFill>
            </a:endParaRPr>
          </a:p>
        </p:txBody>
      </p:sp>
      <p:sp>
        <p:nvSpPr>
          <p:cNvPr id="24" name="מלבן 23">
            <a:extLst>
              <a:ext uri="{FF2B5EF4-FFF2-40B4-BE49-F238E27FC236}">
                <a16:creationId xmlns:a16="http://schemas.microsoft.com/office/drawing/2014/main" id="{4D1EAB48-0651-45D2-A90B-5EA66FB8F3FC}"/>
              </a:ext>
            </a:extLst>
          </p:cNvPr>
          <p:cNvSpPr/>
          <p:nvPr/>
        </p:nvSpPr>
        <p:spPr>
          <a:xfrm>
            <a:off x="4489637" y="5135447"/>
            <a:ext cx="4448821" cy="123533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he-IL" sz="22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רשימת משתנים</a:t>
            </a:r>
          </a:p>
          <a:p>
            <a:pPr>
              <a:lnSpc>
                <a:spcPct val="115000"/>
              </a:lnSpc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double num</a:t>
            </a:r>
            <a:r>
              <a:rPr lang="he-IL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sz="2200" dirty="0">
                <a:latin typeface="Arial" panose="020B0604020202020204" pitchFamily="34" charset="0"/>
                <a:ea typeface="Calibri" panose="020F0502020204030204" pitchFamily="34" charset="0"/>
              </a:rPr>
              <a:t>– מספר ממשי</a:t>
            </a:r>
          </a:p>
          <a:p>
            <a:pPr>
              <a:lnSpc>
                <a:spcPct val="115000"/>
              </a:lnSpc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double result</a:t>
            </a:r>
            <a:r>
              <a:rPr lang="he-IL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המספר כפול 3</a:t>
            </a:r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id="{2B0D4DE8-33C1-4874-8ED2-2CEBFCF26A96}"/>
              </a:ext>
            </a:extLst>
          </p:cNvPr>
          <p:cNvSpPr/>
          <p:nvPr/>
        </p:nvSpPr>
        <p:spPr>
          <a:xfrm>
            <a:off x="4236625" y="1460658"/>
            <a:ext cx="4718987" cy="352910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tabLst>
                <a:tab pos="5252720" algn="l"/>
              </a:tabLst>
            </a:pPr>
            <a:r>
              <a:rPr lang="he-IL" sz="2800" b="1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האלגוריתם:</a:t>
            </a:r>
          </a:p>
          <a:p>
            <a:pPr marL="514350" indent="-514350">
              <a:lnSpc>
                <a:spcPct val="115000"/>
              </a:lnSpc>
              <a:buAutoNum type="arabicPeriod"/>
              <a:tabLst>
                <a:tab pos="5252720" algn="l"/>
              </a:tabLst>
            </a:pPr>
            <a:r>
              <a:rPr lang="he-IL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קלוט מספר ל </a:t>
            </a: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num</a:t>
            </a:r>
            <a:r>
              <a:rPr lang="he-IL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he-IL" sz="28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15000"/>
              </a:lnSpc>
              <a:buAutoNum type="arabicPeriod"/>
              <a:tabLst>
                <a:tab pos="525272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כל עוד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num!=0</a:t>
            </a:r>
            <a:endParaRPr lang="he-IL" sz="2800" b="1" dirty="0">
              <a:solidFill>
                <a:srgbClr val="0070C0"/>
              </a:solidFill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>
              <a:lnSpc>
                <a:spcPct val="115000"/>
              </a:lnSpc>
              <a:tabLst>
                <a:tab pos="525272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2.1	חשב את  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num*3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ושמור </a:t>
            </a:r>
          </a:p>
          <a:p>
            <a:pPr lvl="2">
              <a:lnSpc>
                <a:spcPct val="115000"/>
              </a:lnSpc>
              <a:tabLst>
                <a:tab pos="525272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את התוצאה ב-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result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15000"/>
              </a:lnSpc>
              <a:tabLst>
                <a:tab pos="525272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2.2 הצג את 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result</a:t>
            </a:r>
            <a:endParaRPr lang="he-IL" sz="28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>
              <a:lnSpc>
                <a:spcPct val="115000"/>
              </a:lnSpc>
              <a:tabLst>
                <a:tab pos="525272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2.3 קלוט מספר חדש ל 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num</a:t>
            </a:r>
            <a:endParaRPr lang="he-IL" sz="28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6" name="מלבן 25">
            <a:extLst>
              <a:ext uri="{FF2B5EF4-FFF2-40B4-BE49-F238E27FC236}">
                <a16:creationId xmlns:a16="http://schemas.microsoft.com/office/drawing/2014/main" id="{CAB80A8A-19E9-481F-ACBC-CF0C1BBD10CD}"/>
              </a:ext>
            </a:extLst>
          </p:cNvPr>
          <p:cNvSpPr/>
          <p:nvPr/>
        </p:nvSpPr>
        <p:spPr>
          <a:xfrm>
            <a:off x="94775" y="2060848"/>
            <a:ext cx="4104818" cy="2215991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קלוט נתון</a:t>
            </a:r>
          </a:p>
          <a:p>
            <a:pPr>
              <a:lnSpc>
                <a:spcPct val="115000"/>
              </a:lnSpc>
            </a:pP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כל עוד </a:t>
            </a:r>
            <a:r>
              <a:rPr lang="he-IL" sz="24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הנתון שונה מהזקיף </a:t>
            </a: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בצע:</a:t>
            </a:r>
          </a:p>
          <a:p>
            <a:pPr lvl="1">
              <a:lnSpc>
                <a:spcPct val="115000"/>
              </a:lnSpc>
            </a:pP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עיבוד הנתון שנקלט </a:t>
            </a:r>
          </a:p>
          <a:p>
            <a:pPr lvl="1">
              <a:lnSpc>
                <a:spcPct val="115000"/>
              </a:lnSpc>
            </a:pP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קלוט נתון </a:t>
            </a:r>
            <a:r>
              <a:rPr lang="he-IL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חדש</a:t>
            </a:r>
          </a:p>
          <a:p>
            <a:pPr>
              <a:lnSpc>
                <a:spcPct val="115000"/>
              </a:lnSpc>
            </a:pPr>
            <a:r>
              <a:rPr lang="he-IL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המשך התוכנית</a:t>
            </a:r>
            <a:endParaRPr lang="he-IL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678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1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4488</TotalTime>
  <Words>524</Words>
  <Application>Microsoft Office PowerPoint</Application>
  <PresentationFormat>‫הצגה על המסך (4:3)</PresentationFormat>
  <Paragraphs>153</Paragraphs>
  <Slides>10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10</vt:i4>
      </vt:variant>
    </vt:vector>
  </HeadingPairs>
  <TitlesOfParts>
    <vt:vector size="15" baseType="lpstr">
      <vt:lpstr>Arial</vt:lpstr>
      <vt:lpstr>Calibri</vt:lpstr>
      <vt:lpstr>Consolas</vt:lpstr>
      <vt:lpstr>Times New Roman</vt:lpstr>
      <vt:lpstr>ערכת נושא Office</vt:lpstr>
      <vt:lpstr>מה נלמד היום?</vt:lpstr>
      <vt:lpstr>קליטת נתונים מרובים</vt:lpstr>
      <vt:lpstr>2. שיטת הזקיף (sentinel value)</vt:lpstr>
      <vt:lpstr>2. שיטת הזקיף (sentinel value)</vt:lpstr>
      <vt:lpstr>2. שיטת הזקיף (sentinel value)</vt:lpstr>
      <vt:lpstr>2. שיטת הזקיף (sentinel value)</vt:lpstr>
      <vt:lpstr>2. שיטת הזקיף (sentinel value)</vt:lpstr>
      <vt:lpstr>תבנית של אלגוריתם שקולט נתונים בשיטת הזקיף</vt:lpstr>
      <vt:lpstr>דוגמא 1</vt:lpstr>
      <vt:lpstr>התוכנית ב #C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user1</dc:creator>
  <cp:lastModifiedBy>ruppin</cp:lastModifiedBy>
  <cp:revision>357</cp:revision>
  <dcterms:created xsi:type="dcterms:W3CDTF">2018-02-18T20:21:23Z</dcterms:created>
  <dcterms:modified xsi:type="dcterms:W3CDTF">2019-12-09T07:01:09Z</dcterms:modified>
</cp:coreProperties>
</file>