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91" r:id="rId2"/>
    <p:sldId id="501" r:id="rId3"/>
    <p:sldId id="505" r:id="rId4"/>
    <p:sldId id="506" r:id="rId5"/>
    <p:sldId id="507" r:id="rId6"/>
    <p:sldId id="510" r:id="rId7"/>
    <p:sldId id="502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0" autoAdjust="0"/>
    <p:restoredTop sz="94660"/>
  </p:normalViewPr>
  <p:slideViewPr>
    <p:cSldViewPr>
      <p:cViewPr varScale="1">
        <p:scale>
          <a:sx n="68" d="100"/>
          <a:sy n="68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5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677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176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40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94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741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הפקודות </a:t>
            </a:r>
            <a:r>
              <a:rPr lang="en-US" dirty="0"/>
              <a:t>break</a:t>
            </a:r>
            <a:r>
              <a:rPr lang="he-IL" dirty="0"/>
              <a:t> ו-</a:t>
            </a:r>
            <a:r>
              <a:rPr lang="en-US" dirty="0"/>
              <a:t>continue</a:t>
            </a:r>
            <a:r>
              <a:rPr lang="he-IL" dirty="0"/>
              <a:t> בתוך לולאה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הפקודה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break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בתוך לולאה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57512" y="548680"/>
            <a:ext cx="8767227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הפקודה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break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בתוך לולאה גורמת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להפסקה מוחלטת 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של הלולאה ומעבר לביצוע הפקודה העוקבת ללולאה.</a:t>
            </a:r>
          </a:p>
          <a:p>
            <a:pPr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לדוגמא: מה תדפיס התוכנית הבאה?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539D531-0049-46CA-8DBE-C8FFF53F78FB}"/>
              </a:ext>
            </a:extLst>
          </p:cNvPr>
          <p:cNvSpPr/>
          <p:nvPr/>
        </p:nvSpPr>
        <p:spPr>
          <a:xfrm>
            <a:off x="28120" y="1477228"/>
            <a:ext cx="3684034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l" rtl="0">
              <a:tabLst>
                <a:tab pos="1403350" algn="l"/>
              </a:tabLst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static void Main(string[] </a:t>
            </a:r>
            <a:r>
              <a:rPr lang="en-US" sz="27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args</a:t>
            </a: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 (int </a:t>
            </a:r>
            <a:r>
              <a:rPr lang="en-US" sz="27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 1; </a:t>
            </a:r>
            <a:r>
              <a:rPr lang="en-US" sz="27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&lt;= 10; </a:t>
            </a:r>
            <a:r>
              <a:rPr lang="en-US" sz="27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++)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{</a:t>
            </a:r>
          </a:p>
          <a:p>
            <a:pPr lvl="1" algn="l" rtl="0">
              <a:tabLst>
                <a:tab pos="1403350" algn="l"/>
              </a:tabLst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if (</a:t>
            </a:r>
            <a:r>
              <a:rPr lang="en-US" sz="27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== 6)</a:t>
            </a:r>
          </a:p>
          <a:p>
            <a:pPr lvl="2" algn="l" rtl="0">
              <a:tabLst>
                <a:tab pos="1403350" algn="l"/>
              </a:tabLst>
            </a:pPr>
            <a:r>
              <a:rPr lang="en-US" sz="2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break</a:t>
            </a: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</a:p>
          <a:p>
            <a:pPr lvl="1" algn="l" rtl="0">
              <a:tabLst>
                <a:tab pos="1403350" algn="l"/>
              </a:tabLst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Console.WriteLine(</a:t>
            </a:r>
            <a:r>
              <a:rPr lang="en-US" sz="27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);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}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Console.WriteLine(“bye bye");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7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endParaRPr lang="he-IL" sz="27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D88E49D6-CBFA-4FCE-8803-F6E49F972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33142"/>
              </p:ext>
            </p:extLst>
          </p:nvPr>
        </p:nvGraphicFramePr>
        <p:xfrm>
          <a:off x="3925806" y="2010619"/>
          <a:ext cx="4569420" cy="4790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09938">
                  <a:extLst>
                    <a:ext uri="{9D8B030D-6E8A-4147-A177-3AD203B41FA5}">
                      <a16:colId xmlns:a16="http://schemas.microsoft.com/office/drawing/2014/main" val="1196451952"/>
                    </a:ext>
                  </a:extLst>
                </a:gridCol>
                <a:gridCol w="594001">
                  <a:extLst>
                    <a:ext uri="{9D8B030D-6E8A-4147-A177-3AD203B41FA5}">
                      <a16:colId xmlns:a16="http://schemas.microsoft.com/office/drawing/2014/main" val="1841512870"/>
                    </a:ext>
                  </a:extLst>
                </a:gridCol>
                <a:gridCol w="2965481">
                  <a:extLst>
                    <a:ext uri="{9D8B030D-6E8A-4147-A177-3AD203B41FA5}">
                      <a16:colId xmlns:a16="http://schemas.microsoft.com/office/drawing/2014/main" val="147165765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9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7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4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5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3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9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18111"/>
                  </a:ext>
                </a:extLst>
              </a:tr>
            </a:tbl>
          </a:graphicData>
        </a:graphic>
      </p:graphicFrame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F7018BF4-B1B9-4EEE-B37F-93A0CEA23E56}"/>
              </a:ext>
            </a:extLst>
          </p:cNvPr>
          <p:cNvSpPr txBox="1">
            <a:spLocks/>
          </p:cNvSpPr>
          <p:nvPr/>
        </p:nvSpPr>
        <p:spPr>
          <a:xfrm>
            <a:off x="6948562" y="1995438"/>
            <a:ext cx="55145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dirty="0" err="1">
                <a:solidFill>
                  <a:schemeClr val="lt1"/>
                </a:solidFill>
              </a:rPr>
              <a:t>i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15" name="מציין מיקום תוכן 3">
            <a:extLst>
              <a:ext uri="{FF2B5EF4-FFF2-40B4-BE49-F238E27FC236}">
                <a16:creationId xmlns:a16="http://schemas.microsoft.com/office/drawing/2014/main" id="{AE5DC832-BC44-4716-8D3D-6F191B80626B}"/>
              </a:ext>
            </a:extLst>
          </p:cNvPr>
          <p:cNvSpPr txBox="1">
            <a:spLocks/>
          </p:cNvSpPr>
          <p:nvPr/>
        </p:nvSpPr>
        <p:spPr>
          <a:xfrm>
            <a:off x="3918110" y="1995438"/>
            <a:ext cx="292966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פקודה</a:t>
            </a:r>
          </a:p>
        </p:txBody>
      </p:sp>
      <p:sp>
        <p:nvSpPr>
          <p:cNvPr id="17" name="מציין מיקום תוכן 3">
            <a:extLst>
              <a:ext uri="{FF2B5EF4-FFF2-40B4-BE49-F238E27FC236}">
                <a16:creationId xmlns:a16="http://schemas.microsoft.com/office/drawing/2014/main" id="{3A40F055-5C9B-47FC-91FD-372AC764898F}"/>
              </a:ext>
            </a:extLst>
          </p:cNvPr>
          <p:cNvSpPr txBox="1">
            <a:spLocks/>
          </p:cNvSpPr>
          <p:nvPr/>
        </p:nvSpPr>
        <p:spPr>
          <a:xfrm>
            <a:off x="7494294" y="1995438"/>
            <a:ext cx="100743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תנאי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18" name="מציין מיקום תוכן 3">
            <a:extLst>
              <a:ext uri="{FF2B5EF4-FFF2-40B4-BE49-F238E27FC236}">
                <a16:creationId xmlns:a16="http://schemas.microsoft.com/office/drawing/2014/main" id="{013061A1-430A-44DC-847E-FFE1CEDA4F7E}"/>
              </a:ext>
            </a:extLst>
          </p:cNvPr>
          <p:cNvSpPr txBox="1">
            <a:spLocks/>
          </p:cNvSpPr>
          <p:nvPr/>
        </p:nvSpPr>
        <p:spPr>
          <a:xfrm>
            <a:off x="3910595" y="2429980"/>
            <a:ext cx="2900787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5715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 1;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&lt;= 10;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++)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29462A0A-9F46-43DC-83A3-5F37904596EC}"/>
              </a:ext>
            </a:extLst>
          </p:cNvPr>
          <p:cNvSpPr txBox="1">
            <a:spLocks/>
          </p:cNvSpPr>
          <p:nvPr/>
        </p:nvSpPr>
        <p:spPr>
          <a:xfrm>
            <a:off x="7788392" y="2368425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מציין מיקום תוכן 3">
            <a:extLst>
              <a:ext uri="{FF2B5EF4-FFF2-40B4-BE49-F238E27FC236}">
                <a16:creationId xmlns:a16="http://schemas.microsoft.com/office/drawing/2014/main" id="{524A3889-E7F3-44BC-8175-79279CCFCA7E}"/>
              </a:ext>
            </a:extLst>
          </p:cNvPr>
          <p:cNvSpPr txBox="1">
            <a:spLocks/>
          </p:cNvSpPr>
          <p:nvPr/>
        </p:nvSpPr>
        <p:spPr>
          <a:xfrm>
            <a:off x="3886994" y="2873595"/>
            <a:ext cx="2520280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6)</a:t>
            </a:r>
          </a:p>
        </p:txBody>
      </p:sp>
      <p:sp>
        <p:nvSpPr>
          <p:cNvPr id="21" name="מציין מיקום תוכן 3">
            <a:extLst>
              <a:ext uri="{FF2B5EF4-FFF2-40B4-BE49-F238E27FC236}">
                <a16:creationId xmlns:a16="http://schemas.microsoft.com/office/drawing/2014/main" id="{55A91E26-1CE3-4E05-8B77-88E6FB774EDB}"/>
              </a:ext>
            </a:extLst>
          </p:cNvPr>
          <p:cNvSpPr txBox="1">
            <a:spLocks/>
          </p:cNvSpPr>
          <p:nvPr/>
        </p:nvSpPr>
        <p:spPr>
          <a:xfrm>
            <a:off x="4306360" y="590212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700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endParaRPr lang="en-US" sz="2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DF7CECA2-190C-4766-81C7-1CBB4AD481FF}"/>
              </a:ext>
            </a:extLst>
          </p:cNvPr>
          <p:cNvSpPr txBox="1">
            <a:spLocks/>
          </p:cNvSpPr>
          <p:nvPr/>
        </p:nvSpPr>
        <p:spPr>
          <a:xfrm>
            <a:off x="3937307" y="4051770"/>
            <a:ext cx="2704573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5715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 1;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&lt;= 10;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++)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מציין מיקום תוכן 3">
            <a:extLst>
              <a:ext uri="{FF2B5EF4-FFF2-40B4-BE49-F238E27FC236}">
                <a16:creationId xmlns:a16="http://schemas.microsoft.com/office/drawing/2014/main" id="{522A312C-AC81-4408-9ED5-F73797E0C071}"/>
              </a:ext>
            </a:extLst>
          </p:cNvPr>
          <p:cNvSpPr txBox="1">
            <a:spLocks/>
          </p:cNvSpPr>
          <p:nvPr/>
        </p:nvSpPr>
        <p:spPr>
          <a:xfrm>
            <a:off x="3894228" y="3233344"/>
            <a:ext cx="3125149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F37B1FB6-0FD9-4C8E-97D8-6B569D8A3607}"/>
              </a:ext>
            </a:extLst>
          </p:cNvPr>
          <p:cNvSpPr txBox="1">
            <a:spLocks/>
          </p:cNvSpPr>
          <p:nvPr/>
        </p:nvSpPr>
        <p:spPr>
          <a:xfrm>
            <a:off x="7010665" y="2361460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37FB549A-C78E-46BE-B62D-3FCE9A0A5CF5}"/>
              </a:ext>
            </a:extLst>
          </p:cNvPr>
          <p:cNvSpPr txBox="1">
            <a:spLocks/>
          </p:cNvSpPr>
          <p:nvPr/>
        </p:nvSpPr>
        <p:spPr>
          <a:xfrm>
            <a:off x="7815105" y="2814037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מציין מיקום תוכן 3">
            <a:extLst>
              <a:ext uri="{FF2B5EF4-FFF2-40B4-BE49-F238E27FC236}">
                <a16:creationId xmlns:a16="http://schemas.microsoft.com/office/drawing/2014/main" id="{D25E33ED-976E-42CC-854B-5866D05C0B1D}"/>
              </a:ext>
            </a:extLst>
          </p:cNvPr>
          <p:cNvSpPr txBox="1">
            <a:spLocks/>
          </p:cNvSpPr>
          <p:nvPr/>
        </p:nvSpPr>
        <p:spPr>
          <a:xfrm>
            <a:off x="3880028" y="3633010"/>
            <a:ext cx="2761853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D2A7A542-23DF-4753-A68A-76F5FE4A1B87}"/>
              </a:ext>
            </a:extLst>
          </p:cNvPr>
          <p:cNvSpPr txBox="1">
            <a:spLocks/>
          </p:cNvSpPr>
          <p:nvPr/>
        </p:nvSpPr>
        <p:spPr>
          <a:xfrm>
            <a:off x="4736100" y="590212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700" dirty="0"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endParaRPr lang="en-US" sz="2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מציין מיקום תוכן 3">
            <a:extLst>
              <a:ext uri="{FF2B5EF4-FFF2-40B4-BE49-F238E27FC236}">
                <a16:creationId xmlns:a16="http://schemas.microsoft.com/office/drawing/2014/main" id="{302EBF4C-1DE9-49C5-84A4-BCA5408D284D}"/>
              </a:ext>
            </a:extLst>
          </p:cNvPr>
          <p:cNvSpPr txBox="1">
            <a:spLocks/>
          </p:cNvSpPr>
          <p:nvPr/>
        </p:nvSpPr>
        <p:spPr>
          <a:xfrm>
            <a:off x="6003303" y="590212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700" dirty="0"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endParaRPr lang="en-US" sz="2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54CF723B-6254-414A-A4E6-DCAC200DF73F}"/>
              </a:ext>
            </a:extLst>
          </p:cNvPr>
          <p:cNvSpPr txBox="1">
            <a:spLocks/>
          </p:cNvSpPr>
          <p:nvPr/>
        </p:nvSpPr>
        <p:spPr>
          <a:xfrm>
            <a:off x="5587951" y="590212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700" dirty="0">
                <a:latin typeface="Calibri" panose="020F0502020204030204" pitchFamily="34" charset="0"/>
                <a:ea typeface="Times New Roman" panose="02020603050405020304" pitchFamily="18" charset="0"/>
              </a:rPr>
              <a:t>4</a:t>
            </a:r>
            <a:endParaRPr lang="en-US" sz="2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מציין מיקום תוכן 3">
            <a:extLst>
              <a:ext uri="{FF2B5EF4-FFF2-40B4-BE49-F238E27FC236}">
                <a16:creationId xmlns:a16="http://schemas.microsoft.com/office/drawing/2014/main" id="{2E7D13FB-C783-4173-BF7A-C67F6C406790}"/>
              </a:ext>
            </a:extLst>
          </p:cNvPr>
          <p:cNvSpPr txBox="1">
            <a:spLocks/>
          </p:cNvSpPr>
          <p:nvPr/>
        </p:nvSpPr>
        <p:spPr>
          <a:xfrm>
            <a:off x="5158211" y="590212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700" dirty="0"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endParaRPr lang="en-US" sz="2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מציין מיקום תוכן 3">
            <a:extLst>
              <a:ext uri="{FF2B5EF4-FFF2-40B4-BE49-F238E27FC236}">
                <a16:creationId xmlns:a16="http://schemas.microsoft.com/office/drawing/2014/main" id="{654E9769-94CE-42D5-A611-310013229B74}"/>
              </a:ext>
            </a:extLst>
          </p:cNvPr>
          <p:cNvSpPr txBox="1">
            <a:spLocks/>
          </p:cNvSpPr>
          <p:nvPr/>
        </p:nvSpPr>
        <p:spPr>
          <a:xfrm>
            <a:off x="6860335" y="3571455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מציין מיקום תוכן 3">
            <a:extLst>
              <a:ext uri="{FF2B5EF4-FFF2-40B4-BE49-F238E27FC236}">
                <a16:creationId xmlns:a16="http://schemas.microsoft.com/office/drawing/2014/main" id="{32FE15AC-16EA-4683-B86B-89ED16000547}"/>
              </a:ext>
            </a:extLst>
          </p:cNvPr>
          <p:cNvSpPr txBox="1">
            <a:spLocks/>
          </p:cNvSpPr>
          <p:nvPr/>
        </p:nvSpPr>
        <p:spPr>
          <a:xfrm>
            <a:off x="6861416" y="3990215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מציין מיקום תוכן 3">
            <a:extLst>
              <a:ext uri="{FF2B5EF4-FFF2-40B4-BE49-F238E27FC236}">
                <a16:creationId xmlns:a16="http://schemas.microsoft.com/office/drawing/2014/main" id="{AFC93104-8235-424F-8145-51575796EE3C}"/>
              </a:ext>
            </a:extLst>
          </p:cNvPr>
          <p:cNvSpPr txBox="1">
            <a:spLocks/>
          </p:cNvSpPr>
          <p:nvPr/>
        </p:nvSpPr>
        <p:spPr>
          <a:xfrm>
            <a:off x="3933348" y="4434599"/>
            <a:ext cx="2520280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6)</a:t>
            </a: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id="{242FA3CF-6159-48C5-A914-1E2AAD931148}"/>
              </a:ext>
            </a:extLst>
          </p:cNvPr>
          <p:cNvSpPr txBox="1">
            <a:spLocks/>
          </p:cNvSpPr>
          <p:nvPr/>
        </p:nvSpPr>
        <p:spPr>
          <a:xfrm>
            <a:off x="7750176" y="3966356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מציין מיקום תוכן 3">
            <a:extLst>
              <a:ext uri="{FF2B5EF4-FFF2-40B4-BE49-F238E27FC236}">
                <a16:creationId xmlns:a16="http://schemas.microsoft.com/office/drawing/2014/main" id="{172C4D65-263B-4F8E-B23B-2A180E8205BE}"/>
              </a:ext>
            </a:extLst>
          </p:cNvPr>
          <p:cNvSpPr txBox="1">
            <a:spLocks/>
          </p:cNvSpPr>
          <p:nvPr/>
        </p:nvSpPr>
        <p:spPr>
          <a:xfrm>
            <a:off x="7788989" y="4364918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" name="מציין מיקום תוכן 3">
            <a:extLst>
              <a:ext uri="{FF2B5EF4-FFF2-40B4-BE49-F238E27FC236}">
                <a16:creationId xmlns:a16="http://schemas.microsoft.com/office/drawing/2014/main" id="{64909AB2-1506-43AC-B50E-30C9F6BF0D4D}"/>
              </a:ext>
            </a:extLst>
          </p:cNvPr>
          <p:cNvSpPr txBox="1">
            <a:spLocks/>
          </p:cNvSpPr>
          <p:nvPr/>
        </p:nvSpPr>
        <p:spPr>
          <a:xfrm>
            <a:off x="3948559" y="4857660"/>
            <a:ext cx="2520280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break;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מציין מיקום תוכן 3">
            <a:extLst>
              <a:ext uri="{FF2B5EF4-FFF2-40B4-BE49-F238E27FC236}">
                <a16:creationId xmlns:a16="http://schemas.microsoft.com/office/drawing/2014/main" id="{31982DC2-5EE4-4301-B231-C84F908929D3}"/>
              </a:ext>
            </a:extLst>
          </p:cNvPr>
          <p:cNvSpPr txBox="1">
            <a:spLocks/>
          </p:cNvSpPr>
          <p:nvPr/>
        </p:nvSpPr>
        <p:spPr>
          <a:xfrm>
            <a:off x="3925806" y="5245660"/>
            <a:ext cx="3684034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Console.WriteLine (“bye bye");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מציין מיקום תוכן 3">
            <a:extLst>
              <a:ext uri="{FF2B5EF4-FFF2-40B4-BE49-F238E27FC236}">
                <a16:creationId xmlns:a16="http://schemas.microsoft.com/office/drawing/2014/main" id="{51B0B750-065D-4879-8291-6336A63447F1}"/>
              </a:ext>
            </a:extLst>
          </p:cNvPr>
          <p:cNvSpPr txBox="1">
            <a:spLocks/>
          </p:cNvSpPr>
          <p:nvPr/>
        </p:nvSpPr>
        <p:spPr>
          <a:xfrm>
            <a:off x="6407274" y="5890012"/>
            <a:ext cx="1419276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700" dirty="0">
                <a:latin typeface="Calibri" panose="020F0502020204030204" pitchFamily="34" charset="0"/>
                <a:ea typeface="Times New Roman" panose="02020603050405020304" pitchFamily="18" charset="0"/>
              </a:rPr>
              <a:t>bye </a:t>
            </a:r>
            <a:r>
              <a:rPr lang="en-US" sz="27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bye</a:t>
            </a:r>
            <a:endParaRPr lang="en-US" sz="2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37837"/>
            <a:ext cx="8767227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 ל-</a:t>
            </a:r>
            <a:r>
              <a:rPr lang="en-US" sz="3600" b="1" dirty="0">
                <a:solidFill>
                  <a:srgbClr val="0070C0"/>
                </a:solidFill>
                <a:cs typeface="+mn-cs"/>
              </a:rPr>
              <a:t>break</a:t>
            </a:r>
            <a:r>
              <a:rPr lang="he-IL" sz="3600" b="1" dirty="0">
                <a:solidFill>
                  <a:srgbClr val="0070C0"/>
                </a:solidFill>
                <a:cs typeface="+mn-cs"/>
              </a:rPr>
              <a:t> שמפסיק לולאה אינסופית</a:t>
            </a:r>
            <a:endParaRPr lang="en-US" sz="36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0F38524D-7DCD-4CC1-8915-876DA424CB35}"/>
              </a:ext>
            </a:extLst>
          </p:cNvPr>
          <p:cNvSpPr/>
          <p:nvPr/>
        </p:nvSpPr>
        <p:spPr>
          <a:xfrm>
            <a:off x="188387" y="692696"/>
            <a:ext cx="4383613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תנאי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09FF1E83-6C75-4037-AFE3-46111025EC66}"/>
              </a:ext>
            </a:extLst>
          </p:cNvPr>
          <p:cNvSpPr/>
          <p:nvPr/>
        </p:nvSpPr>
        <p:spPr>
          <a:xfrm>
            <a:off x="4788024" y="661266"/>
            <a:ext cx="4355976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(;;)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תנאי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37837"/>
            <a:ext cx="8767227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מימוש שיטת הזקיף בעזרת </a:t>
            </a:r>
            <a:r>
              <a:rPr lang="en-US" sz="3600" b="1" dirty="0">
                <a:solidFill>
                  <a:srgbClr val="0070C0"/>
                </a:solidFill>
                <a:cs typeface="+mn-cs"/>
              </a:rPr>
              <a:t>break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1A065DE4-06E5-4F82-AB28-BC75E3BB5D43}"/>
              </a:ext>
            </a:extLst>
          </p:cNvPr>
          <p:cNvSpPr/>
          <p:nvPr/>
        </p:nvSpPr>
        <p:spPr>
          <a:xfrm>
            <a:off x="1" y="692696"/>
            <a:ext cx="9144000" cy="40626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l" rtl="0"/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algn="l" rtl="0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"Enter….To finish press </a:t>
            </a:r>
            <a:r>
              <a:rPr lang="he-IL" sz="2300" dirty="0">
                <a:solidFill>
                  <a:srgbClr val="A31515"/>
                </a:solidFill>
                <a:latin typeface="Consolas" panose="020B0609020204030204" pitchFamily="49" charset="0"/>
              </a:rPr>
              <a:t>זקיף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…Console.ReadLine();</a:t>
            </a:r>
          </a:p>
          <a:p>
            <a:pPr lvl="1" algn="l" rtl="0"/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e-IL" sz="2300" dirty="0">
                <a:solidFill>
                  <a:srgbClr val="000000"/>
                </a:solidFill>
                <a:latin typeface="Consolas" panose="020B0609020204030204" pitchFamily="49" charset="0"/>
              </a:rPr>
              <a:t>נתון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he-IL" sz="2300" dirty="0">
                <a:solidFill>
                  <a:srgbClr val="000000"/>
                </a:solidFill>
                <a:latin typeface="Consolas" panose="020B0609020204030204" pitchFamily="49" charset="0"/>
              </a:rPr>
              <a:t>זקיף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 algn="l" rtl="0"/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1" algn="l" rtl="0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37837"/>
            <a:ext cx="8767227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 לתוכנית עם זקיף בעזרת </a:t>
            </a:r>
            <a:r>
              <a:rPr lang="en-US" sz="3600" b="1" dirty="0">
                <a:solidFill>
                  <a:srgbClr val="0070C0"/>
                </a:solidFill>
                <a:cs typeface="+mn-cs"/>
              </a:rPr>
              <a:t>break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87FDD79-D136-439D-B12E-95FE99F39552}"/>
              </a:ext>
            </a:extLst>
          </p:cNvPr>
          <p:cNvSpPr/>
          <p:nvPr/>
        </p:nvSpPr>
        <p:spPr>
          <a:xfrm>
            <a:off x="147945" y="587407"/>
            <a:ext cx="8848110" cy="61247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num, res;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Enter a number. To finish press 0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num=int.Parse(Console.ReadLine());</a:t>
            </a:r>
          </a:p>
          <a:p>
            <a:pPr lvl="2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(num==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res = num*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Console.WriteLine(res);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259D40A-4A1A-4D48-97FF-BF71D3F1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49" y="4365104"/>
            <a:ext cx="3151880" cy="215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37837"/>
            <a:ext cx="8767227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 לתוכנית עם זקיף בעזרת </a:t>
            </a:r>
            <a:r>
              <a:rPr lang="en-US" sz="3600" b="1" dirty="0">
                <a:solidFill>
                  <a:srgbClr val="0070C0"/>
                </a:solidFill>
                <a:cs typeface="+mn-cs"/>
              </a:rPr>
              <a:t>break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87FDD79-D136-439D-B12E-95FE99F39552}"/>
              </a:ext>
            </a:extLst>
          </p:cNvPr>
          <p:cNvSpPr/>
          <p:nvPr/>
        </p:nvSpPr>
        <p:spPr>
          <a:xfrm>
            <a:off x="147945" y="587407"/>
            <a:ext cx="8848110" cy="61247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num, res;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(;;)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Enter a number. To finish press 0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num=int.Parse(Console.ReadLine());</a:t>
            </a:r>
          </a:p>
          <a:p>
            <a:pPr lvl="2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(num==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res = num*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Console.WriteLine(res);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259D40A-4A1A-4D48-97FF-BF71D3F1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49" y="4365104"/>
            <a:ext cx="3151880" cy="2158925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052ED2AB-762A-4EA8-BCB2-85FA04509F06}"/>
              </a:ext>
            </a:extLst>
          </p:cNvPr>
          <p:cNvSpPr/>
          <p:nvPr/>
        </p:nvSpPr>
        <p:spPr>
          <a:xfrm>
            <a:off x="4860033" y="1412776"/>
            <a:ext cx="4081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ניתן לכתוב גם בעזרת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endParaRPr lang="he-IL" sz="28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3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הפקודה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continue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בתוך לולאה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57512" y="548680"/>
            <a:ext cx="8767227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הפקודה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continue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בתוך לולאה גורמת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להפסקה </a:t>
            </a:r>
            <a:r>
              <a:rPr lang="he-IL" sz="2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האיטרציה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(סיבוב)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הנוכחית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של הלולאה ומעבר </a:t>
            </a:r>
            <a:r>
              <a:rPr lang="he-IL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לאיטרציה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הבאה.</a:t>
            </a:r>
          </a:p>
          <a:p>
            <a:pPr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לדוגמא: מה תדפיס התוכנית הבאה?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5606666-E49F-457D-8BE8-D6BDDEA778CF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FC3766-3D9C-4F9A-B5DF-90360AACBDDA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168227-1BE7-4D72-8F67-D376DD0B12FE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79B6E0-03C2-4F7A-9A61-C59E3AA9B081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1260F1-5571-40DC-96EA-B1E816C048DC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ADAB595-89AC-4D13-90CE-C838760091C1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14F7EAB-E336-474E-9492-F3D7C66C5194}"/>
              </a:ext>
            </a:extLst>
          </p:cNvPr>
          <p:cNvSpPr/>
          <p:nvPr/>
        </p:nvSpPr>
        <p:spPr>
          <a:xfrm>
            <a:off x="3792706" y="1954639"/>
            <a:ext cx="576064" cy="558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539D531-0049-46CA-8DBE-C8FFF53F78FB}"/>
              </a:ext>
            </a:extLst>
          </p:cNvPr>
          <p:cNvSpPr/>
          <p:nvPr/>
        </p:nvSpPr>
        <p:spPr>
          <a:xfrm>
            <a:off x="28120" y="1985741"/>
            <a:ext cx="3810995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l" rtl="0">
              <a:tabLst>
                <a:tab pos="140335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static void Main(string[]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for (int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 1;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&lt;= 10;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++)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{</a:t>
            </a:r>
          </a:p>
          <a:p>
            <a:pPr lvl="1" algn="l" rtl="0">
              <a:tabLst>
                <a:tab pos="140335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if (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== 6)</a:t>
            </a:r>
          </a:p>
          <a:p>
            <a:pPr lvl="2" algn="l" rtl="0">
              <a:tabLst>
                <a:tab pos="140335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</a:p>
          <a:p>
            <a:pPr lvl="1" algn="l" rtl="0">
              <a:tabLst>
                <a:tab pos="140335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Console.WriteLine(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);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}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Console.WriteLine(“bye bye");</a:t>
            </a:r>
          </a:p>
          <a:p>
            <a:pPr lvl="0" algn="l" rtl="0">
              <a:tabLst>
                <a:tab pos="140335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endParaRPr lang="he-IL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D88E49D6-CBFA-4FCE-8803-F6E49F972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99683"/>
              </p:ext>
            </p:extLst>
          </p:nvPr>
        </p:nvGraphicFramePr>
        <p:xfrm>
          <a:off x="3925806" y="2010619"/>
          <a:ext cx="4569420" cy="4790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09938">
                  <a:extLst>
                    <a:ext uri="{9D8B030D-6E8A-4147-A177-3AD203B41FA5}">
                      <a16:colId xmlns:a16="http://schemas.microsoft.com/office/drawing/2014/main" val="1196451952"/>
                    </a:ext>
                  </a:extLst>
                </a:gridCol>
                <a:gridCol w="594001">
                  <a:extLst>
                    <a:ext uri="{9D8B030D-6E8A-4147-A177-3AD203B41FA5}">
                      <a16:colId xmlns:a16="http://schemas.microsoft.com/office/drawing/2014/main" val="1841512870"/>
                    </a:ext>
                  </a:extLst>
                </a:gridCol>
                <a:gridCol w="2965481">
                  <a:extLst>
                    <a:ext uri="{9D8B030D-6E8A-4147-A177-3AD203B41FA5}">
                      <a16:colId xmlns:a16="http://schemas.microsoft.com/office/drawing/2014/main" val="147165765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9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7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4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5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3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9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18111"/>
                  </a:ext>
                </a:extLst>
              </a:tr>
            </a:tbl>
          </a:graphicData>
        </a:graphic>
      </p:graphicFrame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F7018BF4-B1B9-4EEE-B37F-93A0CEA23E56}"/>
              </a:ext>
            </a:extLst>
          </p:cNvPr>
          <p:cNvSpPr txBox="1">
            <a:spLocks/>
          </p:cNvSpPr>
          <p:nvPr/>
        </p:nvSpPr>
        <p:spPr>
          <a:xfrm>
            <a:off x="6948562" y="1995438"/>
            <a:ext cx="551459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dirty="0" err="1">
                <a:solidFill>
                  <a:schemeClr val="lt1"/>
                </a:solidFill>
              </a:rPr>
              <a:t>i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15" name="מציין מיקום תוכן 3">
            <a:extLst>
              <a:ext uri="{FF2B5EF4-FFF2-40B4-BE49-F238E27FC236}">
                <a16:creationId xmlns:a16="http://schemas.microsoft.com/office/drawing/2014/main" id="{AE5DC832-BC44-4716-8D3D-6F191B80626B}"/>
              </a:ext>
            </a:extLst>
          </p:cNvPr>
          <p:cNvSpPr txBox="1">
            <a:spLocks/>
          </p:cNvSpPr>
          <p:nvPr/>
        </p:nvSpPr>
        <p:spPr>
          <a:xfrm>
            <a:off x="3918110" y="1995438"/>
            <a:ext cx="2929667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he-IL" sz="2400" b="1" dirty="0">
                <a:solidFill>
                  <a:prstClr val="white"/>
                </a:solidFill>
              </a:rPr>
              <a:t>פקודה</a:t>
            </a:r>
          </a:p>
        </p:txBody>
      </p:sp>
      <p:sp>
        <p:nvSpPr>
          <p:cNvPr id="17" name="מציין מיקום תוכן 3">
            <a:extLst>
              <a:ext uri="{FF2B5EF4-FFF2-40B4-BE49-F238E27FC236}">
                <a16:creationId xmlns:a16="http://schemas.microsoft.com/office/drawing/2014/main" id="{3A40F055-5C9B-47FC-91FD-372AC764898F}"/>
              </a:ext>
            </a:extLst>
          </p:cNvPr>
          <p:cNvSpPr txBox="1">
            <a:spLocks/>
          </p:cNvSpPr>
          <p:nvPr/>
        </p:nvSpPr>
        <p:spPr>
          <a:xfrm>
            <a:off x="7494294" y="1995438"/>
            <a:ext cx="1007436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he-IL" sz="2400" b="1" dirty="0">
                <a:solidFill>
                  <a:schemeClr val="lt1"/>
                </a:solidFill>
              </a:rPr>
              <a:t>תנאי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18" name="מציין מיקום תוכן 3">
            <a:extLst>
              <a:ext uri="{FF2B5EF4-FFF2-40B4-BE49-F238E27FC236}">
                <a16:creationId xmlns:a16="http://schemas.microsoft.com/office/drawing/2014/main" id="{013061A1-430A-44DC-847E-FFE1CEDA4F7E}"/>
              </a:ext>
            </a:extLst>
          </p:cNvPr>
          <p:cNvSpPr txBox="1">
            <a:spLocks/>
          </p:cNvSpPr>
          <p:nvPr/>
        </p:nvSpPr>
        <p:spPr>
          <a:xfrm>
            <a:off x="3910595" y="2429980"/>
            <a:ext cx="2900787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5715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 1;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&lt;= 10;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++)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29462A0A-9F46-43DC-83A3-5F37904596EC}"/>
              </a:ext>
            </a:extLst>
          </p:cNvPr>
          <p:cNvSpPr txBox="1">
            <a:spLocks/>
          </p:cNvSpPr>
          <p:nvPr/>
        </p:nvSpPr>
        <p:spPr>
          <a:xfrm>
            <a:off x="7788392" y="2368425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מציין מיקום תוכן 3">
            <a:extLst>
              <a:ext uri="{FF2B5EF4-FFF2-40B4-BE49-F238E27FC236}">
                <a16:creationId xmlns:a16="http://schemas.microsoft.com/office/drawing/2014/main" id="{524A3889-E7F3-44BC-8175-79279CCFCA7E}"/>
              </a:ext>
            </a:extLst>
          </p:cNvPr>
          <p:cNvSpPr txBox="1">
            <a:spLocks/>
          </p:cNvSpPr>
          <p:nvPr/>
        </p:nvSpPr>
        <p:spPr>
          <a:xfrm>
            <a:off x="3844843" y="2800530"/>
            <a:ext cx="2520280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6)</a:t>
            </a:r>
          </a:p>
        </p:txBody>
      </p:sp>
      <p:sp>
        <p:nvSpPr>
          <p:cNvPr id="21" name="מציין מיקום תוכן 3">
            <a:extLst>
              <a:ext uri="{FF2B5EF4-FFF2-40B4-BE49-F238E27FC236}">
                <a16:creationId xmlns:a16="http://schemas.microsoft.com/office/drawing/2014/main" id="{55A91E26-1CE3-4E05-8B77-88E6FB774EDB}"/>
              </a:ext>
            </a:extLst>
          </p:cNvPr>
          <p:cNvSpPr txBox="1">
            <a:spLocks/>
          </p:cNvSpPr>
          <p:nvPr/>
        </p:nvSpPr>
        <p:spPr>
          <a:xfrm>
            <a:off x="28120" y="631806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DF7CECA2-190C-4766-81C7-1CBB4AD481FF}"/>
              </a:ext>
            </a:extLst>
          </p:cNvPr>
          <p:cNvSpPr txBox="1">
            <a:spLocks/>
          </p:cNvSpPr>
          <p:nvPr/>
        </p:nvSpPr>
        <p:spPr>
          <a:xfrm>
            <a:off x="3895156" y="3978705"/>
            <a:ext cx="2923027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5715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 1;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&lt;= 10;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++)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מציין מיקום תוכן 3">
            <a:extLst>
              <a:ext uri="{FF2B5EF4-FFF2-40B4-BE49-F238E27FC236}">
                <a16:creationId xmlns:a16="http://schemas.microsoft.com/office/drawing/2014/main" id="{522A312C-AC81-4408-9ED5-F73797E0C071}"/>
              </a:ext>
            </a:extLst>
          </p:cNvPr>
          <p:cNvSpPr txBox="1">
            <a:spLocks/>
          </p:cNvSpPr>
          <p:nvPr/>
        </p:nvSpPr>
        <p:spPr>
          <a:xfrm>
            <a:off x="3852077" y="3174217"/>
            <a:ext cx="3175306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4" name="מציין מיקום תוכן 3">
            <a:extLst>
              <a:ext uri="{FF2B5EF4-FFF2-40B4-BE49-F238E27FC236}">
                <a16:creationId xmlns:a16="http://schemas.microsoft.com/office/drawing/2014/main" id="{F37B1FB6-0FD9-4C8E-97D8-6B569D8A3607}"/>
              </a:ext>
            </a:extLst>
          </p:cNvPr>
          <p:cNvSpPr txBox="1">
            <a:spLocks/>
          </p:cNvSpPr>
          <p:nvPr/>
        </p:nvSpPr>
        <p:spPr>
          <a:xfrm>
            <a:off x="6998852" y="2379273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37FB549A-C78E-46BE-B62D-3FCE9A0A5CF5}"/>
              </a:ext>
            </a:extLst>
          </p:cNvPr>
          <p:cNvSpPr txBox="1">
            <a:spLocks/>
          </p:cNvSpPr>
          <p:nvPr/>
        </p:nvSpPr>
        <p:spPr>
          <a:xfrm>
            <a:off x="7772954" y="2740972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מציין מיקום תוכן 3">
            <a:extLst>
              <a:ext uri="{FF2B5EF4-FFF2-40B4-BE49-F238E27FC236}">
                <a16:creationId xmlns:a16="http://schemas.microsoft.com/office/drawing/2014/main" id="{D25E33ED-976E-42CC-854B-5866D05C0B1D}"/>
              </a:ext>
            </a:extLst>
          </p:cNvPr>
          <p:cNvSpPr txBox="1">
            <a:spLocks/>
          </p:cNvSpPr>
          <p:nvPr/>
        </p:nvSpPr>
        <p:spPr>
          <a:xfrm>
            <a:off x="3837877" y="3559945"/>
            <a:ext cx="2761853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0" name="מציין מיקום תוכן 3">
            <a:extLst>
              <a:ext uri="{FF2B5EF4-FFF2-40B4-BE49-F238E27FC236}">
                <a16:creationId xmlns:a16="http://schemas.microsoft.com/office/drawing/2014/main" id="{D2A7A542-23DF-4753-A68A-76F5FE4A1B87}"/>
              </a:ext>
            </a:extLst>
          </p:cNvPr>
          <p:cNvSpPr txBox="1">
            <a:spLocks/>
          </p:cNvSpPr>
          <p:nvPr/>
        </p:nvSpPr>
        <p:spPr>
          <a:xfrm>
            <a:off x="398219" y="631806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מציין מיקום תוכן 3">
            <a:extLst>
              <a:ext uri="{FF2B5EF4-FFF2-40B4-BE49-F238E27FC236}">
                <a16:creationId xmlns:a16="http://schemas.microsoft.com/office/drawing/2014/main" id="{302EBF4C-1DE9-49C5-84A4-BCA5408D284D}"/>
              </a:ext>
            </a:extLst>
          </p:cNvPr>
          <p:cNvSpPr txBox="1">
            <a:spLocks/>
          </p:cNvSpPr>
          <p:nvPr/>
        </p:nvSpPr>
        <p:spPr>
          <a:xfrm>
            <a:off x="1508516" y="631806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מציין מיקום תוכן 3">
            <a:extLst>
              <a:ext uri="{FF2B5EF4-FFF2-40B4-BE49-F238E27FC236}">
                <a16:creationId xmlns:a16="http://schemas.microsoft.com/office/drawing/2014/main" id="{54CF723B-6254-414A-A4E6-DCAC200DF73F}"/>
              </a:ext>
            </a:extLst>
          </p:cNvPr>
          <p:cNvSpPr txBox="1">
            <a:spLocks/>
          </p:cNvSpPr>
          <p:nvPr/>
        </p:nvSpPr>
        <p:spPr>
          <a:xfrm>
            <a:off x="1138417" y="631806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4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מציין מיקום תוכן 3">
            <a:extLst>
              <a:ext uri="{FF2B5EF4-FFF2-40B4-BE49-F238E27FC236}">
                <a16:creationId xmlns:a16="http://schemas.microsoft.com/office/drawing/2014/main" id="{2E7D13FB-C783-4173-BF7A-C67F6C406790}"/>
              </a:ext>
            </a:extLst>
          </p:cNvPr>
          <p:cNvSpPr txBox="1">
            <a:spLocks/>
          </p:cNvSpPr>
          <p:nvPr/>
        </p:nvSpPr>
        <p:spPr>
          <a:xfrm>
            <a:off x="768318" y="631806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מציין מיקום תוכן 3">
            <a:extLst>
              <a:ext uri="{FF2B5EF4-FFF2-40B4-BE49-F238E27FC236}">
                <a16:creationId xmlns:a16="http://schemas.microsoft.com/office/drawing/2014/main" id="{654E9769-94CE-42D5-A611-310013229B74}"/>
              </a:ext>
            </a:extLst>
          </p:cNvPr>
          <p:cNvSpPr txBox="1">
            <a:spLocks/>
          </p:cNvSpPr>
          <p:nvPr/>
        </p:nvSpPr>
        <p:spPr>
          <a:xfrm>
            <a:off x="6818184" y="3498390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מציין מיקום תוכן 3">
            <a:extLst>
              <a:ext uri="{FF2B5EF4-FFF2-40B4-BE49-F238E27FC236}">
                <a16:creationId xmlns:a16="http://schemas.microsoft.com/office/drawing/2014/main" id="{32FE15AC-16EA-4683-B86B-89ED16000547}"/>
              </a:ext>
            </a:extLst>
          </p:cNvPr>
          <p:cNvSpPr txBox="1">
            <a:spLocks/>
          </p:cNvSpPr>
          <p:nvPr/>
        </p:nvSpPr>
        <p:spPr>
          <a:xfrm>
            <a:off x="6819265" y="3917150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מציין מיקום תוכן 3">
            <a:extLst>
              <a:ext uri="{FF2B5EF4-FFF2-40B4-BE49-F238E27FC236}">
                <a16:creationId xmlns:a16="http://schemas.microsoft.com/office/drawing/2014/main" id="{AFC93104-8235-424F-8145-51575796EE3C}"/>
              </a:ext>
            </a:extLst>
          </p:cNvPr>
          <p:cNvSpPr txBox="1">
            <a:spLocks/>
          </p:cNvSpPr>
          <p:nvPr/>
        </p:nvSpPr>
        <p:spPr>
          <a:xfrm>
            <a:off x="3894845" y="4444844"/>
            <a:ext cx="2520280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6)</a:t>
            </a:r>
          </a:p>
        </p:txBody>
      </p:sp>
      <p:sp>
        <p:nvSpPr>
          <p:cNvPr id="40" name="מציין מיקום תוכן 3">
            <a:extLst>
              <a:ext uri="{FF2B5EF4-FFF2-40B4-BE49-F238E27FC236}">
                <a16:creationId xmlns:a16="http://schemas.microsoft.com/office/drawing/2014/main" id="{242FA3CF-6159-48C5-A914-1E2AAD931148}"/>
              </a:ext>
            </a:extLst>
          </p:cNvPr>
          <p:cNvSpPr txBox="1">
            <a:spLocks/>
          </p:cNvSpPr>
          <p:nvPr/>
        </p:nvSpPr>
        <p:spPr>
          <a:xfrm>
            <a:off x="7758810" y="3921347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מציין מיקום תוכן 3">
            <a:extLst>
              <a:ext uri="{FF2B5EF4-FFF2-40B4-BE49-F238E27FC236}">
                <a16:creationId xmlns:a16="http://schemas.microsoft.com/office/drawing/2014/main" id="{172C4D65-263B-4F8E-B23B-2A180E8205BE}"/>
              </a:ext>
            </a:extLst>
          </p:cNvPr>
          <p:cNvSpPr txBox="1">
            <a:spLocks/>
          </p:cNvSpPr>
          <p:nvPr/>
        </p:nvSpPr>
        <p:spPr>
          <a:xfrm>
            <a:off x="7750486" y="4375163"/>
            <a:ext cx="346449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" name="מציין מיקום תוכן 3">
            <a:extLst>
              <a:ext uri="{FF2B5EF4-FFF2-40B4-BE49-F238E27FC236}">
                <a16:creationId xmlns:a16="http://schemas.microsoft.com/office/drawing/2014/main" id="{64909AB2-1506-43AC-B50E-30C9F6BF0D4D}"/>
              </a:ext>
            </a:extLst>
          </p:cNvPr>
          <p:cNvSpPr txBox="1">
            <a:spLocks/>
          </p:cNvSpPr>
          <p:nvPr/>
        </p:nvSpPr>
        <p:spPr>
          <a:xfrm>
            <a:off x="3910056" y="4867905"/>
            <a:ext cx="2520280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continue;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מציין מיקום תוכן 3">
            <a:extLst>
              <a:ext uri="{FF2B5EF4-FFF2-40B4-BE49-F238E27FC236}">
                <a16:creationId xmlns:a16="http://schemas.microsoft.com/office/drawing/2014/main" id="{A2B50088-E38A-4842-8C80-1922EBE52B6B}"/>
              </a:ext>
            </a:extLst>
          </p:cNvPr>
          <p:cNvSpPr txBox="1">
            <a:spLocks/>
          </p:cNvSpPr>
          <p:nvPr/>
        </p:nvSpPr>
        <p:spPr>
          <a:xfrm>
            <a:off x="3979302" y="5214094"/>
            <a:ext cx="2711177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5715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= 1;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&lt;= 10;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++)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מציין מיקום תוכן 3">
            <a:extLst>
              <a:ext uri="{FF2B5EF4-FFF2-40B4-BE49-F238E27FC236}">
                <a16:creationId xmlns:a16="http://schemas.microsoft.com/office/drawing/2014/main" id="{C37DBF87-67A6-4F28-8B12-9433969FADA9}"/>
              </a:ext>
            </a:extLst>
          </p:cNvPr>
          <p:cNvSpPr txBox="1">
            <a:spLocks/>
          </p:cNvSpPr>
          <p:nvPr/>
        </p:nvSpPr>
        <p:spPr>
          <a:xfrm>
            <a:off x="6896494" y="5177425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4" name="מציין מיקום תוכן 3">
            <a:extLst>
              <a:ext uri="{FF2B5EF4-FFF2-40B4-BE49-F238E27FC236}">
                <a16:creationId xmlns:a16="http://schemas.microsoft.com/office/drawing/2014/main" id="{76DA33F9-53C3-435B-8B33-B5799FDC313E}"/>
              </a:ext>
            </a:extLst>
          </p:cNvPr>
          <p:cNvSpPr txBox="1">
            <a:spLocks/>
          </p:cNvSpPr>
          <p:nvPr/>
        </p:nvSpPr>
        <p:spPr>
          <a:xfrm>
            <a:off x="7594965" y="5177425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מציין מיקום תוכן 3">
            <a:extLst>
              <a:ext uri="{FF2B5EF4-FFF2-40B4-BE49-F238E27FC236}">
                <a16:creationId xmlns:a16="http://schemas.microsoft.com/office/drawing/2014/main" id="{1A88CBAC-8AFA-446A-8D20-FD3E40EF1375}"/>
              </a:ext>
            </a:extLst>
          </p:cNvPr>
          <p:cNvSpPr txBox="1">
            <a:spLocks/>
          </p:cNvSpPr>
          <p:nvPr/>
        </p:nvSpPr>
        <p:spPr>
          <a:xfrm>
            <a:off x="3906283" y="5618199"/>
            <a:ext cx="3175306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8" name="מציין מיקום תוכן 3">
            <a:extLst>
              <a:ext uri="{FF2B5EF4-FFF2-40B4-BE49-F238E27FC236}">
                <a16:creationId xmlns:a16="http://schemas.microsoft.com/office/drawing/2014/main" id="{B61EA27C-2C51-462B-BC76-EA1D88C954FB}"/>
              </a:ext>
            </a:extLst>
          </p:cNvPr>
          <p:cNvSpPr txBox="1">
            <a:spLocks/>
          </p:cNvSpPr>
          <p:nvPr/>
        </p:nvSpPr>
        <p:spPr>
          <a:xfrm>
            <a:off x="1878615" y="6318063"/>
            <a:ext cx="68918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" name="מציין מיקום תוכן 3">
            <a:extLst>
              <a:ext uri="{FF2B5EF4-FFF2-40B4-BE49-F238E27FC236}">
                <a16:creationId xmlns:a16="http://schemas.microsoft.com/office/drawing/2014/main" id="{715748ED-37E8-4F9E-BCD3-B3B8095AB179}"/>
              </a:ext>
            </a:extLst>
          </p:cNvPr>
          <p:cNvSpPr txBox="1">
            <a:spLocks/>
          </p:cNvSpPr>
          <p:nvPr/>
        </p:nvSpPr>
        <p:spPr>
          <a:xfrm>
            <a:off x="3975742" y="5960393"/>
            <a:ext cx="2761853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2" name="מציין מיקום תוכן 3">
            <a:extLst>
              <a:ext uri="{FF2B5EF4-FFF2-40B4-BE49-F238E27FC236}">
                <a16:creationId xmlns:a16="http://schemas.microsoft.com/office/drawing/2014/main" id="{00F00D8D-A311-4890-8E63-260302E9AEEF}"/>
              </a:ext>
            </a:extLst>
          </p:cNvPr>
          <p:cNvSpPr txBox="1">
            <a:spLocks/>
          </p:cNvSpPr>
          <p:nvPr/>
        </p:nvSpPr>
        <p:spPr>
          <a:xfrm>
            <a:off x="2321320" y="631806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8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מציין מיקום תוכן 3">
            <a:extLst>
              <a:ext uri="{FF2B5EF4-FFF2-40B4-BE49-F238E27FC236}">
                <a16:creationId xmlns:a16="http://schemas.microsoft.com/office/drawing/2014/main" id="{EEED7F18-4FDF-40B7-80AE-9F1F9A13A6C1}"/>
              </a:ext>
            </a:extLst>
          </p:cNvPr>
          <p:cNvSpPr txBox="1">
            <a:spLocks/>
          </p:cNvSpPr>
          <p:nvPr/>
        </p:nvSpPr>
        <p:spPr>
          <a:xfrm>
            <a:off x="2663634" y="6318063"/>
            <a:ext cx="68918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4" name="מציין מיקום תוכן 3">
            <a:extLst>
              <a:ext uri="{FF2B5EF4-FFF2-40B4-BE49-F238E27FC236}">
                <a16:creationId xmlns:a16="http://schemas.microsoft.com/office/drawing/2014/main" id="{9575C233-07BC-4A51-AF31-CB55FD9EEB9C}"/>
              </a:ext>
            </a:extLst>
          </p:cNvPr>
          <p:cNvSpPr txBox="1">
            <a:spLocks/>
          </p:cNvSpPr>
          <p:nvPr/>
        </p:nvSpPr>
        <p:spPr>
          <a:xfrm>
            <a:off x="3106339" y="6318063"/>
            <a:ext cx="616581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8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5112</TotalTime>
  <Words>533</Words>
  <Application>Microsoft Office PowerPoint</Application>
  <PresentationFormat>‫הצגה על המסך (4:3)</PresentationFormat>
  <Paragraphs>165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ערכת נושא Office</vt:lpstr>
      <vt:lpstr>מה נלמד היום?</vt:lpstr>
      <vt:lpstr>הפקודה break בתוך לולאה</vt:lpstr>
      <vt:lpstr>דוגמא ל-break שמפסיק לולאה אינסופית</vt:lpstr>
      <vt:lpstr>מימוש שיטת הזקיף בעזרת break</vt:lpstr>
      <vt:lpstr>דוגמא לתוכנית עם זקיף בעזרת break</vt:lpstr>
      <vt:lpstr>דוגמא לתוכנית עם זקיף בעזרת break</vt:lpstr>
      <vt:lpstr>הפקודה continue בתוך לולאה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418</cp:revision>
  <dcterms:created xsi:type="dcterms:W3CDTF">2018-02-18T20:21:23Z</dcterms:created>
  <dcterms:modified xsi:type="dcterms:W3CDTF">2019-12-08T09:56:54Z</dcterms:modified>
</cp:coreProperties>
</file>