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8"/>
  </p:notesMasterIdLst>
  <p:handoutMasterIdLst>
    <p:handoutMasterId r:id="rId9"/>
  </p:handoutMasterIdLst>
  <p:sldIdLst>
    <p:sldId id="324" r:id="rId3"/>
    <p:sldId id="413" r:id="rId4"/>
    <p:sldId id="414" r:id="rId5"/>
    <p:sldId id="415" r:id="rId6"/>
    <p:sldId id="418" r:id="rId7"/>
  </p:sldIdLst>
  <p:sldSz cx="12192000" cy="6858000"/>
  <p:notesSz cx="7023100" cy="93091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E7F9A"/>
    <a:srgbClr val="B27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notesMasters/notesMaster1.xml" Type="http://schemas.openxmlformats.org/officeDocument/2006/relationships/notesMaster" Id="rId8"></Relationship><Relationship Target="tableStyles.xml" Type="http://schemas.openxmlformats.org/officeDocument/2006/relationships/tableStyles" Id="rId13"></Relationship><Relationship Target="slides/slide1.xml" Type="http://schemas.openxmlformats.org/officeDocument/2006/relationships/slide" Id="rId3"></Relationship><Relationship Target="slides/slide5.xml" Type="http://schemas.openxmlformats.org/officeDocument/2006/relationships/slide" Id="rId7"></Relationship><Relationship Target="theme/theme1.xml" Type="http://schemas.openxmlformats.org/officeDocument/2006/relationships/theme" Id="rId12"></Relationship><Relationship Target="slideMasters/slideMaster1.xml" Type="http://schemas.openxmlformats.org/officeDocument/2006/relationships/slideMaster" Id="rId2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viewProps.xml" Type="http://schemas.openxmlformats.org/officeDocument/2006/relationships/viewProps" Id="rId11"></Relationship><Relationship Target="slides/slide3.xml" Type="http://schemas.openxmlformats.org/officeDocument/2006/relationships/slide" Id="rId5"></Relationship><Relationship Target="presProps.xml" Type="http://schemas.openxmlformats.org/officeDocument/2006/relationships/presProps" Id="rId10"></Relationship><Relationship Target="slides/slide2.xml" Type="http://schemas.openxmlformats.org/officeDocument/2006/relationships/slide" Id="rId4"></Relationship><Relationship Target="handoutMasters/handoutMaster1.xml" Type="http://schemas.openxmlformats.org/officeDocument/2006/relationships/handoutMaster" Id="rId9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כ"ט/תשרי/תש"פ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5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2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כ"ט/תשרי/תש"פ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10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0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כ"ט/תשרי/תש"פ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327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כ"ט/תשרי/תש"פ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2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9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0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4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0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785815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כ"ט/תשרי/תש"פ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2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hdphoto1.wdp" Type="http://schemas.microsoft.com/office/2007/relationships/hdphoto" Id="rId4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media/image3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media/image3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725557" y="702228"/>
            <a:ext cx="1108213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ישנן 3 צורות לכתוב אלגוריתמים: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dirty="0">
                <a:latin typeface="Arial" panose="020B0604020202020204" pitchFamily="34" charset="0"/>
              </a:rPr>
              <a:t>אלגוריתם מילולי - הוא אלגוריתם שמורכב מהוראות מילוליות בלבד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he-IL" sz="2800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he-IL" sz="2800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he-IL" sz="2800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he-IL" sz="2800" dirty="0">
                <a:latin typeface="Arial" panose="020B0604020202020204" pitchFamily="34" charset="0"/>
              </a:rPr>
              <a:t>תרשים זרימה - הוא אלגוריתם שמורכב מצורות וסמלים מחוברים ביניהם ע"י חיצים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סוגים שונים של אלגוריתמים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213F3D5-A39D-4B38-A4D9-324EB694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96" y="1720632"/>
            <a:ext cx="7328809" cy="14237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26" name="Picture 2" descr="×ª××¦××ª ×ª××× × ×¢×××¨ âªflow chartâ¬â">
            <a:extLst>
              <a:ext uri="{FF2B5EF4-FFF2-40B4-BE49-F238E27FC236}">
                <a16:creationId xmlns:a16="http://schemas.microsoft.com/office/drawing/2014/main" id="{A97E785D-38EB-43C1-8E10-A0826025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20" y="3788433"/>
            <a:ext cx="3439561" cy="29342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725557" y="702228"/>
            <a:ext cx="1108213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800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he-IL" sz="2800" dirty="0" err="1">
                <a:latin typeface="Arial" panose="020B0604020202020204" pitchFamily="34" charset="0"/>
              </a:rPr>
              <a:t>פסאודו</a:t>
            </a:r>
            <a:r>
              <a:rPr lang="he-IL" sz="2800" dirty="0">
                <a:latin typeface="Arial" panose="020B0604020202020204" pitchFamily="34" charset="0"/>
              </a:rPr>
              <a:t>-קוד (קוד מדומה) - הוא אלגוריתם שמשלב בתוכו גם הוראות מילוליות וגם הוראות בשפת תכנות.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סוגים שונים של אלגוריתמים</a:t>
            </a:r>
          </a:p>
        </p:txBody>
      </p:sp>
      <p:sp>
        <p:nvSpPr>
          <p:cNvPr id="7" name="תיבת טקסט 8">
            <a:extLst>
              <a:ext uri="{FF2B5EF4-FFF2-40B4-BE49-F238E27FC236}">
                <a16:creationId xmlns:a16="http://schemas.microsoft.com/office/drawing/2014/main" id="{5BDD111C-22CA-48B8-A8F3-071F7B51E99A}"/>
              </a:ext>
            </a:extLst>
          </p:cNvPr>
          <p:cNvSpPr txBox="1"/>
          <p:nvPr/>
        </p:nvSpPr>
        <p:spPr>
          <a:xfrm>
            <a:off x="3543192" y="2524009"/>
            <a:ext cx="5105617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Arial" panose="020B0604020202020204" pitchFamily="34" charset="0"/>
              </a:rPr>
              <a:t>Read Temperature</a:t>
            </a:r>
          </a:p>
          <a:p>
            <a:pPr algn="l" rtl="0"/>
            <a:r>
              <a:rPr lang="en-US" sz="2800" dirty="0">
                <a:latin typeface="Arial" panose="020B0604020202020204" pitchFamily="34" charset="0"/>
              </a:rPr>
              <a:t>IF Temperature </a:t>
            </a:r>
            <a:r>
              <a:rPr lang="en-US" sz="2800">
                <a:latin typeface="Arial" panose="020B0604020202020204" pitchFamily="34" charset="0"/>
              </a:rPr>
              <a:t>&lt; 0</a:t>
            </a:r>
            <a:endParaRPr lang="en-US" sz="2800" dirty="0">
              <a:latin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</a:rPr>
              <a:t>	Write “Below Freezing”</a:t>
            </a:r>
          </a:p>
          <a:p>
            <a:pPr algn="l" rtl="0"/>
            <a:r>
              <a:rPr lang="en-US" sz="2800" dirty="0">
                <a:latin typeface="Arial" panose="020B0604020202020204" pitchFamily="34" charset="0"/>
              </a:rPr>
              <a:t>ELSE</a:t>
            </a:r>
          </a:p>
          <a:p>
            <a:pPr algn="l" rtl="0"/>
            <a:r>
              <a:rPr lang="en-US" sz="2800" dirty="0">
                <a:latin typeface="Arial" panose="020B0604020202020204" pitchFamily="34" charset="0"/>
              </a:rPr>
              <a:t>	Write “Above Freezing”</a:t>
            </a:r>
            <a:endParaRPr lang="he-IL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725557" y="702228"/>
            <a:ext cx="1108213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כאשר מוצגת לנו בעיה אלגוריתמית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Arial" panose="020B0604020202020204" pitchFamily="34" charset="0"/>
              </a:rPr>
              <a:t>שלב ראשון – נפתח אלגוריתם לפתרון הבעיה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Arial" panose="020B0604020202020204" pitchFamily="34" charset="0"/>
              </a:rPr>
              <a:t>שלב שני – נתרגם את האלגוריתם לתוכנית מחשב.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שלב התרגום של אלגוריתם לתוכנית מחשב נקרא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מימוש האלגוריתם </a:t>
            </a:r>
            <a:r>
              <a:rPr lang="he-IL" sz="2800" dirty="0">
                <a:latin typeface="Arial" panose="020B0604020202020204" pitchFamily="34" charset="0"/>
              </a:rPr>
              <a:t>בשפת תכנות. 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"מימוש" של אלגוריתם </a:t>
            </a:r>
          </a:p>
        </p:txBody>
      </p:sp>
    </p:spTree>
    <p:extLst>
      <p:ext uri="{BB962C8B-B14F-4D97-AF65-F5344CB8AC3E}">
        <p14:creationId xmlns:p14="http://schemas.microsoft.com/office/powerpoint/2010/main" val="135205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725557" y="702228"/>
            <a:ext cx="11082130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נהוג למספר את ההוראות באלגוריתם.</a:t>
            </a:r>
          </a:p>
          <a:p>
            <a:r>
              <a:rPr lang="he-IL" sz="2800" dirty="0">
                <a:latin typeface="Arial" panose="020B0604020202020204" pitchFamily="34" charset="0"/>
              </a:rPr>
              <a:t>המספור מאפשר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מעקב</a:t>
            </a:r>
            <a:r>
              <a:rPr lang="he-IL" sz="2800" dirty="0">
                <a:latin typeface="Arial" panose="020B0604020202020204" pitchFamily="34" charset="0"/>
              </a:rPr>
              <a:t> אחר סדר ביצוע ההוראות.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לקבץ</a:t>
            </a:r>
            <a:r>
              <a:rPr lang="he-IL" sz="2800" dirty="0">
                <a:latin typeface="Arial" panose="020B0604020202020204" pitchFamily="34" charset="0"/>
              </a:rPr>
              <a:t> קבוצת הוראות בעזרת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מספור משני.</a:t>
            </a: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קבוצה כזאת של הוראות נקראת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"בלוק -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Block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". 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גם העורך של #</a:t>
            </a:r>
            <a:r>
              <a:rPr lang="en-US" sz="2800" dirty="0">
                <a:latin typeface="Arial" panose="020B0604020202020204" pitchFamily="34" charset="0"/>
              </a:rPr>
              <a:t>C</a:t>
            </a:r>
            <a:r>
              <a:rPr lang="he-IL" sz="2800" dirty="0">
                <a:latin typeface="Arial" panose="020B0604020202020204" pitchFamily="34" charset="0"/>
              </a:rPr>
              <a:t> ממספר באופן אוטומטי את ההוראות.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מספור ההוראות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0D867DC-3419-4146-9417-F8E606A2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30" y="3582620"/>
            <a:ext cx="9145941" cy="18696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חץ: למטה 5">
            <a:extLst>
              <a:ext uri="{FF2B5EF4-FFF2-40B4-BE49-F238E27FC236}">
                <a16:creationId xmlns:a16="http://schemas.microsoft.com/office/drawing/2014/main" id="{0CF57CEC-6FBD-4032-9A7E-0C0D7966E988}"/>
              </a:ext>
            </a:extLst>
          </p:cNvPr>
          <p:cNvSpPr/>
          <p:nvPr/>
        </p:nvSpPr>
        <p:spPr>
          <a:xfrm rot="10800000">
            <a:off x="6928360" y="4577932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46D408DA-1488-4473-A721-56722A3ADC95}"/>
              </a:ext>
            </a:extLst>
          </p:cNvPr>
          <p:cNvSpPr/>
          <p:nvPr/>
        </p:nvSpPr>
        <p:spPr>
          <a:xfrm rot="10800000">
            <a:off x="6895918" y="5130193"/>
            <a:ext cx="304726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381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725557" y="702228"/>
            <a:ext cx="11082130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הֲזָחָה (או </a:t>
            </a:r>
            <a:r>
              <a:rPr lang="he-IL" sz="2800" dirty="0" err="1">
                <a:latin typeface="Arial" panose="020B0604020202020204" pitchFamily="34" charset="0"/>
              </a:rPr>
              <a:t>אִינְדֶּנְטַצְיָה</a:t>
            </a:r>
            <a:r>
              <a:rPr lang="he-IL" sz="2800" dirty="0">
                <a:latin typeface="Arial" panose="020B0604020202020204" pitchFamily="34" charset="0"/>
              </a:rPr>
              <a:t>) היא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הרחקה</a:t>
            </a:r>
            <a:r>
              <a:rPr lang="he-IL" sz="2800" dirty="0">
                <a:latin typeface="Arial" panose="020B0604020202020204" pitchFamily="34" charset="0"/>
              </a:rPr>
              <a:t> של שורה כתובה מהשוליים.</a:t>
            </a:r>
          </a:p>
          <a:p>
            <a:r>
              <a:rPr lang="he-IL" sz="2800" dirty="0">
                <a:latin typeface="Arial" panose="020B0604020202020204" pitchFamily="34" charset="0"/>
              </a:rPr>
              <a:t>בתכנות מחשבים משתמשים בהזחה באופן אינטנסיבי. </a:t>
            </a:r>
          </a:p>
          <a:p>
            <a:r>
              <a:rPr lang="he-IL" sz="2800" dirty="0">
                <a:latin typeface="Arial" panose="020B0604020202020204" pitchFamily="34" charset="0"/>
              </a:rPr>
              <a:t>ברוב שפות התכנות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נהוג להזיח בלוקים של פקודות </a:t>
            </a:r>
            <a:r>
              <a:rPr lang="he-IL" sz="2800" dirty="0">
                <a:latin typeface="Arial" panose="020B0604020202020204" pitchFamily="34" charset="0"/>
              </a:rPr>
              <a:t>הזחה גדולה במעט מזו של המבנה העוטף אותו. 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בתכנות, ההזחה היא בדרך-כלל לצורך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שיפור הקריאות </a:t>
            </a:r>
            <a:r>
              <a:rPr lang="he-IL" sz="2800" dirty="0">
                <a:latin typeface="Arial" panose="020B0604020202020204" pitchFamily="34" charset="0"/>
              </a:rPr>
              <a:t>של הקוד הנכתב. </a:t>
            </a:r>
          </a:p>
          <a:p>
            <a:r>
              <a:rPr lang="he-IL" sz="2800" dirty="0">
                <a:latin typeface="Arial" panose="020B0604020202020204" pitchFamily="34" charset="0"/>
              </a:rPr>
              <a:t>עם זאת, קיימות שפות תכנות, כגון </a:t>
            </a:r>
            <a:r>
              <a:rPr lang="he-IL" sz="2800" b="1" dirty="0" err="1">
                <a:solidFill>
                  <a:srgbClr val="0070C0"/>
                </a:solidFill>
                <a:latin typeface="Arial" panose="020B0604020202020204" pitchFamily="34" charset="0"/>
              </a:rPr>
              <a:t>פייתון</a:t>
            </a:r>
            <a:r>
              <a:rPr lang="he-IL" sz="2800" dirty="0">
                <a:latin typeface="Arial" panose="020B0604020202020204" pitchFamily="34" charset="0"/>
              </a:rPr>
              <a:t>, שההזחה היא חלק מרכזי בהן והיא משפיעה על משמעות הקוד עצמו (ואינה משמשת לאסתטיקה בלבד).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הזחה -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0D867DC-3419-4146-9417-F8E606A2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30" y="2669281"/>
            <a:ext cx="9145941" cy="18696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חץ: למטה 5">
            <a:extLst>
              <a:ext uri="{FF2B5EF4-FFF2-40B4-BE49-F238E27FC236}">
                <a16:creationId xmlns:a16="http://schemas.microsoft.com/office/drawing/2014/main" id="{0CF57CEC-6FBD-4032-9A7E-0C0D7966E988}"/>
              </a:ext>
            </a:extLst>
          </p:cNvPr>
          <p:cNvSpPr/>
          <p:nvPr/>
        </p:nvSpPr>
        <p:spPr>
          <a:xfrm rot="10800000">
            <a:off x="6913811" y="3681714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46D408DA-1488-4473-A721-56722A3ADC95}"/>
              </a:ext>
            </a:extLst>
          </p:cNvPr>
          <p:cNvSpPr/>
          <p:nvPr/>
        </p:nvSpPr>
        <p:spPr>
          <a:xfrm rot="10800000">
            <a:off x="6895918" y="4159299"/>
            <a:ext cx="304726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92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מסך רחב</PresentationFormat>
  <Paragraphs>49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סוגים שונים של אלגוריתמים</vt:lpstr>
      <vt:lpstr>סוגים שונים של אלגוריתמים</vt:lpstr>
      <vt:lpstr>"מימוש" של אלגוריתם </vt:lpstr>
      <vt:lpstr>מספור ההוראות</vt:lpstr>
      <vt:lpstr>הזחה - Indentation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2019-10-27T22:14:19Z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