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removePersonalInfoOnSave="1" saveSubsetFonts="1">
  <p:sldMasterIdLst>
    <p:sldMasterId id="2147483997" r:id="rId2"/>
  </p:sldMasterIdLst>
  <p:notesMasterIdLst>
    <p:notesMasterId r:id="rId31"/>
  </p:notesMasterIdLst>
  <p:handoutMasterIdLst>
    <p:handoutMasterId r:id="rId32"/>
  </p:handoutMasterIdLst>
  <p:sldIdLst>
    <p:sldId id="256" r:id="rId3"/>
    <p:sldId id="260" r:id="rId4"/>
    <p:sldId id="409" r:id="rId5"/>
    <p:sldId id="341" r:id="rId6"/>
    <p:sldId id="290" r:id="rId7"/>
    <p:sldId id="342" r:id="rId8"/>
    <p:sldId id="289" r:id="rId9"/>
    <p:sldId id="291" r:id="rId10"/>
    <p:sldId id="305" r:id="rId11"/>
    <p:sldId id="306" r:id="rId12"/>
    <p:sldId id="307" r:id="rId13"/>
    <p:sldId id="324" r:id="rId14"/>
    <p:sldId id="308" r:id="rId15"/>
    <p:sldId id="326" r:id="rId16"/>
    <p:sldId id="327" r:id="rId17"/>
    <p:sldId id="328" r:id="rId18"/>
    <p:sldId id="329" r:id="rId19"/>
    <p:sldId id="330" r:id="rId20"/>
    <p:sldId id="331" r:id="rId21"/>
    <p:sldId id="333" r:id="rId22"/>
    <p:sldId id="336" r:id="rId23"/>
    <p:sldId id="337" r:id="rId24"/>
    <p:sldId id="338" r:id="rId25"/>
    <p:sldId id="339" r:id="rId26"/>
    <p:sldId id="345" r:id="rId27"/>
    <p:sldId id="340" r:id="rId28"/>
    <p:sldId id="410" r:id="rId29"/>
    <p:sldId id="344" r:id="rId30"/>
  </p:sldIdLst>
  <p:sldSz cx="12192000" cy="6858000"/>
  <p:notesSz cx="7023100" cy="93091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7F9A"/>
    <a:srgbClr val="B27E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latinLnBrk="0">
              <a:defRPr lang="he-IL" sz="1200"/>
            </a:lvl1pPr>
          </a:lstStyle>
          <a:p>
            <a:pPr algn="r" rtl="1"/>
            <a:endParaRPr lang="he-IL"/>
          </a:p>
        </p:txBody>
      </p:sp>
      <p:sp>
        <p:nvSpPr>
          <p:cNvPr id="3" name="מציין מיקום תאריך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latinLnBrk="0">
              <a:defRPr lang="he-IL" sz="1200"/>
            </a:lvl1pPr>
          </a:lstStyle>
          <a:p>
            <a:pPr algn="r" rtl="1"/>
            <a:fld id="{E574AC39-44E6-425E-AF49-CF7D189F346F}" type="datetimeFigureOut">
              <a:rPr lang="he-IL" smtClean="0"/>
              <a:t>כ"ח/תשרי/תש"פ</a:t>
            </a:fld>
            <a:endParaRPr lang="he-IL"/>
          </a:p>
        </p:txBody>
      </p:sp>
      <p:sp>
        <p:nvSpPr>
          <p:cNvPr id="4" name="מציין מיקום כותרת תחתונה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latinLnBrk="0">
              <a:defRPr lang="he-IL" sz="1200"/>
            </a:lvl1pPr>
          </a:lstStyle>
          <a:p>
            <a:pPr algn="r" rtl="1"/>
            <a:endParaRPr lang="he-IL"/>
          </a:p>
        </p:txBody>
      </p:sp>
      <p:sp>
        <p:nvSpPr>
          <p:cNvPr id="5" name="מציין מיקום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latinLnBrk="0">
              <a:defRPr lang="he-IL" sz="1200"/>
            </a:lvl1pPr>
          </a:lstStyle>
          <a:p>
            <a:pPr algn="r" rtl="1"/>
            <a:fld id="{6320F472-929B-459B-8D82-2FABCC5B32A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02264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1"/>
          <a:lstStyle>
            <a:lvl1pPr algn="r" latinLnBrk="0">
              <a:defRPr lang="he-IL" sz="1200"/>
            </a:lvl1pPr>
          </a:lstStyle>
          <a:p>
            <a:pPr algn="r" rtl="1"/>
            <a:endParaRPr lang="he-IL"/>
          </a:p>
        </p:txBody>
      </p:sp>
      <p:sp>
        <p:nvSpPr>
          <p:cNvPr id="3" name="מציין מיקום תאריך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1"/>
          <a:lstStyle>
            <a:lvl1pPr algn="r" latinLnBrk="0">
              <a:defRPr lang="he-IL" sz="1200"/>
            </a:lvl1pPr>
          </a:lstStyle>
          <a:p>
            <a:pPr algn="r" rtl="1"/>
            <a:fld id="{DF2775BC-6312-42C7-B7C5-EA6783C2D9CA}" type="datetimeFigureOut">
              <a:t>כ"ח/תשרי/תש"פ</a:t>
            </a:fld>
            <a:endParaRPr lang="he-IL"/>
          </a:p>
        </p:txBody>
      </p:sp>
      <p:sp>
        <p:nvSpPr>
          <p:cNvPr id="4" name="מציין מיקום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1" anchor="ctr"/>
          <a:lstStyle/>
          <a:p>
            <a:pPr algn="r" rtl="1"/>
            <a:endParaRPr lang="he-IL"/>
          </a:p>
        </p:txBody>
      </p:sp>
      <p:sp>
        <p:nvSpPr>
          <p:cNvPr id="5" name="מציין מיקום הערות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1"/>
          <a:lstStyle/>
          <a:p>
            <a:pPr lvl="0" algn="r" rtl="1"/>
            <a:r>
              <a:rPr lang="he-IL"/>
              <a:t>לחץ כדי לערוך סגנונות טקסט של תבנית בסיס</a:t>
            </a:r>
          </a:p>
          <a:p>
            <a:pPr lvl="1" algn="r" rtl="1"/>
            <a:r>
              <a:rPr lang="he-IL"/>
              <a:t>רמה שניה</a:t>
            </a:r>
          </a:p>
          <a:p>
            <a:pPr lvl="2" algn="r" rtl="1"/>
            <a:r>
              <a:rPr lang="he-IL"/>
              <a:t>רמה שלישית</a:t>
            </a:r>
          </a:p>
          <a:p>
            <a:pPr lvl="3" algn="r" rtl="1"/>
            <a:r>
              <a:rPr lang="he-IL"/>
              <a:t>רמה רביעית</a:t>
            </a:r>
          </a:p>
          <a:p>
            <a:pPr lvl="4" algn="r" rtl="1"/>
            <a:r>
              <a:rPr lang="he-IL"/>
              <a:t>רמה חמישית</a:t>
            </a:r>
          </a:p>
        </p:txBody>
      </p:sp>
      <p:sp>
        <p:nvSpPr>
          <p:cNvPr id="6" name="מציין מיקום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1" anchor="b"/>
          <a:lstStyle>
            <a:lvl1pPr algn="r" latinLnBrk="0">
              <a:defRPr lang="he-IL" sz="1200"/>
            </a:lvl1pPr>
          </a:lstStyle>
          <a:p>
            <a:pPr algn="r" rtl="1"/>
            <a:endParaRPr lang="he-IL"/>
          </a:p>
        </p:txBody>
      </p:sp>
      <p:sp>
        <p:nvSpPr>
          <p:cNvPr id="7" name="מציין מיקום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1" anchor="b"/>
          <a:lstStyle>
            <a:lvl1pPr algn="r" latinLnBrk="0">
              <a:defRPr lang="he-IL" sz="1200"/>
            </a:lvl1pPr>
          </a:lstStyle>
          <a:p>
            <a:pPr algn="r" rtl="1"/>
            <a:fld id="{67F715A1-4ADC-44E0-9587-804FF39D6B22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2984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DBE0CA2-15C7-44CE-B0C8-507B601A41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8B07E243-BB79-456F-B6D3-A152072B0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523D2F4-2884-4941-8B7F-55205CFAB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כ"ח/תשרי/תש"פ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7A1E471-0A44-46D6-90CC-4787D9E46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CA33502-DD7D-479A-8AB5-FD822C0E3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48592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F9C711B-C1A3-4FCD-9BFC-717F78E31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E3F55B3-D0B4-475E-ACD1-F833A2CD7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C7EC394-1B08-40A5-B7AF-9DD72BFF3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כ"ח/תשרי/תש"פ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EDCA93A-0F81-4982-9310-FF8DFC60D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57A3C02-72A2-4397-AD12-9026E2D57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05290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10BAE172-69D4-4F2B-9999-B05BBD7B02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1FFB854-337C-47DA-88B4-BF5F118CE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FB7BB57-E93E-419C-8A0D-F01A1FEC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40FF0622-75E4-48B8-A617-5428CA5926CE}" type="datetimeFigureOut">
              <a:rPr lang="he-IL" smtClean="0"/>
              <a:pPr rtl="1"/>
              <a:t>כ"ח/תשרי/תש"פ</a:t>
            </a:fld>
            <a:endParaRPr lang="he-IL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766CBD3-6831-41F7-A5AC-4FCD2012F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he-IL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F73BC5C-36AB-4004-9DF0-14491217E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BA875541-8164-4CC7-9F2F-6F0C49BB858D}" type="slidenum">
              <a:rPr lang="he-IL" smtClean="0"/>
              <a:pPr rtl="1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21087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FDC09EF-5540-442B-9CC2-21E4EAFD3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25749AF-774A-4B73-8DFB-FE8B0DE3A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34F327F-9474-4F76-A213-7BC6313AD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כ"ח/תשרי/תש"פ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6D0CF87-09B4-4999-8C49-B4F0CC0EC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65516EB-4C88-4575-BE0A-EBF68F8C2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84073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D8256CD-6716-4282-86A7-4994FE9E0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1313452-437D-4F72-A0D6-2876F4C2B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7DB3F42-C364-443E-A985-0A6D30529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40FF0622-75E4-48B8-A617-5428CA5926CE}" type="datetimeFigureOut">
              <a:rPr lang="he-IL" smtClean="0"/>
              <a:pPr rtl="1"/>
              <a:t>כ"ח/תשרי/תש"פ</a:t>
            </a:fld>
            <a:endParaRPr lang="he-IL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EF8F5FC-30A6-49F3-BCC5-F6118702C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he-IL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647716E-C365-4C11-89BB-4803B3AAB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BA875541-8164-4CC7-9F2F-6F0C49BB858D}" type="slidenum">
              <a:rPr lang="he-IL" smtClean="0"/>
              <a:pPr rtl="1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83272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2BED0ED-BB32-4326-9E22-2B3AC0301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3FF3F0C-DA3F-4680-AD98-B3F1E482C8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8BBEF5C-BA03-4599-BABE-94988A8EA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FEFB515-288E-4F7B-9BC8-48226E271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40FF0622-75E4-48B8-A617-5428CA5926CE}" type="datetimeFigureOut">
              <a:rPr lang="he-IL" smtClean="0"/>
              <a:pPr rtl="1"/>
              <a:t>כ"ח/תשרי/תש"פ</a:t>
            </a:fld>
            <a:endParaRPr lang="he-IL" dirty="0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45173B1-4744-4231-A0E1-4BFEB2A3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he-IL" dirty="0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8FAB1AF-6D95-4156-B41C-51A03A078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BA875541-8164-4CC7-9F2F-6F0C49BB858D}" type="slidenum">
              <a:rPr lang="he-IL" smtClean="0"/>
              <a:pPr rtl="1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42208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9868ECD-730B-4202-B0EE-3E58E46F3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7A476C0-3F1D-4151-9C91-C5133965B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A08ABD5-2A15-40BB-8646-470BA1A3C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A47191B1-A247-441B-9EB4-F83C0E5385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EC77EC1D-6480-4111-8E24-7A2F74BBA2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83F67BBD-0D50-47F0-A116-669980502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כ"ח/תשרי/תש"פ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6A10E074-6B94-4C0A-8391-BC1C918FA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3403FA3-A108-4C53-8277-DA55FBAA7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12928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F65F1EC-BE34-405C-B936-3E5759A8C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DEDA7145-00DD-4820-BA76-474D10C0F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כ"ח/תשרי/תש"פ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BFA61EB-5718-428D-BAF4-37A4DA13D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D97DC831-F145-41F6-B51F-5D383F29D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6076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16B8C486-45D8-491C-98D7-DD2F1C845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כ"ח/תשרי/תש"פ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4E7D3335-15AF-4F8A-A8DC-83272B588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C4791B12-3321-4DFC-8CE9-479DCF5EF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43420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B32CAE4-D8B0-4BFB-A77B-6864A3F90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6615A1F-4E8D-4F4C-97A0-5F3F10527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846129A-EA65-43B0-A200-3B6536488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F01206F-2CEF-42B5-9C3F-C9F647518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כ"ח/תשרי/תש"פ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99E7042-B40F-406C-85FB-DF4C59833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E1D6B51-60C8-4626-99E0-067319C5D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35033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C0C78F3-4BA8-47E9-994F-4E2193518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BFF2553A-4024-4078-AFD5-DD5702B776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6347E75-9DAA-4268-A2D7-6FA1E77FA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AA1D69D-195E-467C-8F00-820C645DE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כ"ח/תשרי/תש"פ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19E5BF0-ED75-4520-B93F-CBC006840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741C408-A431-47E5-9E56-DD15B63B3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58785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796B0E3A-2A1A-46FC-BDD1-6B0326001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B8D8BF4-B308-4D30-83A3-EE2BF3388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34F8AA0-82E4-462A-95AA-C60F4D86FB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1"/>
            <a:fld id="{40FF0622-75E4-48B8-A617-5428CA5926CE}" type="datetimeFigureOut">
              <a:rPr lang="he-IL" smtClean="0"/>
              <a:pPr rtl="1"/>
              <a:t>כ"ח/תשרי/תש"פ</a:t>
            </a:fld>
            <a:endParaRPr lang="he-IL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2139115-DE8E-4AEA-A790-753463A4F9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1"/>
            <a:endParaRPr lang="he-IL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E414418-76DB-4770-A306-47D21E826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1"/>
            <a:fld id="{BA875541-8164-4CC7-9F2F-6F0C49BB858D}" type="slidenum">
              <a:rPr lang="he-IL" smtClean="0"/>
              <a:pPr rtl="1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43222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8" r:id="rId1"/>
    <p:sldLayoutId id="2147483999" r:id="rId2"/>
    <p:sldLayoutId id="2147484000" r:id="rId3"/>
    <p:sldLayoutId id="2147484001" r:id="rId4"/>
    <p:sldLayoutId id="2147484002" r:id="rId5"/>
    <p:sldLayoutId id="2147484003" r:id="rId6"/>
    <p:sldLayoutId id="2147484004" r:id="rId7"/>
    <p:sldLayoutId id="2147484005" r:id="rId8"/>
    <p:sldLayoutId id="2147484006" r:id="rId9"/>
    <p:sldLayoutId id="2147484007" r:id="rId10"/>
    <p:sldLayoutId id="2147484008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plastelina.net/game1.html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ruppin.computer@gmail.com" TargetMode="Externa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plastelina.net/game7.html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www.ynet.co.il/articles/0,7340,L-5188184,00.html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au.ac.il/~csedu/yesodot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" TargetMode="External"/><Relationship Id="rId2" Type="http://schemas.openxmlformats.org/officeDocument/2006/relationships/hyperlink" Target="https://docs.microsoft.com/en-us/dotnet/csharp/programming-guide/inside-a-program/coding-conventions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040296" y="1122363"/>
            <a:ext cx="10111409" cy="2387600"/>
          </a:xfrm>
        </p:spPr>
        <p:txBody>
          <a:bodyPr>
            <a:normAutofit/>
          </a:bodyPr>
          <a:lstStyle/>
          <a:p>
            <a:pPr algn="r" rtl="1"/>
            <a:r>
              <a:rPr lang="he-IL" b="1" dirty="0">
                <a:solidFill>
                  <a:srgbClr val="0070C0"/>
                </a:solidFill>
                <a:cs typeface="+mn-cs"/>
              </a:rPr>
              <a:t>אלגוריתמיקה ותכנות  בשפת #</a:t>
            </a:r>
            <a:r>
              <a:rPr lang="en-US" b="1" dirty="0">
                <a:solidFill>
                  <a:srgbClr val="0070C0"/>
                </a:solidFill>
                <a:cs typeface="+mn-cs"/>
              </a:rPr>
              <a:t>C</a:t>
            </a:r>
            <a:endParaRPr lang="he-IL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6" name="מציין מיקום תוכן 3">
            <a:extLst>
              <a:ext uri="{FF2B5EF4-FFF2-40B4-BE49-F238E27FC236}">
                <a16:creationId xmlns:a16="http://schemas.microsoft.com/office/drawing/2014/main" id="{BEAF33C4-83C9-4570-9838-1A4AF53F5E77}"/>
              </a:ext>
            </a:extLst>
          </p:cNvPr>
          <p:cNvSpPr txBox="1">
            <a:spLocks/>
          </p:cNvSpPr>
          <p:nvPr/>
        </p:nvSpPr>
        <p:spPr>
          <a:xfrm>
            <a:off x="7059167" y="4934712"/>
            <a:ext cx="2861943" cy="99617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e-IL" dirty="0"/>
              <a:t>מרצה: אניטה אולמן</a:t>
            </a:r>
          </a:p>
          <a:p>
            <a:pPr marL="0" indent="0">
              <a:buNone/>
            </a:pPr>
            <a:r>
              <a:rPr lang="he-IL" dirty="0"/>
              <a:t>מתרגל: אור הקר</a:t>
            </a:r>
          </a:p>
        </p:txBody>
      </p:sp>
    </p:spTree>
    <p:extLst>
      <p:ext uri="{BB962C8B-B14F-4D97-AF65-F5344CB8AC3E}">
        <p14:creationId xmlns:p14="http://schemas.microsoft.com/office/powerpoint/2010/main" val="4005440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×ª××¦××ª ×ª××× × ×¢×××¨ ×¤×ª××ª××">
            <a:extLst>
              <a:ext uri="{FF2B5EF4-FFF2-40B4-BE49-F238E27FC236}">
                <a16:creationId xmlns:a16="http://schemas.microsoft.com/office/drawing/2014/main" id="{BE432F57-5CB8-4FF0-BA56-9DD62D006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123" y="980213"/>
            <a:ext cx="1791563" cy="179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930965" y="0"/>
            <a:ext cx="10515600" cy="1325563"/>
          </a:xfr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z="4000" dirty="0">
                <a:solidFill>
                  <a:srgbClr val="0070C0"/>
                </a:solidFill>
              </a:rPr>
              <a:t>אלגוריתמים בחיי היום יום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1576767" y="1690688"/>
            <a:ext cx="10018712" cy="3124200"/>
          </a:xfrm>
        </p:spPr>
        <p:txBody>
          <a:bodyPr>
            <a:normAutofit/>
          </a:bodyPr>
          <a:lstStyle/>
          <a:p>
            <a:pPr>
              <a:buFont typeface="Wingdings 3" panose="05040102010807070707" pitchFamily="18" charset="2"/>
              <a:buChar char="t"/>
            </a:pPr>
            <a:r>
              <a:rPr lang="he-IL" dirty="0"/>
              <a:t>הוראות להכנת פתיתים</a:t>
            </a:r>
          </a:p>
          <a:p>
            <a:pPr>
              <a:buFont typeface="Wingdings 3" panose="05040102010807070707" pitchFamily="18" charset="2"/>
              <a:buChar char="t"/>
            </a:pPr>
            <a:endParaRPr lang="he-IL" dirty="0"/>
          </a:p>
          <a:p>
            <a:pPr>
              <a:buFont typeface="Wingdings 3" panose="05040102010807070707" pitchFamily="18" charset="2"/>
              <a:buChar char="t"/>
            </a:pPr>
            <a:endParaRPr lang="he-IL" dirty="0"/>
          </a:p>
          <a:p>
            <a:pPr>
              <a:buFont typeface="Wingdings 3" panose="05040102010807070707" pitchFamily="18" charset="2"/>
              <a:buChar char="t"/>
            </a:pPr>
            <a:r>
              <a:rPr lang="he-IL" dirty="0"/>
              <a:t> הוראות לפתרון הקובייה ההונגרית </a:t>
            </a:r>
          </a:p>
          <a:p>
            <a:pPr>
              <a:buFont typeface="Wingdings 3" panose="05040102010807070707" pitchFamily="18" charset="2"/>
              <a:buChar char="t"/>
            </a:pPr>
            <a:endParaRPr lang="he-IL" dirty="0"/>
          </a:p>
          <a:p>
            <a:pPr>
              <a:buFont typeface="Wingdings 3" panose="05040102010807070707" pitchFamily="18" charset="2"/>
              <a:buChar char="t"/>
            </a:pPr>
            <a:r>
              <a:rPr lang="he-IL" dirty="0"/>
              <a:t>הוראות הגעה למקום מסוים 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36E5E3A0-5C69-4003-A1AF-7BF6CC6EF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9367" y="3381102"/>
            <a:ext cx="1212016" cy="2043112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4F452566-5BA3-4095-96F9-087EADC07E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3983" y="4893332"/>
            <a:ext cx="1077436" cy="1061764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A6BBA195-79C7-4C9D-A430-27A0B24512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589" y="1055862"/>
            <a:ext cx="4877481" cy="20195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2110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1" anchor="ctr">
            <a:normAutofit/>
          </a:bodyPr>
          <a:lstStyle/>
          <a:p>
            <a:r>
              <a:rPr lang="he-IL" sz="4000" dirty="0">
                <a:solidFill>
                  <a:srgbClr val="0070C0"/>
                </a:solidFill>
              </a:rPr>
              <a:t>אלגוריתמים מתמטיים</a:t>
            </a:r>
          </a:p>
        </p:txBody>
      </p:sp>
      <p:pic>
        <p:nvPicPr>
          <p:cNvPr id="10" name="מציין מיקום תוכן 9">
            <a:extLst>
              <a:ext uri="{FF2B5EF4-FFF2-40B4-BE49-F238E27FC236}">
                <a16:creationId xmlns:a16="http://schemas.microsoft.com/office/drawing/2014/main" id="{2539B16B-75AC-4B02-828A-75BE56FA6C2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31088"/>
            <a:ext cx="4467225" cy="18573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E4601F4-4CB4-4545-B0A2-DD8CB917FB47}"/>
              </a:ext>
            </a:extLst>
          </p:cNvPr>
          <p:cNvSpPr txBox="1"/>
          <p:nvPr/>
        </p:nvSpPr>
        <p:spPr>
          <a:xfrm>
            <a:off x="5636303" y="2031088"/>
            <a:ext cx="5885138" cy="523220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 rtl="1"/>
            <a:r>
              <a:rPr lang="he-IL" sz="2800" dirty="0"/>
              <a:t>נוסחת השורשים לפתרון משוואה ריבועית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459FE5-D337-4003-A7F7-4DBAA0A5A6E4}"/>
              </a:ext>
            </a:extLst>
          </p:cNvPr>
          <p:cNvSpPr txBox="1"/>
          <p:nvPr/>
        </p:nvSpPr>
        <p:spPr>
          <a:xfrm>
            <a:off x="6672073" y="4068600"/>
            <a:ext cx="4681727" cy="523220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 rtl="1"/>
            <a:r>
              <a:rPr lang="he-IL" sz="2800" dirty="0"/>
              <a:t>כפל מספר דו-ספרתי בחד-ספרתי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C0771EA6-A976-4AB3-91CD-A51DDBBC3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700" y="4692404"/>
            <a:ext cx="5562600" cy="20669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65124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410095"/>
            <a:ext cx="10515600" cy="1325563"/>
          </a:xfr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z="4000" dirty="0">
                <a:solidFill>
                  <a:srgbClr val="0070C0"/>
                </a:solidFill>
              </a:rPr>
              <a:t>דוגמא של אלגוריתם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663B3A66-9E8F-4355-BA3A-32AA5B447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679" y="1735658"/>
            <a:ext cx="5786643" cy="27078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מלבן 7">
            <a:extLst>
              <a:ext uri="{FF2B5EF4-FFF2-40B4-BE49-F238E27FC236}">
                <a16:creationId xmlns:a16="http://schemas.microsoft.com/office/drawing/2014/main" id="{07A72631-43C1-46FD-93D6-FE9BBDB46E86}"/>
              </a:ext>
            </a:extLst>
          </p:cNvPr>
          <p:cNvSpPr/>
          <p:nvPr/>
        </p:nvSpPr>
        <p:spPr>
          <a:xfrm>
            <a:off x="1982534" y="5122343"/>
            <a:ext cx="82269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2800" dirty="0"/>
              <a:t>מהי תוצאת ביצוע האלגוריתם שלעיל עבור המספר 1977?</a:t>
            </a:r>
          </a:p>
        </p:txBody>
      </p:sp>
    </p:spTree>
    <p:extLst>
      <p:ext uri="{BB962C8B-B14F-4D97-AF65-F5344CB8AC3E}">
        <p14:creationId xmlns:p14="http://schemas.microsoft.com/office/powerpoint/2010/main" val="972507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1" anchor="ctr">
            <a:normAutofit/>
          </a:bodyPr>
          <a:lstStyle/>
          <a:p>
            <a:r>
              <a:rPr lang="he-IL" sz="4000" dirty="0">
                <a:solidFill>
                  <a:srgbClr val="0070C0"/>
                </a:solidFill>
              </a:rPr>
              <a:t>אלגוריתמים במדעי המחשב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344488" y="2131246"/>
            <a:ext cx="11503023" cy="3124200"/>
          </a:xfrm>
        </p:spPr>
        <p:txBody>
          <a:bodyPr>
            <a:normAutofit/>
          </a:bodyPr>
          <a:lstStyle/>
          <a:p>
            <a:pPr>
              <a:buFont typeface="Wingdings 3" panose="05040102010807070707" pitchFamily="18" charset="2"/>
              <a:buChar char="t"/>
            </a:pPr>
            <a:r>
              <a:rPr lang="he-IL" dirty="0"/>
              <a:t>אלגוריתמים במדעי המחשב הוא </a:t>
            </a:r>
            <a:r>
              <a:rPr lang="he-IL" b="1" dirty="0">
                <a:solidFill>
                  <a:srgbClr val="0070C0"/>
                </a:solidFill>
              </a:rPr>
              <a:t>אוסף של הוראות </a:t>
            </a:r>
            <a:r>
              <a:rPr lang="he-IL" dirty="0"/>
              <a:t>שיהיה אפשר </a:t>
            </a:r>
            <a:r>
              <a:rPr lang="he-IL" b="1" dirty="0">
                <a:solidFill>
                  <a:srgbClr val="0070C0"/>
                </a:solidFill>
              </a:rPr>
              <a:t>לתרגם לתוכנית מחשב</a:t>
            </a:r>
            <a:r>
              <a:rPr lang="he-IL" dirty="0"/>
              <a:t>.</a:t>
            </a:r>
          </a:p>
          <a:p>
            <a:pPr>
              <a:buFont typeface="Wingdings 3" panose="05040102010807070707" pitchFamily="18" charset="2"/>
              <a:buChar char="t"/>
            </a:pPr>
            <a:r>
              <a:rPr lang="he-IL" dirty="0"/>
              <a:t>זה סוג האלגוריתם אותו נלמד לכתוב בקורס זה.</a:t>
            </a:r>
          </a:p>
          <a:p>
            <a:pPr marL="0" indent="0">
              <a:buNone/>
            </a:pPr>
            <a:endParaRPr lang="he-IL" dirty="0"/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26919482-B102-4716-9341-605E52E17970}"/>
              </a:ext>
            </a:extLst>
          </p:cNvPr>
          <p:cNvSpPr/>
          <p:nvPr/>
        </p:nvSpPr>
        <p:spPr>
          <a:xfrm>
            <a:off x="344487" y="4121577"/>
            <a:ext cx="11503023" cy="9541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he-IL" sz="2800" b="1" dirty="0">
                <a:solidFill>
                  <a:srgbClr val="0070C0"/>
                </a:solidFill>
              </a:rPr>
              <a:t>אלגוריתם</a:t>
            </a:r>
            <a:r>
              <a:rPr lang="he-IL" sz="2800" dirty="0"/>
              <a:t> הוא "מתכון" לביצוע משימה. אלגוריתם מורכב תמיד </a:t>
            </a:r>
            <a:r>
              <a:rPr lang="he-IL" sz="2800" b="1" dirty="0">
                <a:solidFill>
                  <a:srgbClr val="0070C0"/>
                </a:solidFill>
              </a:rPr>
              <a:t>מקבוצת הוראות</a:t>
            </a:r>
          </a:p>
          <a:p>
            <a:r>
              <a:rPr lang="he-IL" sz="2800" b="1" dirty="0">
                <a:solidFill>
                  <a:srgbClr val="0070C0"/>
                </a:solidFill>
              </a:rPr>
              <a:t>חד-משמעיות</a:t>
            </a:r>
            <a:r>
              <a:rPr lang="he-IL" sz="2800" dirty="0"/>
              <a:t> </a:t>
            </a:r>
            <a:r>
              <a:rPr lang="he-IL" sz="2800" b="1" dirty="0">
                <a:solidFill>
                  <a:srgbClr val="0070C0"/>
                </a:solidFill>
              </a:rPr>
              <a:t>ואפשריות לביצוע</a:t>
            </a:r>
            <a:r>
              <a:rPr lang="he-IL" sz="2800" dirty="0"/>
              <a:t>, אשר </a:t>
            </a:r>
            <a:r>
              <a:rPr lang="he-IL" sz="2800" b="1" dirty="0">
                <a:solidFill>
                  <a:srgbClr val="0070C0"/>
                </a:solidFill>
              </a:rPr>
              <a:t>סדר ביצוען מוגדר היטב</a:t>
            </a:r>
            <a:r>
              <a:rPr lang="he-IL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99736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199" y="110292"/>
            <a:ext cx="10515600" cy="1325563"/>
          </a:xfr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z="4000" dirty="0">
                <a:solidFill>
                  <a:srgbClr val="0070C0"/>
                </a:solidFill>
              </a:rPr>
              <a:t>מאפיינים של אלגוריתמים במדעי המחשב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344488" y="3333079"/>
            <a:ext cx="11503023" cy="227324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he-IL" dirty="0"/>
              <a:t>חד-משמעיות</a:t>
            </a:r>
          </a:p>
          <a:p>
            <a:pPr>
              <a:lnSpc>
                <a:spcPct val="150000"/>
              </a:lnSpc>
            </a:pPr>
            <a:r>
              <a:rPr lang="he-IL" dirty="0"/>
              <a:t>אפשריות לביצוע</a:t>
            </a:r>
          </a:p>
          <a:p>
            <a:pPr>
              <a:lnSpc>
                <a:spcPct val="150000"/>
              </a:lnSpc>
            </a:pPr>
            <a:r>
              <a:rPr lang="he-IL" dirty="0"/>
              <a:t>סדר ביצוען מוגדר היטב.</a:t>
            </a: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26919482-B102-4716-9341-605E52E17970}"/>
              </a:ext>
            </a:extLst>
          </p:cNvPr>
          <p:cNvSpPr/>
          <p:nvPr/>
        </p:nvSpPr>
        <p:spPr>
          <a:xfrm>
            <a:off x="344488" y="1780628"/>
            <a:ext cx="11503023" cy="9541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he-IL" sz="2800" b="1" dirty="0">
                <a:solidFill>
                  <a:srgbClr val="0070C0"/>
                </a:solidFill>
              </a:rPr>
              <a:t>אלגוריתם</a:t>
            </a:r>
            <a:r>
              <a:rPr lang="he-IL" sz="2800" dirty="0"/>
              <a:t> הוא "מתכון" לביצוע משימה. אלגוריתם מורכב תמיד </a:t>
            </a:r>
            <a:r>
              <a:rPr lang="he-IL" sz="2800" b="1" dirty="0">
                <a:solidFill>
                  <a:srgbClr val="0070C0"/>
                </a:solidFill>
              </a:rPr>
              <a:t>מקבוצת הוראות</a:t>
            </a:r>
          </a:p>
          <a:p>
            <a:r>
              <a:rPr lang="he-IL" sz="2800" b="1" dirty="0">
                <a:solidFill>
                  <a:srgbClr val="0070C0"/>
                </a:solidFill>
              </a:rPr>
              <a:t>חד-משמעיות</a:t>
            </a:r>
            <a:r>
              <a:rPr lang="he-IL" sz="2800" dirty="0"/>
              <a:t> </a:t>
            </a:r>
            <a:r>
              <a:rPr lang="he-IL" sz="2800" b="1" dirty="0">
                <a:solidFill>
                  <a:srgbClr val="0070C0"/>
                </a:solidFill>
              </a:rPr>
              <a:t>ואפשריות לביצוע</a:t>
            </a:r>
            <a:r>
              <a:rPr lang="he-IL" sz="2800" dirty="0"/>
              <a:t>, אשר </a:t>
            </a:r>
            <a:r>
              <a:rPr lang="he-IL" sz="2800" b="1" dirty="0">
                <a:solidFill>
                  <a:srgbClr val="0070C0"/>
                </a:solidFill>
              </a:rPr>
              <a:t>סדר ביצוען מוגדר היטב</a:t>
            </a:r>
            <a:r>
              <a:rPr lang="he-IL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56568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199" y="110292"/>
            <a:ext cx="10515600" cy="1325563"/>
          </a:xfr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z="4000" dirty="0">
                <a:solidFill>
                  <a:srgbClr val="0070C0"/>
                </a:solidFill>
              </a:rPr>
              <a:t>מאפיינים של אלגוריתם - הוראות חד משמעיות</a:t>
            </a:r>
          </a:p>
        </p:txBody>
      </p:sp>
      <p:sp>
        <p:nvSpPr>
          <p:cNvPr id="4" name="מציין מיקום תוכן 3"/>
          <p:cNvSpPr>
            <a:spLocks noGrp="1" noChangeAspect="1"/>
          </p:cNvSpPr>
          <p:nvPr>
            <p:ph sz="half" idx="2"/>
          </p:nvPr>
        </p:nvSpPr>
        <p:spPr>
          <a:xfrm>
            <a:off x="344490" y="2558194"/>
            <a:ext cx="11503023" cy="4309898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הוראה המופיעה באלגוריתם חייבת להיות </a:t>
            </a:r>
            <a:r>
              <a:rPr lang="he-IL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חד-משמעית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>
              <a:buNone/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כלומר, כל ביצוע שלה צריך להסתיים תמיד באותה תוצאה. </a:t>
            </a:r>
          </a:p>
          <a:p>
            <a:pPr marL="0" indent="0">
              <a:buNone/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למשל, ההוראה השנייה בדוגמה האחרונה, </a:t>
            </a:r>
            <a:r>
              <a:rPr lang="he-IL" b="1" i="1" dirty="0">
                <a:latin typeface="Arial" panose="020B0604020202020204" pitchFamily="34" charset="0"/>
                <a:cs typeface="Arial" panose="020B0604020202020204" pitchFamily="34" charset="0"/>
              </a:rPr>
              <a:t>"חבר את ספרות המספר"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היא חד-משמעית.</a:t>
            </a:r>
          </a:p>
          <a:p>
            <a:pPr marL="0" indent="0">
              <a:buNone/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לעומתה, ההוראה </a:t>
            </a:r>
            <a:r>
              <a:rPr lang="he-IL" b="1" i="1" dirty="0">
                <a:latin typeface="Arial" panose="020B0604020202020204" pitchFamily="34" charset="0"/>
                <a:cs typeface="Arial" panose="020B0604020202020204" pitchFamily="34" charset="0"/>
              </a:rPr>
              <a:t>"זוז קצת הצידה" 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אינה חד-משמעית.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he-IL" b="1" i="1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he-IL" b="1" i="1" dirty="0">
                <a:latin typeface="Arial" panose="020B0604020202020204" pitchFamily="34" charset="0"/>
              </a:rPr>
              <a:t>"חבר את ספרות המספר"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he-IL" b="1" i="1" dirty="0">
                <a:latin typeface="Arial" panose="020B0604020202020204" pitchFamily="34" charset="0"/>
              </a:rPr>
              <a:t>"זוז קצת הצידה"</a:t>
            </a: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26919482-B102-4716-9341-605E52E17970}"/>
              </a:ext>
            </a:extLst>
          </p:cNvPr>
          <p:cNvSpPr>
            <a:spLocks noChangeAspect="1"/>
          </p:cNvSpPr>
          <p:nvPr/>
        </p:nvSpPr>
        <p:spPr>
          <a:xfrm>
            <a:off x="344490" y="1225992"/>
            <a:ext cx="11503023" cy="9541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he-IL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אלגוריתם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 הוא "מתכון" לביצוע משימה. אלגוריתם מורכב תמיד </a:t>
            </a:r>
            <a:r>
              <a:rPr lang="he-IL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מקבוצת הוראות</a:t>
            </a:r>
          </a:p>
          <a:p>
            <a:r>
              <a:rPr lang="he-IL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חד-משמעיות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e-IL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ואפשריות לביצוע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, אשר </a:t>
            </a:r>
            <a:r>
              <a:rPr lang="he-IL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סדר ביצוען מוגדר היטב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44AF2DAD-D6EA-4E94-89C3-3E2299FAA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014" y="5194625"/>
            <a:ext cx="872384" cy="885245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F780CF5D-6494-4F68-B392-4A36000A3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9411" y="5957720"/>
            <a:ext cx="872384" cy="90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02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199" y="110292"/>
            <a:ext cx="10515600" cy="1325563"/>
          </a:xfr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z="4000" dirty="0">
                <a:solidFill>
                  <a:srgbClr val="0070C0"/>
                </a:solidFill>
              </a:rPr>
              <a:t>מאפיינים של אלגוריתם  - הוראות אפשריות לביצוע</a:t>
            </a:r>
          </a:p>
        </p:txBody>
      </p:sp>
      <p:sp>
        <p:nvSpPr>
          <p:cNvPr id="4" name="מציין מיקום תוכן 3"/>
          <p:cNvSpPr>
            <a:spLocks noGrp="1" noChangeAspect="1"/>
          </p:cNvSpPr>
          <p:nvPr>
            <p:ph sz="half" idx="2"/>
          </p:nvPr>
        </p:nvSpPr>
        <p:spPr>
          <a:xfrm>
            <a:off x="344490" y="2551555"/>
            <a:ext cx="11503023" cy="3964162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he-IL" dirty="0">
                <a:latin typeface="Arial" panose="020B0604020202020204" pitchFamily="34" charset="0"/>
              </a:rPr>
              <a:t>הוראה באלגוריתם צריכה להיות </a:t>
            </a:r>
            <a:r>
              <a:rPr lang="he-IL" b="1" dirty="0">
                <a:solidFill>
                  <a:srgbClr val="0070C0"/>
                </a:solidFill>
                <a:latin typeface="Arial" panose="020B0604020202020204" pitchFamily="34" charset="0"/>
              </a:rPr>
              <a:t>אפשרית לביצוע</a:t>
            </a:r>
            <a:r>
              <a:rPr lang="he-IL" dirty="0">
                <a:latin typeface="Arial" panose="020B0604020202020204" pitchFamily="34" charset="0"/>
              </a:rPr>
              <a:t>, ובפרט, עליה </a:t>
            </a:r>
            <a:r>
              <a:rPr lang="he-IL" b="1" dirty="0">
                <a:solidFill>
                  <a:srgbClr val="0070C0"/>
                </a:solidFill>
                <a:latin typeface="Arial" panose="020B0604020202020204" pitchFamily="34" charset="0"/>
              </a:rPr>
              <a:t>להתאים למבצע</a:t>
            </a:r>
          </a:p>
          <a:p>
            <a:pPr marL="0" indent="0">
              <a:buNone/>
            </a:pPr>
            <a:r>
              <a:rPr lang="he-IL" dirty="0">
                <a:latin typeface="Arial" panose="020B0604020202020204" pitchFamily="34" charset="0"/>
              </a:rPr>
              <a:t>המיועד שלה. </a:t>
            </a:r>
          </a:p>
          <a:p>
            <a:pPr marL="0" indent="0">
              <a:buNone/>
            </a:pPr>
            <a:r>
              <a:rPr lang="he-IL" dirty="0">
                <a:latin typeface="Arial" panose="020B0604020202020204" pitchFamily="34" charset="0"/>
              </a:rPr>
              <a:t>למשל טבח יכול לבצע את ההוראה </a:t>
            </a:r>
            <a:r>
              <a:rPr lang="he-IL" b="1" i="1" dirty="0">
                <a:latin typeface="Arial" panose="020B0604020202020204" pitchFamily="34" charset="0"/>
              </a:rPr>
              <a:t>"הרתח 10 כוסות מים" </a:t>
            </a:r>
            <a:r>
              <a:rPr lang="he-IL" dirty="0">
                <a:latin typeface="Arial" panose="020B0604020202020204" pitchFamily="34" charset="0"/>
              </a:rPr>
              <a:t>אך אינו יכול לבצע את ההוראה </a:t>
            </a:r>
            <a:r>
              <a:rPr lang="he-IL" b="1" i="1" dirty="0">
                <a:latin typeface="Arial" panose="020B0604020202020204" pitchFamily="34" charset="0"/>
              </a:rPr>
              <a:t>"הנחת את המטוס".</a:t>
            </a:r>
          </a:p>
          <a:p>
            <a:pPr marL="0" indent="0">
              <a:buNone/>
            </a:pPr>
            <a:endParaRPr lang="he-IL" b="1" i="1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he-IL" b="1" i="1" dirty="0">
                <a:latin typeface="Arial" panose="020B0604020202020204" pitchFamily="34" charset="0"/>
              </a:rPr>
              <a:t>"הרתח 10 כוסות מים"</a:t>
            </a:r>
          </a:p>
          <a:p>
            <a:pPr marL="0" indent="0">
              <a:buNone/>
            </a:pPr>
            <a:endParaRPr lang="he-IL" b="1" i="1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he-IL" b="1" i="1" dirty="0">
                <a:latin typeface="Arial" panose="020B0604020202020204" pitchFamily="34" charset="0"/>
              </a:rPr>
              <a:t>"הנחת את המטוס"</a:t>
            </a:r>
            <a:r>
              <a:rPr lang="he-IL" dirty="0">
                <a:latin typeface="Arial" panose="020B0604020202020204" pitchFamily="34" charset="0"/>
              </a:rPr>
              <a:t> </a:t>
            </a: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26919482-B102-4716-9341-605E52E17970}"/>
              </a:ext>
            </a:extLst>
          </p:cNvPr>
          <p:cNvSpPr>
            <a:spLocks noChangeAspect="1"/>
          </p:cNvSpPr>
          <p:nvPr/>
        </p:nvSpPr>
        <p:spPr>
          <a:xfrm>
            <a:off x="344490" y="1225992"/>
            <a:ext cx="11503023" cy="9541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he-IL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אלגוריתם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 הוא "מתכון" לביצוע משימה. אלגוריתם מורכב תמיד </a:t>
            </a:r>
            <a:r>
              <a:rPr lang="he-IL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מקבוצת הוראות</a:t>
            </a:r>
          </a:p>
          <a:p>
            <a:r>
              <a:rPr lang="he-IL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חד-משמעיות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e-IL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ואפשריות לביצוע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, אשר </a:t>
            </a:r>
            <a:r>
              <a:rPr lang="he-IL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סדר ביצוען מוגדר היטב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44AF2DAD-D6EA-4E94-89C3-3E2299FAA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2639" y="4746763"/>
            <a:ext cx="872384" cy="885245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F780CF5D-6494-4F68-B392-4A36000A3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8831" y="5760384"/>
            <a:ext cx="872384" cy="90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251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199" y="110292"/>
            <a:ext cx="10515600" cy="1325563"/>
          </a:xfr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z="4000" dirty="0">
                <a:solidFill>
                  <a:srgbClr val="0070C0"/>
                </a:solidFill>
              </a:rPr>
              <a:t>מאפיינים של אלגוריתם  - סדר ביצוע</a:t>
            </a:r>
          </a:p>
        </p:txBody>
      </p:sp>
      <p:sp>
        <p:nvSpPr>
          <p:cNvPr id="4" name="מציין מיקום תוכן 3"/>
          <p:cNvSpPr>
            <a:spLocks noGrp="1" noChangeAspect="1"/>
          </p:cNvSpPr>
          <p:nvPr>
            <p:ph sz="half" idx="2"/>
          </p:nvPr>
        </p:nvSpPr>
        <p:spPr>
          <a:xfrm>
            <a:off x="344490" y="2551555"/>
            <a:ext cx="11503023" cy="1512209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he-IL" dirty="0">
                <a:latin typeface="Arial" panose="020B0604020202020204" pitchFamily="34" charset="0"/>
              </a:rPr>
              <a:t>סדר ביצוע הוראות האלגוריתם הוא לפי סדר הופעתן.</a:t>
            </a:r>
          </a:p>
          <a:p>
            <a:pPr marL="0" indent="0">
              <a:buNone/>
            </a:pPr>
            <a:r>
              <a:rPr lang="he-IL" dirty="0">
                <a:latin typeface="Arial" panose="020B0604020202020204" pitchFamily="34" charset="0"/>
              </a:rPr>
              <a:t>כאשר ביצוע של הוראה מסתיים, ממשיכים להוראה הבאה. </a:t>
            </a:r>
          </a:p>
          <a:p>
            <a:pPr marL="0" indent="0">
              <a:buNone/>
            </a:pPr>
            <a:r>
              <a:rPr lang="he-IL" dirty="0">
                <a:latin typeface="Arial" panose="020B0604020202020204" pitchFamily="34" charset="0"/>
              </a:rPr>
              <a:t>הביצוע של האלגוריתם מסתיים כאשר אין יותר הוראות. </a:t>
            </a: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26919482-B102-4716-9341-605E52E17970}"/>
              </a:ext>
            </a:extLst>
          </p:cNvPr>
          <p:cNvSpPr>
            <a:spLocks noChangeAspect="1"/>
          </p:cNvSpPr>
          <p:nvPr/>
        </p:nvSpPr>
        <p:spPr>
          <a:xfrm>
            <a:off x="344490" y="1225992"/>
            <a:ext cx="11503023" cy="9541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he-IL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אלגוריתם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 הוא "מתכון" לביצוע משימה. אלגוריתם מורכב תמיד </a:t>
            </a:r>
            <a:r>
              <a:rPr lang="he-IL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מקבוצת הוראות</a:t>
            </a:r>
          </a:p>
          <a:p>
            <a:r>
              <a:rPr lang="he-IL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חד-משמעיות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e-IL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ואפשריות לביצוע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, אשר </a:t>
            </a:r>
            <a:r>
              <a:rPr lang="he-IL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סדר ביצוען מוגדר היטב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57207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199" y="110292"/>
            <a:ext cx="10515600" cy="1325563"/>
          </a:xfr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z="4000" dirty="0">
                <a:solidFill>
                  <a:srgbClr val="0070C0"/>
                </a:solidFill>
              </a:rPr>
              <a:t>בעיה אלגוריתמית – נקודת מוצא ומטרה</a:t>
            </a:r>
          </a:p>
        </p:txBody>
      </p:sp>
      <p:sp>
        <p:nvSpPr>
          <p:cNvPr id="4" name="מציין מיקום תוכן 3"/>
          <p:cNvSpPr>
            <a:spLocks noGrp="1" noChangeAspect="1"/>
          </p:cNvSpPr>
          <p:nvPr>
            <p:ph sz="half" idx="2"/>
          </p:nvPr>
        </p:nvSpPr>
        <p:spPr>
          <a:xfrm>
            <a:off x="344490" y="2551555"/>
            <a:ext cx="11503023" cy="867930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he-IL" dirty="0">
                <a:latin typeface="Arial" panose="020B0604020202020204" pitchFamily="34" charset="0"/>
              </a:rPr>
              <a:t>בעיה אלגוריתמית היא למעשה </a:t>
            </a:r>
            <a:r>
              <a:rPr lang="he-IL" b="1" dirty="0">
                <a:solidFill>
                  <a:srgbClr val="0070C0"/>
                </a:solidFill>
                <a:latin typeface="Arial" panose="020B0604020202020204" pitchFamily="34" charset="0"/>
              </a:rPr>
              <a:t>משימה</a:t>
            </a:r>
            <a:r>
              <a:rPr lang="he-IL" dirty="0">
                <a:latin typeface="Arial" panose="020B0604020202020204" pitchFamily="34" charset="0"/>
              </a:rPr>
              <a:t> אשר אנחנו מתבקשים לפתור בעזרת אלגוריתם.</a:t>
            </a: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26919482-B102-4716-9341-605E52E17970}"/>
              </a:ext>
            </a:extLst>
          </p:cNvPr>
          <p:cNvSpPr>
            <a:spLocks noChangeAspect="1"/>
          </p:cNvSpPr>
          <p:nvPr/>
        </p:nvSpPr>
        <p:spPr>
          <a:xfrm>
            <a:off x="344490" y="1225992"/>
            <a:ext cx="11503023" cy="9541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he-IL" sz="2800" b="1" dirty="0">
                <a:solidFill>
                  <a:srgbClr val="0070C0"/>
                </a:solidFill>
                <a:latin typeface="Arial" panose="020B0604020202020204" pitchFamily="34" charset="0"/>
              </a:rPr>
              <a:t>בעיה אלגוריתמית 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היא בעיה אשר נתונות בה </a:t>
            </a:r>
            <a:r>
              <a:rPr lang="he-IL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נקודת מוצא ומטרה 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ונדרש אלגוריתם שלאחר ביצועו מגיעים מנקודת המוצא אל המטרה.</a:t>
            </a:r>
            <a:r>
              <a:rPr lang="he-IL" sz="2800" b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4830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199" y="110292"/>
            <a:ext cx="10515600" cy="1325563"/>
          </a:xfr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z="4000" dirty="0">
                <a:solidFill>
                  <a:srgbClr val="0070C0"/>
                </a:solidFill>
              </a:rPr>
              <a:t>דוגמא – בעיה אלגוריתמית ומציאת אלגוריתם לפתרונה</a:t>
            </a:r>
          </a:p>
        </p:txBody>
      </p:sp>
      <p:sp>
        <p:nvSpPr>
          <p:cNvPr id="4" name="מציין מיקום תוכן 3"/>
          <p:cNvSpPr>
            <a:spLocks noGrp="1" noChangeAspect="1"/>
          </p:cNvSpPr>
          <p:nvPr>
            <p:ph sz="half" idx="2"/>
          </p:nvPr>
        </p:nvSpPr>
        <p:spPr>
          <a:xfrm>
            <a:off x="344487" y="1173329"/>
            <a:ext cx="11503023" cy="3063403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he-IL" dirty="0">
                <a:latin typeface="Arial" panose="020B0604020202020204" pitchFamily="34" charset="0"/>
              </a:rPr>
              <a:t>איש נמצא על גדת נהר ועמו כרוב, כבש וזאב. הוא רוצה לעבור לגדה השנייה בסירה קטנה ולהעביר את השלושה. הסירה יכולה להכיל בו-זמנית רק את האיש ועוד אחד מבין שלושת הפריטים שאתו. </a:t>
            </a:r>
          </a:p>
          <a:p>
            <a:pPr marL="0" indent="0">
              <a:buNone/>
            </a:pPr>
            <a:r>
              <a:rPr lang="he-IL" dirty="0">
                <a:latin typeface="Arial" panose="020B0604020202020204" pitchFamily="34" charset="0"/>
              </a:rPr>
              <a:t>האיש אינו יכול להשאיר את הזאב ואת הכבש ביחד או את הכבש ואת הכרוב ביחד ללא השגחתו.</a:t>
            </a:r>
          </a:p>
          <a:p>
            <a:pPr marL="0" indent="0">
              <a:buNone/>
            </a:pPr>
            <a:r>
              <a:rPr lang="he-IL" dirty="0">
                <a:latin typeface="Arial" panose="020B0604020202020204" pitchFamily="34" charset="0"/>
              </a:rPr>
              <a:t>פתחו ורשמו אלגוריתם שינחה את האיש כיצד להעביר את הכבש, את הזאב ואת הכרוב מהגדה האחת אל האחרת. </a:t>
            </a: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763BA250-A6F7-4C62-AE5E-38AFC91C4E26}"/>
              </a:ext>
            </a:extLst>
          </p:cNvPr>
          <p:cNvSpPr/>
          <p:nvPr/>
        </p:nvSpPr>
        <p:spPr>
          <a:xfrm>
            <a:off x="3093477" y="6044041"/>
            <a:ext cx="600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hlinkClick r:id="rId2"/>
              </a:rPr>
              <a:t>https://www.plastelina.net/game1.html</a:t>
            </a:r>
            <a:endParaRPr lang="he-IL" sz="2800" dirty="0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0B8F23D0-93C3-413E-BAE0-D21FBE769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364" y="4236732"/>
            <a:ext cx="6249272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847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16623"/>
          </a:xfrm>
        </p:spPr>
        <p:txBody>
          <a:bodyPr/>
          <a:lstStyle/>
          <a:p>
            <a:pPr algn="r" rtl="1"/>
            <a:r>
              <a:rPr lang="he-IL" dirty="0">
                <a:solidFill>
                  <a:srgbClr val="0070C0"/>
                </a:solidFill>
              </a:rPr>
              <a:t>ענייני "מנהלה" והסברים על הקורס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2B366E9F-60E4-4C86-AB11-FDC21626A2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2880" y="2321170"/>
            <a:ext cx="6830440" cy="3643562"/>
          </a:xfrm>
        </p:spPr>
        <p:txBody>
          <a:bodyPr wrap="square">
            <a:spAutoFit/>
          </a:bodyPr>
          <a:lstStyle/>
          <a:p>
            <a:pPr marL="742950" lvl="2">
              <a:buFont typeface="Wingdings 3" panose="05040102010807070707" pitchFamily="18" charset="2"/>
              <a:buChar char="t"/>
            </a:pPr>
            <a:r>
              <a:rPr lang="he-IL" sz="2800" dirty="0"/>
              <a:t>ציון הסמסטר מורכב מ:</a:t>
            </a:r>
          </a:p>
          <a:p>
            <a:pPr marL="1143000" lvl="3" indent="-342900"/>
            <a:r>
              <a:rPr lang="he-IL" sz="2800" dirty="0"/>
              <a:t>10% בוחן ראשון (שבוע 5) – 28/11/19</a:t>
            </a:r>
          </a:p>
          <a:p>
            <a:pPr marL="1143000" lvl="3" indent="-342900"/>
            <a:r>
              <a:rPr lang="he-IL" sz="2800" dirty="0"/>
              <a:t>10% בוחן שני (שבוע 10) – 2/1/20</a:t>
            </a:r>
          </a:p>
          <a:p>
            <a:pPr marL="1143000" lvl="3" indent="-342900"/>
            <a:r>
              <a:rPr lang="he-IL" sz="2800" dirty="0"/>
              <a:t>10% תרגילים להגשה במהלך הסמסטר</a:t>
            </a:r>
          </a:p>
          <a:p>
            <a:pPr marL="1143000" lvl="3" indent="-342900"/>
            <a:r>
              <a:rPr lang="he-IL" sz="2800" dirty="0"/>
              <a:t>70% מבחן סוף סמסטר</a:t>
            </a:r>
          </a:p>
          <a:p>
            <a:pPr marL="1143000" lvl="3" indent="-342900"/>
            <a:endParaRPr lang="he-IL" sz="2800" dirty="0"/>
          </a:p>
          <a:p>
            <a:pPr marL="742950" lvl="2">
              <a:buFont typeface="Wingdings 3" panose="05040102010807070707" pitchFamily="18" charset="2"/>
              <a:buChar char="t"/>
            </a:pPr>
            <a:r>
              <a:rPr lang="he-IL" sz="2800" dirty="0"/>
              <a:t>המייל של הקורס</a:t>
            </a:r>
          </a:p>
          <a:p>
            <a:pPr marL="800100" lvl="3" indent="0">
              <a:buNone/>
            </a:pPr>
            <a:r>
              <a:rPr lang="en-US" sz="2800" dirty="0">
                <a:hlinkClick r:id="rId2"/>
              </a:rPr>
              <a:t>ruppin.computer@gmail.com</a:t>
            </a:r>
            <a:endParaRPr lang="en-US" sz="2800" dirty="0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986017" y="2321170"/>
            <a:ext cx="4517007" cy="3117264"/>
          </a:xfrm>
        </p:spPr>
        <p:txBody>
          <a:bodyPr>
            <a:spAutoFit/>
          </a:bodyPr>
          <a:lstStyle/>
          <a:p>
            <a:pPr>
              <a:buFont typeface="Wingdings 3" panose="05040102010807070707" pitchFamily="18" charset="2"/>
              <a:buChar char="t"/>
            </a:pPr>
            <a:r>
              <a:rPr lang="he-IL" sz="2800" dirty="0"/>
              <a:t> מבנה השיעורים: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e-IL" sz="2600" dirty="0"/>
              <a:t>הצגת והסבר נושא השיעור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e-IL" sz="2600" dirty="0"/>
              <a:t>דוגמאות פתורות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e-IL" sz="2600" dirty="0"/>
              <a:t>תרגול עצמי</a:t>
            </a:r>
          </a:p>
          <a:p>
            <a:pPr marL="457200" lvl="1" indent="0">
              <a:buNone/>
            </a:pPr>
            <a:endParaRPr lang="he-IL" sz="2600" dirty="0"/>
          </a:p>
          <a:p>
            <a:pPr marL="457200" lvl="1" indent="0">
              <a:buNone/>
            </a:pPr>
            <a:endParaRPr lang="he-IL" sz="2600" dirty="0"/>
          </a:p>
          <a:p>
            <a:pPr>
              <a:buFont typeface="Wingdings 3" panose="05040102010807070707" pitchFamily="18" charset="2"/>
              <a:buChar char="t"/>
            </a:pPr>
            <a:r>
              <a:rPr lang="he-IL" sz="2800" dirty="0"/>
              <a:t>נוכחות בקורס </a:t>
            </a:r>
            <a:r>
              <a:rPr lang="he-IL" sz="2800" b="1" dirty="0">
                <a:solidFill>
                  <a:srgbClr val="FF0000"/>
                </a:solidFill>
              </a:rPr>
              <a:t>חובה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1156678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199" y="110292"/>
            <a:ext cx="10515600" cy="1325563"/>
          </a:xfr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z="4000" dirty="0">
                <a:solidFill>
                  <a:srgbClr val="0070C0"/>
                </a:solidFill>
              </a:rPr>
              <a:t>דוגמא לאלגוריתם שפותר את הבעיה</a:t>
            </a: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3CECF69E-D1E3-4660-9B04-CF9BCB1C8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176" y="1199213"/>
            <a:ext cx="11085649" cy="4047344"/>
          </a:xfrm>
          <a:prstGeom prst="rect">
            <a:avLst/>
          </a:prstGeom>
        </p:spPr>
      </p:pic>
      <p:sp>
        <p:nvSpPr>
          <p:cNvPr id="9" name="מלבן 8">
            <a:extLst>
              <a:ext uri="{FF2B5EF4-FFF2-40B4-BE49-F238E27FC236}">
                <a16:creationId xmlns:a16="http://schemas.microsoft.com/office/drawing/2014/main" id="{42EB681A-11E4-412C-A2CA-84FDC83053CD}"/>
              </a:ext>
            </a:extLst>
          </p:cNvPr>
          <p:cNvSpPr/>
          <p:nvPr/>
        </p:nvSpPr>
        <p:spPr>
          <a:xfrm>
            <a:off x="1100387" y="5658787"/>
            <a:ext cx="1038938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2800" dirty="0"/>
              <a:t>האם זהו האלגוריתם היחיד הפותר את בעיה?</a:t>
            </a:r>
          </a:p>
          <a:p>
            <a:r>
              <a:rPr lang="he-IL" sz="2800" dirty="0"/>
              <a:t>במקרים רבים קיים יותר מאלגוריתם אחד הפותר בעיה אלגוריתמית נתונה. </a:t>
            </a:r>
          </a:p>
        </p:txBody>
      </p:sp>
    </p:spTree>
    <p:extLst>
      <p:ext uri="{BB962C8B-B14F-4D97-AF65-F5344CB8AC3E}">
        <p14:creationId xmlns:p14="http://schemas.microsoft.com/office/powerpoint/2010/main" val="2634679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199" y="110292"/>
            <a:ext cx="10515600" cy="1325563"/>
          </a:xfr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z="4000" dirty="0">
                <a:solidFill>
                  <a:srgbClr val="0070C0"/>
                </a:solidFill>
              </a:rPr>
              <a:t>האם התרגיל מהווה בעיה אלגוריתמית? </a:t>
            </a:r>
          </a:p>
        </p:txBody>
      </p:sp>
      <p:sp>
        <p:nvSpPr>
          <p:cNvPr id="4" name="מציין מיקום תוכן 3"/>
          <p:cNvSpPr>
            <a:spLocks noGrp="1" noChangeAspect="1"/>
          </p:cNvSpPr>
          <p:nvPr>
            <p:ph sz="half" idx="2"/>
          </p:nvPr>
        </p:nvSpPr>
        <p:spPr>
          <a:xfrm>
            <a:off x="344490" y="2551555"/>
            <a:ext cx="11503023" cy="1512209"/>
          </a:xfrm>
        </p:spPr>
        <p:txBody>
          <a:bodyPr>
            <a:spAutoFit/>
          </a:bodyPr>
          <a:lstStyle/>
          <a:p>
            <a:r>
              <a:rPr lang="he-IL" dirty="0">
                <a:latin typeface="Arial" panose="020B0604020202020204" pitchFamily="34" charset="0"/>
              </a:rPr>
              <a:t>האם לבעיה המוצגת יש נקודת מוצא ברורה? מה היא?</a:t>
            </a:r>
          </a:p>
          <a:p>
            <a:endParaRPr lang="he-IL" dirty="0">
              <a:latin typeface="Arial" panose="020B0604020202020204" pitchFamily="34" charset="0"/>
            </a:endParaRPr>
          </a:p>
          <a:p>
            <a:r>
              <a:rPr lang="he-IL" dirty="0">
                <a:latin typeface="Arial" panose="020B0604020202020204" pitchFamily="34" charset="0"/>
              </a:rPr>
              <a:t>האם יש מטרה ברורה? מה היא?</a:t>
            </a: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B2C358D7-2B3A-4D0D-9B82-B226F4F5682B}"/>
              </a:ext>
            </a:extLst>
          </p:cNvPr>
          <p:cNvSpPr>
            <a:spLocks noChangeAspect="1"/>
          </p:cNvSpPr>
          <p:nvPr/>
        </p:nvSpPr>
        <p:spPr>
          <a:xfrm>
            <a:off x="344490" y="1225992"/>
            <a:ext cx="11503023" cy="9541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he-IL" sz="2800" b="1" dirty="0">
                <a:solidFill>
                  <a:srgbClr val="0070C0"/>
                </a:solidFill>
                <a:latin typeface="Arial" panose="020B0604020202020204" pitchFamily="34" charset="0"/>
              </a:rPr>
              <a:t>בעיה אלגוריתמית 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היא בעיה אשר נתונות בה </a:t>
            </a:r>
            <a:r>
              <a:rPr lang="he-IL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נקודת מוצא ומטרה 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ונדרש אלגוריתם שלאחר ביצועו מגיעים מנקודת המוצא אל המטרה.</a:t>
            </a:r>
            <a:r>
              <a:rPr lang="he-IL" sz="2800" b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711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199" y="110292"/>
            <a:ext cx="10515600" cy="1325563"/>
          </a:xfr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z="4000" dirty="0">
                <a:solidFill>
                  <a:srgbClr val="0070C0"/>
                </a:solidFill>
              </a:rPr>
              <a:t>האם הפתרון שהצעתם הוא באמת אלגוריתם? </a:t>
            </a:r>
          </a:p>
        </p:txBody>
      </p:sp>
      <p:sp>
        <p:nvSpPr>
          <p:cNvPr id="4" name="מציין מיקום תוכן 3"/>
          <p:cNvSpPr>
            <a:spLocks noGrp="1" noChangeAspect="1"/>
          </p:cNvSpPr>
          <p:nvPr>
            <p:ph sz="half" idx="2"/>
          </p:nvPr>
        </p:nvSpPr>
        <p:spPr>
          <a:xfrm>
            <a:off x="344490" y="2551555"/>
            <a:ext cx="11503023" cy="3448123"/>
          </a:xfrm>
        </p:spPr>
        <p:txBody>
          <a:bodyPr>
            <a:spAutoFit/>
          </a:bodyPr>
          <a:lstStyle/>
          <a:p>
            <a:r>
              <a:rPr lang="he-IL" dirty="0">
                <a:latin typeface="Arial" panose="020B0604020202020204" pitchFamily="34" charset="0"/>
              </a:rPr>
              <a:t>האם ההוראות שרשמתם היו חד-משמעיות? (מי עולה לסירה? מאיזו גדה לאיזו גדה יש להעביר את הסירה?)</a:t>
            </a:r>
          </a:p>
          <a:p>
            <a:pPr marL="0" indent="0">
              <a:buNone/>
            </a:pPr>
            <a:endParaRPr lang="he-IL" dirty="0">
              <a:latin typeface="Arial" panose="020B0604020202020204" pitchFamily="34" charset="0"/>
            </a:endParaRPr>
          </a:p>
          <a:p>
            <a:r>
              <a:rPr lang="he-IL" dirty="0">
                <a:latin typeface="Arial" panose="020B0604020202020204" pitchFamily="34" charset="0"/>
              </a:rPr>
              <a:t>האם ההוראות היו אפשריות לביצוע?</a:t>
            </a:r>
          </a:p>
          <a:p>
            <a:pPr marL="0" indent="0">
              <a:buNone/>
            </a:pPr>
            <a:endParaRPr lang="he-IL" dirty="0">
              <a:latin typeface="Arial" panose="020B0604020202020204" pitchFamily="34" charset="0"/>
            </a:endParaRPr>
          </a:p>
          <a:p>
            <a:r>
              <a:rPr lang="he-IL" dirty="0">
                <a:latin typeface="Arial" panose="020B0604020202020204" pitchFamily="34" charset="0"/>
              </a:rPr>
              <a:t>האם סדר ביצוע ההוראות הוגדר היטב?</a:t>
            </a:r>
          </a:p>
          <a:p>
            <a:pPr marL="0" indent="0">
              <a:buNone/>
            </a:pPr>
            <a:endParaRPr lang="he-IL" dirty="0">
              <a:latin typeface="Arial" panose="020B0604020202020204" pitchFamily="34" charset="0"/>
            </a:endParaRP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26919482-B102-4716-9341-605E52E17970}"/>
              </a:ext>
            </a:extLst>
          </p:cNvPr>
          <p:cNvSpPr>
            <a:spLocks noChangeAspect="1"/>
          </p:cNvSpPr>
          <p:nvPr/>
        </p:nvSpPr>
        <p:spPr>
          <a:xfrm>
            <a:off x="344490" y="1225992"/>
            <a:ext cx="11503023" cy="9541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he-IL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אלגוריתם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 הוא "מתכון" לביצוע משימה. אלגוריתם מורכב תמיד </a:t>
            </a:r>
            <a:r>
              <a:rPr lang="he-IL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מקבוצת הוראות</a:t>
            </a:r>
          </a:p>
          <a:p>
            <a:r>
              <a:rPr lang="he-IL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חד-משמעיות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e-IL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ואפשריות לביצוע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, אשר </a:t>
            </a:r>
            <a:r>
              <a:rPr lang="he-IL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סדר ביצוען מוגדר היטב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4931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199" y="110292"/>
            <a:ext cx="10515600" cy="1325563"/>
          </a:xfr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z="4000" dirty="0">
                <a:solidFill>
                  <a:srgbClr val="0070C0"/>
                </a:solidFill>
              </a:rPr>
              <a:t>האם האלגוריתם שהצעתם הוא המהיר והיעיל ביותר? </a:t>
            </a:r>
          </a:p>
        </p:txBody>
      </p:sp>
      <p:sp>
        <p:nvSpPr>
          <p:cNvPr id="4" name="מציין מיקום תוכן 3"/>
          <p:cNvSpPr>
            <a:spLocks noGrp="1" noChangeAspect="1"/>
          </p:cNvSpPr>
          <p:nvPr>
            <p:ph sz="half" idx="2"/>
          </p:nvPr>
        </p:nvSpPr>
        <p:spPr>
          <a:xfrm>
            <a:off x="344487" y="1592184"/>
            <a:ext cx="11503023" cy="3319883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he-IL" dirty="0">
                <a:latin typeface="Arial" panose="020B0604020202020204" pitchFamily="34" charset="0"/>
              </a:rPr>
              <a:t>איננו יודעים.</a:t>
            </a:r>
          </a:p>
          <a:p>
            <a:pPr marL="0" indent="0">
              <a:buNone/>
            </a:pPr>
            <a:endParaRPr lang="he-IL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he-IL" dirty="0">
                <a:latin typeface="Arial" panose="020B0604020202020204" pitchFamily="34" charset="0"/>
              </a:rPr>
              <a:t>אולי יש אלגוריתם אחר שפותר את הבעיה בפחות הוראות שביצועם ימשך פחות זמן?</a:t>
            </a:r>
          </a:p>
          <a:p>
            <a:pPr marL="0" indent="0">
              <a:buNone/>
            </a:pPr>
            <a:endParaRPr lang="he-IL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he-IL" dirty="0">
                <a:latin typeface="Arial" panose="020B0604020202020204" pitchFamily="34" charset="0"/>
              </a:rPr>
              <a:t>השאלה איזה אלגוריתם </a:t>
            </a:r>
            <a:r>
              <a:rPr lang="he-IL" b="1" dirty="0">
                <a:solidFill>
                  <a:srgbClr val="0070C0"/>
                </a:solidFill>
                <a:latin typeface="Arial" panose="020B0604020202020204" pitchFamily="34" charset="0"/>
              </a:rPr>
              <a:t>מהיר ויעיל </a:t>
            </a:r>
            <a:r>
              <a:rPr lang="he-IL" dirty="0">
                <a:latin typeface="Arial" panose="020B0604020202020204" pitchFamily="34" charset="0"/>
              </a:rPr>
              <a:t>יותר היא שאלה חשובה במדעי המחשב וחוקרים בתחום מדעי המחשב עוסקים בה כל הזמן.</a:t>
            </a:r>
          </a:p>
        </p:txBody>
      </p:sp>
    </p:spTree>
    <p:extLst>
      <p:ext uri="{BB962C8B-B14F-4D97-AF65-F5344CB8AC3E}">
        <p14:creationId xmlns:p14="http://schemas.microsoft.com/office/powerpoint/2010/main" val="287135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199" y="110292"/>
            <a:ext cx="10515600" cy="1325563"/>
          </a:xfr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z="4000" dirty="0">
                <a:solidFill>
                  <a:srgbClr val="0070C0"/>
                </a:solidFill>
              </a:rPr>
              <a:t>האם האלגוריתם שהצעתם הוא נכון? </a:t>
            </a:r>
          </a:p>
        </p:txBody>
      </p:sp>
      <p:sp>
        <p:nvSpPr>
          <p:cNvPr id="4" name="מציין מיקום תוכן 3"/>
          <p:cNvSpPr>
            <a:spLocks noGrp="1" noChangeAspect="1"/>
          </p:cNvSpPr>
          <p:nvPr>
            <p:ph sz="half" idx="2"/>
          </p:nvPr>
        </p:nvSpPr>
        <p:spPr>
          <a:xfrm>
            <a:off x="344487" y="1592184"/>
            <a:ext cx="11503023" cy="1900007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he-IL" dirty="0">
                <a:latin typeface="Arial" panose="020B0604020202020204" pitchFamily="34" charset="0"/>
              </a:rPr>
              <a:t>כיצד בודקים האם אלגוריתם נכון?</a:t>
            </a:r>
          </a:p>
          <a:p>
            <a:pPr marL="0" indent="0">
              <a:buNone/>
            </a:pPr>
            <a:endParaRPr lang="he-IL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he-IL" dirty="0">
                <a:latin typeface="Arial" panose="020B0604020202020204" pitchFamily="34" charset="0"/>
              </a:rPr>
              <a:t>אלגוריתם הוא נכון אם הוא פותר את הבעיה האלגוריתמית עבור כל נקודות המוצא האפשריות שלה.</a:t>
            </a:r>
          </a:p>
        </p:txBody>
      </p:sp>
    </p:spTree>
    <p:extLst>
      <p:ext uri="{BB962C8B-B14F-4D97-AF65-F5344CB8AC3E}">
        <p14:creationId xmlns:p14="http://schemas.microsoft.com/office/powerpoint/2010/main" val="3883596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197" y="172261"/>
            <a:ext cx="10515600" cy="594689"/>
          </a:xfrm>
        </p:spPr>
        <p:txBody>
          <a:bodyPr vert="horz" lIns="91440" tIns="45720" rIns="91440" bIns="45720" rtlCol="1" anchor="ctr">
            <a:normAutofit fontScale="90000"/>
          </a:bodyPr>
          <a:lstStyle/>
          <a:p>
            <a:r>
              <a:rPr lang="he-IL" sz="4000" b="1" dirty="0">
                <a:solidFill>
                  <a:srgbClr val="0070C0"/>
                </a:solidFill>
              </a:rPr>
              <a:t>תרגיל 1</a:t>
            </a:r>
          </a:p>
        </p:txBody>
      </p:sp>
      <p:sp>
        <p:nvSpPr>
          <p:cNvPr id="4" name="מציין מיקום תוכן 3"/>
          <p:cNvSpPr>
            <a:spLocks noGrp="1" noChangeAspect="1"/>
          </p:cNvSpPr>
          <p:nvPr>
            <p:ph sz="half" idx="2"/>
          </p:nvPr>
        </p:nvSpPr>
        <p:spPr>
          <a:xfrm>
            <a:off x="344485" y="1066138"/>
            <a:ext cx="11503023" cy="424732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he-IL" sz="2400" dirty="0">
                <a:latin typeface="Arial" panose="020B0604020202020204" pitchFamily="34" charset="0"/>
              </a:rPr>
              <a:t>בצעו את האלגוריתם הבא. מהי התוצאה המוכרזת בסוף הביצוע?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79F5F82C-8BD4-4497-9154-C40289857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785" y="1835351"/>
            <a:ext cx="6416429" cy="395651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57230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197" y="172261"/>
            <a:ext cx="10515600" cy="594689"/>
          </a:xfrm>
        </p:spPr>
        <p:txBody>
          <a:bodyPr vert="horz" lIns="91440" tIns="45720" rIns="91440" bIns="45720" rtlCol="1" anchor="ctr">
            <a:normAutofit fontScale="90000"/>
          </a:bodyPr>
          <a:lstStyle/>
          <a:p>
            <a:r>
              <a:rPr lang="he-IL" sz="4000" b="1" dirty="0">
                <a:solidFill>
                  <a:srgbClr val="0070C0"/>
                </a:solidFill>
              </a:rPr>
              <a:t>תרגיל 2</a:t>
            </a:r>
          </a:p>
        </p:txBody>
      </p:sp>
      <p:sp>
        <p:nvSpPr>
          <p:cNvPr id="4" name="מציין מיקום תוכן 3"/>
          <p:cNvSpPr>
            <a:spLocks noGrp="1" noChangeAspect="1"/>
          </p:cNvSpPr>
          <p:nvPr>
            <p:ph sz="half" idx="2"/>
          </p:nvPr>
        </p:nvSpPr>
        <p:spPr>
          <a:xfrm>
            <a:off x="344486" y="766950"/>
            <a:ext cx="11503023" cy="5316327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he-IL" sz="2400" dirty="0">
                <a:latin typeface="Arial" panose="020B0604020202020204" pitchFamily="34" charset="0"/>
              </a:rPr>
              <a:t>על לוח בן חמש משבצות מונחות שתי אבני משחק מצבע אחד ושתי אבני משחק מצבע אחר בנקודת המוצא הבאה:</a:t>
            </a:r>
          </a:p>
          <a:p>
            <a:pPr marL="0" indent="0">
              <a:spcBef>
                <a:spcPts val="600"/>
              </a:spcBef>
              <a:buNone/>
            </a:pPr>
            <a:endParaRPr lang="he-IL" sz="2400" dirty="0">
              <a:latin typeface="Arial" panose="020B0604020202020204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he-IL" sz="2400" dirty="0">
                <a:latin typeface="Arial" panose="020B0604020202020204" pitchFamily="34" charset="0"/>
              </a:rPr>
              <a:t>המטרה היא להביא את אבני המשחק למצב:</a:t>
            </a:r>
          </a:p>
          <a:p>
            <a:pPr marL="0" indent="0">
              <a:buNone/>
            </a:pPr>
            <a:endParaRPr lang="he-IL" sz="24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he-IL" sz="2400" dirty="0">
                <a:latin typeface="Arial" panose="020B0604020202020204" pitchFamily="34" charset="0"/>
              </a:rPr>
              <a:t>הפעולות המותרות הן: </a:t>
            </a:r>
          </a:p>
          <a:p>
            <a:r>
              <a:rPr lang="he-IL" sz="2400" dirty="0">
                <a:latin typeface="Arial" panose="020B0604020202020204" pitchFamily="34" charset="0"/>
              </a:rPr>
              <a:t>העברת אבן משחק למשבצת סמוכה פנויה</a:t>
            </a:r>
          </a:p>
          <a:p>
            <a:r>
              <a:rPr lang="he-IL" sz="2400" dirty="0">
                <a:latin typeface="Arial" panose="020B0604020202020204" pitchFamily="34" charset="0"/>
              </a:rPr>
              <a:t>הקפצת אבן משחק מצבע אחד מעל לאבן משחק מצבע אחר אל משבצת פנויה.</a:t>
            </a:r>
          </a:p>
          <a:p>
            <a:pPr marL="0" indent="0">
              <a:buNone/>
            </a:pPr>
            <a:r>
              <a:rPr lang="he-IL" sz="2400" dirty="0">
                <a:latin typeface="Arial" panose="020B0604020202020204" pitchFamily="34" charset="0"/>
              </a:rPr>
              <a:t>פתחו אלגוריתם להעברת אבני המשחק מנקודת המוצא אל מצב המטרה.</a:t>
            </a:r>
          </a:p>
          <a:p>
            <a:pPr marL="0" indent="0">
              <a:buNone/>
            </a:pPr>
            <a:endParaRPr lang="he-IL" sz="24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he-IL" sz="2400" dirty="0">
                <a:latin typeface="Arial" panose="020B0604020202020204" pitchFamily="34" charset="0"/>
              </a:rPr>
              <a:t>לינק למשחק דומה 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https://www.plastelina.net/game7.html</a:t>
            </a:r>
            <a:endParaRPr lang="he-IL" sz="2400" dirty="0">
              <a:latin typeface="Arial" panose="020B0604020202020204" pitchFamily="34" charset="0"/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2D4E94C3-438B-4A34-A37E-DBFF4F0FC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366" y="1372578"/>
            <a:ext cx="3353268" cy="419158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2B7C2C1A-3DC2-43B0-AE81-FBDC79E509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4603" y="2453874"/>
            <a:ext cx="3362794" cy="447737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F244A7AD-1543-4A7F-BAD1-D586FF2D43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412" y="4623652"/>
            <a:ext cx="5617001" cy="185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12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199" y="110292"/>
            <a:ext cx="10515600" cy="1325563"/>
          </a:xfr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z="4000" dirty="0">
                <a:solidFill>
                  <a:srgbClr val="0070C0"/>
                </a:solidFill>
              </a:rPr>
              <a:t>מאפיינים של אלגוריתמים במדעי המחשב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344488" y="3333079"/>
            <a:ext cx="11503023" cy="227324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he-IL" dirty="0"/>
              <a:t>חד-משמעיות</a:t>
            </a:r>
          </a:p>
          <a:p>
            <a:pPr>
              <a:lnSpc>
                <a:spcPct val="150000"/>
              </a:lnSpc>
            </a:pPr>
            <a:r>
              <a:rPr lang="he-IL" dirty="0"/>
              <a:t>אפשריות לביצוע</a:t>
            </a:r>
          </a:p>
          <a:p>
            <a:pPr>
              <a:lnSpc>
                <a:spcPct val="150000"/>
              </a:lnSpc>
            </a:pPr>
            <a:r>
              <a:rPr lang="he-IL" dirty="0"/>
              <a:t>סדר ביצוען מוגדר היטב.</a:t>
            </a: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26919482-B102-4716-9341-605E52E17970}"/>
              </a:ext>
            </a:extLst>
          </p:cNvPr>
          <p:cNvSpPr/>
          <p:nvPr/>
        </p:nvSpPr>
        <p:spPr>
          <a:xfrm>
            <a:off x="344488" y="1780628"/>
            <a:ext cx="11503023" cy="9541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he-IL" sz="2800" b="1" dirty="0">
                <a:solidFill>
                  <a:srgbClr val="0070C0"/>
                </a:solidFill>
              </a:rPr>
              <a:t>אלגוריתם</a:t>
            </a:r>
            <a:r>
              <a:rPr lang="he-IL" sz="2800" dirty="0"/>
              <a:t> הוא "מתכון" לביצוע משימה. אלגוריתם מורכב תמיד </a:t>
            </a:r>
            <a:r>
              <a:rPr lang="he-IL" sz="2800" b="1" dirty="0">
                <a:solidFill>
                  <a:srgbClr val="0070C0"/>
                </a:solidFill>
              </a:rPr>
              <a:t>מקבוצת הוראות</a:t>
            </a:r>
          </a:p>
          <a:p>
            <a:r>
              <a:rPr lang="he-IL" sz="2800" b="1" dirty="0">
                <a:solidFill>
                  <a:srgbClr val="0070C0"/>
                </a:solidFill>
              </a:rPr>
              <a:t>חד-משמעיות</a:t>
            </a:r>
            <a:r>
              <a:rPr lang="he-IL" sz="2800" dirty="0"/>
              <a:t> </a:t>
            </a:r>
            <a:r>
              <a:rPr lang="he-IL" sz="2800" b="1" dirty="0">
                <a:solidFill>
                  <a:srgbClr val="0070C0"/>
                </a:solidFill>
              </a:rPr>
              <a:t>ואפשריות לביצוע</a:t>
            </a:r>
            <a:r>
              <a:rPr lang="he-IL" sz="2800" dirty="0"/>
              <a:t>, אשר </a:t>
            </a:r>
            <a:r>
              <a:rPr lang="he-IL" sz="2800" b="1" dirty="0">
                <a:solidFill>
                  <a:srgbClr val="0070C0"/>
                </a:solidFill>
              </a:rPr>
              <a:t>סדר ביצוען מוגדר היטב</a:t>
            </a:r>
            <a:r>
              <a:rPr lang="he-IL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46818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49915"/>
            <a:ext cx="10515600" cy="594689"/>
          </a:xfrm>
        </p:spPr>
        <p:txBody>
          <a:bodyPr vert="horz" lIns="91440" tIns="45720" rIns="91440" bIns="45720" rtlCol="1" anchor="ctr">
            <a:normAutofit fontScale="90000"/>
          </a:bodyPr>
          <a:lstStyle/>
          <a:p>
            <a:r>
              <a:rPr lang="he-IL" sz="4000" b="1" dirty="0">
                <a:solidFill>
                  <a:srgbClr val="0070C0"/>
                </a:solidFill>
              </a:rPr>
              <a:t>קישור לכתבה בנושא אלגוריתם</a:t>
            </a: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F224BA79-EEF8-475F-80BD-81AC2796138A}"/>
              </a:ext>
            </a:extLst>
          </p:cNvPr>
          <p:cNvSpPr/>
          <p:nvPr/>
        </p:nvSpPr>
        <p:spPr>
          <a:xfrm>
            <a:off x="1018941" y="3167390"/>
            <a:ext cx="186784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en-US" sz="2800" dirty="0">
                <a:hlinkClick r:id="rId2"/>
              </a:rPr>
              <a:t>https://www.ynet.co.il/articles/0,7340,L-5188184,00.html</a:t>
            </a:r>
            <a:endParaRPr lang="he-IL" sz="2800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6B637F5C-E444-4C0D-81AC-44E3061D6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740" y="878442"/>
            <a:ext cx="6002474" cy="57145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4539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352444" y="264228"/>
            <a:ext cx="7487115" cy="740664"/>
          </a:xfrm>
        </p:spPr>
        <p:txBody>
          <a:bodyPr>
            <a:noAutofit/>
          </a:bodyPr>
          <a:lstStyle/>
          <a:p>
            <a:pPr rtl="1"/>
            <a:r>
              <a:rPr lang="he-IL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פתיחת תיק עבודות בענן ב-</a:t>
            </a:r>
            <a:r>
              <a:rPr lang="en-US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Drive</a:t>
            </a:r>
            <a:endParaRPr lang="he-IL" sz="3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9C8C3A-2F8C-44FB-88A2-9E2025699DE8}"/>
              </a:ext>
            </a:extLst>
          </p:cNvPr>
          <p:cNvSpPr txBox="1"/>
          <p:nvPr/>
        </p:nvSpPr>
        <p:spPr>
          <a:xfrm>
            <a:off x="1595500" y="1412776"/>
            <a:ext cx="9001000" cy="39703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514350" indent="-514350">
              <a:buAutoNum type="arabicPeriod"/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לפתוח חשבון </a:t>
            </a:r>
            <a:r>
              <a:rPr lang="en-US" sz="2800" dirty="0" err="1">
                <a:latin typeface="Calibri" panose="020F0502020204030204" pitchFamily="34" charset="0"/>
                <a:ea typeface="Times New Roman" panose="02020603050405020304" pitchFamily="18" charset="0"/>
              </a:rPr>
              <a:t>gmail</a:t>
            </a:r>
            <a:endParaRPr lang="he-IL" sz="2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endParaRPr lang="en-US" sz="2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להיכנס לחשבון </a:t>
            </a:r>
            <a:r>
              <a:rPr lang="en-US" sz="2800" dirty="0" err="1">
                <a:latin typeface="Calibri" panose="020F0502020204030204" pitchFamily="34" charset="0"/>
                <a:ea typeface="Times New Roman" panose="02020603050405020304" pitchFamily="18" charset="0"/>
              </a:rPr>
              <a:t>gmail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 שיצרתם</a:t>
            </a:r>
          </a:p>
          <a:p>
            <a:pPr marL="514350" indent="-514350">
              <a:buAutoNum type="arabicPeriod"/>
            </a:pPr>
            <a:endParaRPr lang="he-IL" sz="2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להיכנס לדרייב</a:t>
            </a:r>
          </a:p>
          <a:p>
            <a:pPr marL="514350" indent="-514350">
              <a:buAutoNum type="arabicPeriod"/>
            </a:pPr>
            <a:endParaRPr lang="he-IL" sz="2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ליצור תיקיה בשם </a:t>
            </a:r>
            <a:r>
              <a:rPr lang="en-US" sz="2800" b="1" dirty="0" err="1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Csharp</a:t>
            </a:r>
            <a:endParaRPr lang="he-IL" sz="2800" b="1" dirty="0">
              <a:solidFill>
                <a:srgbClr val="0070C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endParaRPr lang="he-IL" sz="2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לשתף את </a:t>
            </a:r>
            <a:r>
              <a:rPr lang="he-IL" sz="2800" dirty="0" err="1">
                <a:latin typeface="Calibri" panose="020F0502020204030204" pitchFamily="34" charset="0"/>
                <a:ea typeface="Times New Roman" panose="02020603050405020304" pitchFamily="18" charset="0"/>
              </a:rPr>
              <a:t>התיקיה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 עם אניטה ועם אור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1F465D2C-937A-4C21-BB2F-130A249B2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297" y="2852936"/>
            <a:ext cx="3442536" cy="15841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2510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757416" y="685801"/>
            <a:ext cx="4745608" cy="826476"/>
          </a:xfrm>
        </p:spPr>
        <p:txBody>
          <a:bodyPr vert="horz" lIns="91440" tIns="45720" rIns="91440" bIns="45720" rtlCol="1" anchor="ctr">
            <a:normAutofit fontScale="90000"/>
          </a:bodyPr>
          <a:lstStyle/>
          <a:p>
            <a:r>
              <a:rPr lang="he-IL" dirty="0">
                <a:solidFill>
                  <a:srgbClr val="0070C0"/>
                </a:solidFill>
              </a:rPr>
              <a:t>ספרים ואתרים מומלצים</a:t>
            </a:r>
            <a:br>
              <a:rPr lang="he-IL" dirty="0">
                <a:solidFill>
                  <a:srgbClr val="0070C0"/>
                </a:solidFill>
              </a:rPr>
            </a:br>
            <a:endParaRPr lang="he-IL" dirty="0">
              <a:solidFill>
                <a:srgbClr val="0070C0"/>
              </a:solidFill>
            </a:endParaRP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2565118" y="1323276"/>
            <a:ext cx="7061764" cy="4739759"/>
          </a:xfrm>
        </p:spPr>
        <p:txBody>
          <a:bodyPr wrap="square">
            <a:spAutoFit/>
          </a:bodyPr>
          <a:lstStyle/>
          <a:p>
            <a:pPr algn="just">
              <a:buFont typeface="Wingdings 3" panose="05040102010807070707" pitchFamily="18" charset="2"/>
              <a:buChar char="t"/>
            </a:pPr>
            <a:r>
              <a:rPr lang="he-IL" dirty="0"/>
              <a:t> יסודות מדעי המחשב ב סי-שארפ, אוניברסיטת ת"א. </a:t>
            </a:r>
            <a:r>
              <a:rPr lang="en-US" dirty="0">
                <a:hlinkClick r:id="rId2"/>
              </a:rPr>
              <a:t>https://www.tau.ac.il/~csedu/yesodot.html</a:t>
            </a:r>
            <a:endParaRPr lang="he-IL" dirty="0"/>
          </a:p>
          <a:p>
            <a:pPr algn="just">
              <a:buFont typeface="Wingdings 3" panose="05040102010807070707" pitchFamily="18" charset="2"/>
              <a:buChar char="t"/>
            </a:pPr>
            <a:endParaRPr lang="he-IL" dirty="0"/>
          </a:p>
          <a:p>
            <a:pPr algn="just">
              <a:buFont typeface="Wingdings 3" panose="05040102010807070707" pitchFamily="18" charset="2"/>
              <a:buChar char="t"/>
            </a:pPr>
            <a:endParaRPr lang="en-US" dirty="0"/>
          </a:p>
          <a:p>
            <a:pPr algn="just">
              <a:buFont typeface="Wingdings 3" panose="05040102010807070707" pitchFamily="18" charset="2"/>
              <a:buChar char="t"/>
            </a:pPr>
            <a:endParaRPr lang="he-IL" dirty="0"/>
          </a:p>
          <a:p>
            <a:pPr algn="just">
              <a:buFont typeface="Wingdings 3" panose="05040102010807070707" pitchFamily="18" charset="2"/>
              <a:buChar char="t"/>
            </a:pPr>
            <a:r>
              <a:rPr lang="he-IL" dirty="0"/>
              <a:t> יסודות מדעי המחשב </a:t>
            </a:r>
            <a:r>
              <a:rPr lang="en-US" dirty="0" err="1"/>
              <a:t>c#</a:t>
            </a:r>
            <a:r>
              <a:rPr lang="he-IL" dirty="0"/>
              <a:t>, ויליאם </a:t>
            </a:r>
            <a:r>
              <a:rPr lang="he-IL" dirty="0" err="1"/>
              <a:t>פרג'ון</a:t>
            </a:r>
            <a:r>
              <a:rPr lang="he-IL" dirty="0"/>
              <a:t>, ד"ר יבגני </a:t>
            </a:r>
            <a:r>
              <a:rPr lang="he-IL" dirty="0" err="1"/>
              <a:t>קנל</a:t>
            </a:r>
            <a:endParaRPr lang="he-IL" dirty="0"/>
          </a:p>
          <a:p>
            <a:pPr marL="0" indent="0" algn="just">
              <a:buNone/>
            </a:pPr>
            <a:endParaRPr lang="he-IL" dirty="0"/>
          </a:p>
          <a:p>
            <a:pPr algn="just">
              <a:buFont typeface="Wingdings 3" panose="05040102010807070707" pitchFamily="18" charset="2"/>
              <a:buChar char="t"/>
            </a:pPr>
            <a:endParaRPr lang="he-IL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50B5C283-54B6-4264-9286-918BFE95B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0337" y="2921522"/>
            <a:ext cx="6811326" cy="771633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6D9D1AA4-58A0-401E-8341-3B7799E43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2572" y="4571998"/>
            <a:ext cx="1586856" cy="210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79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757416" y="685801"/>
            <a:ext cx="4745608" cy="826476"/>
          </a:xfrm>
        </p:spPr>
        <p:txBody>
          <a:bodyPr vert="horz" lIns="91440" tIns="45720" rIns="91440" bIns="45720" rtlCol="1" anchor="ctr">
            <a:normAutofit fontScale="90000"/>
          </a:bodyPr>
          <a:lstStyle/>
          <a:p>
            <a:r>
              <a:rPr lang="he-IL" dirty="0">
                <a:solidFill>
                  <a:srgbClr val="0070C0"/>
                </a:solidFill>
              </a:rPr>
              <a:t>ספרים ואתרים מומלצים</a:t>
            </a:r>
            <a:br>
              <a:rPr lang="he-IL" dirty="0">
                <a:solidFill>
                  <a:srgbClr val="0070C0"/>
                </a:solidFill>
              </a:rPr>
            </a:br>
            <a:endParaRPr lang="he-IL" dirty="0">
              <a:solidFill>
                <a:srgbClr val="0070C0"/>
              </a:solidFill>
            </a:endParaRP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2565118" y="1099039"/>
            <a:ext cx="7061764" cy="4351961"/>
          </a:xfrm>
        </p:spPr>
        <p:txBody>
          <a:bodyPr wrap="square">
            <a:spAutoFit/>
          </a:bodyPr>
          <a:lstStyle/>
          <a:p>
            <a:pPr algn="just">
              <a:buFont typeface="Wingdings 3" panose="05040102010807070707" pitchFamily="18" charset="2"/>
              <a:buChar char="t"/>
            </a:pPr>
            <a:r>
              <a:rPr lang="he-IL" dirty="0"/>
              <a:t>יסודות מדעי המחשב </a:t>
            </a:r>
            <a:r>
              <a:rPr lang="en-US" dirty="0" err="1"/>
              <a:t>c#</a:t>
            </a:r>
            <a:r>
              <a:rPr lang="he-IL" dirty="0"/>
              <a:t>, הוצאת מבט לחלונות</a:t>
            </a:r>
          </a:p>
          <a:p>
            <a:pPr algn="just">
              <a:buFont typeface="Wingdings 3" panose="05040102010807070707" pitchFamily="18" charset="2"/>
              <a:buChar char="t"/>
            </a:pPr>
            <a:endParaRPr lang="he-IL" dirty="0"/>
          </a:p>
          <a:p>
            <a:pPr algn="just">
              <a:buFont typeface="Wingdings 3" panose="05040102010807070707" pitchFamily="18" charset="2"/>
              <a:buChar char="t"/>
            </a:pPr>
            <a:endParaRPr lang="he-IL" dirty="0"/>
          </a:p>
          <a:p>
            <a:pPr algn="just">
              <a:buFont typeface="Wingdings 3" panose="05040102010807070707" pitchFamily="18" charset="2"/>
              <a:buChar char="t"/>
            </a:pPr>
            <a:endParaRPr lang="he-IL" dirty="0"/>
          </a:p>
          <a:p>
            <a:pPr algn="just">
              <a:buFont typeface="Wingdings 3" panose="05040102010807070707" pitchFamily="18" charset="2"/>
              <a:buChar char="t"/>
            </a:pPr>
            <a:endParaRPr lang="he-IL" dirty="0"/>
          </a:p>
          <a:p>
            <a:pPr algn="just">
              <a:buFont typeface="Wingdings 3" panose="05040102010807070707" pitchFamily="18" charset="2"/>
              <a:buChar char="t"/>
            </a:pPr>
            <a:r>
              <a:rPr lang="he-IL" dirty="0"/>
              <a:t> </a:t>
            </a:r>
            <a:r>
              <a:rPr lang="en-US" dirty="0"/>
              <a:t>Programming C# 5.0: Building Windows 8, Web, and Desktop Applications for the .NET 4.5 Framework</a:t>
            </a:r>
            <a:endParaRPr lang="he-IL" dirty="0"/>
          </a:p>
          <a:p>
            <a:pPr algn="just">
              <a:buFont typeface="Wingdings 3" panose="05040102010807070707" pitchFamily="18" charset="2"/>
              <a:buChar char="t"/>
            </a:pPr>
            <a:endParaRPr lang="he-IL" dirty="0"/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05203EC5-2805-447C-B40E-9E5DA3A1C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509" y="1639236"/>
            <a:ext cx="1504982" cy="2018364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72DACE43-A4FC-432F-BCCD-1CFFFEF07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5480" y="4582097"/>
            <a:ext cx="1661040" cy="219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970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757416" y="685801"/>
            <a:ext cx="4745608" cy="826476"/>
          </a:xfrm>
        </p:spPr>
        <p:txBody>
          <a:bodyPr vert="horz" lIns="91440" tIns="45720" rIns="91440" bIns="45720" rtlCol="1" anchor="ctr">
            <a:normAutofit fontScale="90000"/>
          </a:bodyPr>
          <a:lstStyle/>
          <a:p>
            <a:r>
              <a:rPr lang="he-IL" dirty="0">
                <a:solidFill>
                  <a:srgbClr val="0070C0"/>
                </a:solidFill>
              </a:rPr>
              <a:t>ספרים ואתרים מומלצים</a:t>
            </a:r>
            <a:br>
              <a:rPr lang="he-IL" dirty="0">
                <a:solidFill>
                  <a:srgbClr val="0070C0"/>
                </a:solidFill>
              </a:rPr>
            </a:br>
            <a:endParaRPr lang="he-IL" dirty="0">
              <a:solidFill>
                <a:srgbClr val="0070C0"/>
              </a:solidFill>
            </a:endParaRP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2565118" y="1575159"/>
            <a:ext cx="7061764" cy="3707682"/>
          </a:xfrm>
        </p:spPr>
        <p:txBody>
          <a:bodyPr wrap="square">
            <a:spAutoFit/>
          </a:bodyPr>
          <a:lstStyle/>
          <a:p>
            <a:pPr algn="just">
              <a:buFont typeface="Wingdings 3" panose="05040102010807070707" pitchFamily="18" charset="2"/>
              <a:buChar char="t"/>
            </a:pPr>
            <a:r>
              <a:rPr lang="he-IL" dirty="0"/>
              <a:t>כתיבה תקנית בסי-שארפ.</a:t>
            </a:r>
          </a:p>
          <a:p>
            <a:pPr marL="0" indent="0" algn="just" rtl="0">
              <a:buNone/>
            </a:pPr>
            <a:r>
              <a:rPr lang="en-US" dirty="0">
                <a:hlinkClick r:id="rId2"/>
              </a:rPr>
              <a:t>https://docs.microsoft.com/en-us/dotnet/csharp/programming-guide/inside-a-program/coding-conventions</a:t>
            </a:r>
            <a:endParaRPr lang="he-IL" dirty="0"/>
          </a:p>
          <a:p>
            <a:pPr algn="just">
              <a:buFont typeface="Wingdings 3" panose="05040102010807070707" pitchFamily="18" charset="2"/>
              <a:buChar char="t"/>
            </a:pPr>
            <a:endParaRPr lang="he-IL" dirty="0"/>
          </a:p>
          <a:p>
            <a:pPr algn="just">
              <a:buFont typeface="Wingdings 3" panose="05040102010807070707" pitchFamily="18" charset="2"/>
              <a:buChar char="t"/>
            </a:pPr>
            <a:r>
              <a:rPr lang="he-IL" dirty="0"/>
              <a:t>אתר שתומך בלמידה וחקר עצמאית בנושאי תכנות</a:t>
            </a:r>
          </a:p>
          <a:p>
            <a:pPr marL="0" indent="0" algn="just" rtl="0">
              <a:buNone/>
            </a:pPr>
            <a:r>
              <a:rPr lang="en-US" dirty="0">
                <a:hlinkClick r:id="rId3"/>
              </a:rPr>
              <a:t>https://stackoverflow.com/questions</a:t>
            </a:r>
            <a:endParaRPr lang="he-IL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882AECCD-134E-4CE7-9691-A679832A88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8611" y="1443944"/>
            <a:ext cx="3175974" cy="54445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022B1542-ACF8-4347-BDE4-504331B218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5177" y="4311409"/>
            <a:ext cx="1524213" cy="39058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20552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sz="4000" dirty="0">
                <a:solidFill>
                  <a:srgbClr val="0070C0"/>
                </a:solidFill>
              </a:rPr>
              <a:t>מה</a:t>
            </a:r>
            <a:r>
              <a:rPr lang="he-IL" dirty="0"/>
              <a:t> </a:t>
            </a:r>
            <a:r>
              <a:rPr lang="he-IL" sz="4000" dirty="0">
                <a:solidFill>
                  <a:srgbClr val="0070C0"/>
                </a:solidFill>
              </a:rPr>
              <a:t>נלמד במסגרת הקורס?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1"/>
          </p:nvPr>
        </p:nvSpPr>
        <p:spPr>
          <a:xfrm>
            <a:off x="1470663" y="1848134"/>
            <a:ext cx="10018712" cy="2028248"/>
          </a:xfrm>
        </p:spPr>
        <p:txBody>
          <a:bodyPr vert="horz" wrap="square" lIns="91440" tIns="45720" rIns="91440" bIns="45720" rtlCol="1">
            <a:spAutoFit/>
          </a:bodyPr>
          <a:lstStyle/>
          <a:p>
            <a:pPr algn="just">
              <a:buFont typeface="Wingdings 3" panose="05040102010807070707" pitchFamily="18" charset="2"/>
              <a:buChar char="t"/>
            </a:pPr>
            <a:r>
              <a:rPr lang="he-IL" dirty="0"/>
              <a:t> נלמד אלגוריתמיקה ויסודות התכנות באמצעות #</a:t>
            </a:r>
            <a:r>
              <a:rPr lang="en-US" dirty="0"/>
              <a:t>C</a:t>
            </a:r>
          </a:p>
          <a:p>
            <a:pPr algn="just">
              <a:buFont typeface="Wingdings 3" panose="05040102010807070707" pitchFamily="18" charset="2"/>
              <a:buChar char="t"/>
            </a:pPr>
            <a:r>
              <a:rPr lang="he-IL" dirty="0"/>
              <a:t>ניתן לראות את הסילבוס באתר של הקורס</a:t>
            </a:r>
          </a:p>
          <a:p>
            <a:pPr algn="just">
              <a:buFont typeface="Wingdings 3" panose="05040102010807070707" pitchFamily="18" charset="2"/>
              <a:buChar char="t"/>
            </a:pPr>
            <a:r>
              <a:rPr lang="he-IL" dirty="0"/>
              <a:t>קורס זה מהווה בסיס לכל מקצועות התכנות הנלמדים במסגרת התואר</a:t>
            </a:r>
          </a:p>
          <a:p>
            <a:pPr algn="just">
              <a:buFont typeface="Wingdings 3" panose="05040102010807070707" pitchFamily="18" charset="2"/>
              <a:buChar char="t"/>
            </a:pPr>
            <a:r>
              <a:rPr lang="he-IL" dirty="0"/>
              <a:t>דרישת חובה למעבר לשנה ב' – הגשה למבחן חיצוני (</a:t>
            </a:r>
            <a:r>
              <a:rPr lang="he-IL" dirty="0" err="1"/>
              <a:t>מה"ט</a:t>
            </a:r>
            <a:r>
              <a:rPr lang="he-IL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160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1" anchor="ctr">
            <a:normAutofit/>
          </a:bodyPr>
          <a:lstStyle/>
          <a:p>
            <a:r>
              <a:rPr lang="he-IL" sz="4000" dirty="0">
                <a:solidFill>
                  <a:srgbClr val="0070C0"/>
                </a:solidFill>
              </a:rPr>
              <a:t>מה נלמד היום?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1"/>
          </p:nvPr>
        </p:nvSpPr>
        <p:spPr>
          <a:xfrm>
            <a:off x="1484311" y="2236177"/>
            <a:ext cx="10018712" cy="2028248"/>
          </a:xfrm>
        </p:spPr>
        <p:txBody>
          <a:bodyPr vert="horz" wrap="square" lIns="91440" tIns="45720" rIns="91440" bIns="45720" rtlCol="1">
            <a:spAutoFit/>
          </a:bodyPr>
          <a:lstStyle/>
          <a:p>
            <a:pPr algn="just">
              <a:buFont typeface="Wingdings 3" panose="05040102010807070707" pitchFamily="18" charset="2"/>
              <a:buChar char="t"/>
            </a:pPr>
            <a:r>
              <a:rPr lang="he-IL" dirty="0"/>
              <a:t>אלגוריתם - הגדרה</a:t>
            </a:r>
          </a:p>
          <a:p>
            <a:pPr algn="just">
              <a:buFont typeface="Wingdings 3" panose="05040102010807070707" pitchFamily="18" charset="2"/>
              <a:buChar char="t"/>
            </a:pPr>
            <a:r>
              <a:rPr lang="he-IL" dirty="0"/>
              <a:t>שימוש באלגוריתם לשם פתרון בעיות במחשב</a:t>
            </a:r>
          </a:p>
          <a:p>
            <a:pPr algn="just">
              <a:buFont typeface="Wingdings 3" panose="05040102010807070707" pitchFamily="18" charset="2"/>
              <a:buChar char="t"/>
            </a:pPr>
            <a:r>
              <a:rPr lang="he-IL" dirty="0"/>
              <a:t>בעיה אלגוריתמית</a:t>
            </a:r>
          </a:p>
          <a:p>
            <a:pPr algn="just">
              <a:buFont typeface="Wingdings 3" panose="05040102010807070707" pitchFamily="18" charset="2"/>
              <a:buChar char="t"/>
            </a:pPr>
            <a:r>
              <a:rPr lang="he-IL" dirty="0"/>
              <a:t>מטרת האלגוריתם </a:t>
            </a:r>
          </a:p>
        </p:txBody>
      </p:sp>
    </p:spTree>
    <p:extLst>
      <p:ext uri="{BB962C8B-B14F-4D97-AF65-F5344CB8AC3E}">
        <p14:creationId xmlns:p14="http://schemas.microsoft.com/office/powerpoint/2010/main" val="33951789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1" anchor="ctr">
            <a:normAutofit/>
          </a:bodyPr>
          <a:lstStyle/>
          <a:p>
            <a:r>
              <a:rPr lang="he-IL" sz="4000" dirty="0">
                <a:solidFill>
                  <a:srgbClr val="0070C0"/>
                </a:solidFill>
              </a:rPr>
              <a:t>מהו אלגוריתם?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1484311" y="2236177"/>
            <a:ext cx="10018712" cy="3124200"/>
          </a:xfrm>
        </p:spPr>
        <p:txBody>
          <a:bodyPr>
            <a:normAutofit/>
          </a:bodyPr>
          <a:lstStyle/>
          <a:p>
            <a:pPr>
              <a:buFont typeface="Wingdings 3" panose="05040102010807070707" pitchFamily="18" charset="2"/>
              <a:buChar char="t"/>
            </a:pPr>
            <a:r>
              <a:rPr lang="he-IL" dirty="0"/>
              <a:t>המושג אלגוריתם הוא מושג מרכזי במדעי המחשב.</a:t>
            </a:r>
          </a:p>
          <a:p>
            <a:pPr>
              <a:buFont typeface="Wingdings 3" panose="05040102010807070707" pitchFamily="18" charset="2"/>
              <a:buChar char="t"/>
            </a:pPr>
            <a:r>
              <a:rPr lang="he-IL" dirty="0"/>
              <a:t>אלגוריתם הוא </a:t>
            </a:r>
            <a:r>
              <a:rPr lang="he-IL" b="1" dirty="0">
                <a:solidFill>
                  <a:srgbClr val="0070C0"/>
                </a:solidFill>
              </a:rPr>
              <a:t>אוסף של הוראות </a:t>
            </a:r>
            <a:r>
              <a:rPr lang="he-IL" dirty="0"/>
              <a:t>שפותר בעיה מסוימת.</a:t>
            </a:r>
          </a:p>
          <a:p>
            <a:pPr>
              <a:buFont typeface="Wingdings 3" panose="05040102010807070707" pitchFamily="18" charset="2"/>
              <a:buChar char="t"/>
            </a:pPr>
            <a:r>
              <a:rPr lang="he-IL" dirty="0"/>
              <a:t>את הפתרון הזה אפשר אחר כך לתרגמו לתוכנית מחשב.</a:t>
            </a:r>
          </a:p>
          <a:p>
            <a:pPr>
              <a:buFont typeface="Wingdings 3" panose="05040102010807070707" pitchFamily="18" charset="2"/>
              <a:buChar char="t"/>
            </a:pPr>
            <a:r>
              <a:rPr lang="he-IL" sz="2800" dirty="0"/>
              <a:t>ישנם סוגים שונים של אלגוריתמים</a:t>
            </a:r>
          </a:p>
        </p:txBody>
      </p:sp>
    </p:spTree>
    <p:extLst>
      <p:ext uri="{BB962C8B-B14F-4D97-AF65-F5344CB8AC3E}">
        <p14:creationId xmlns:p14="http://schemas.microsoft.com/office/powerpoint/2010/main" val="281674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AE901BC-D190-49E6-8B33-2F32A0F2BF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1093</Words>
  <Application>Microsoft Office PowerPoint</Application>
  <PresentationFormat>מסך רחב</PresentationFormat>
  <Paragraphs>169</Paragraphs>
  <Slides>28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Wingdings 3</vt:lpstr>
      <vt:lpstr>ערכת נושא Office</vt:lpstr>
      <vt:lpstr>אלגוריתמיקה ותכנות  בשפת #C</vt:lpstr>
      <vt:lpstr>ענייני "מנהלה" והסברים על הקורס</vt:lpstr>
      <vt:lpstr>פתיחת תיק עבודות בענן ב-Drive</vt:lpstr>
      <vt:lpstr>ספרים ואתרים מומלצים </vt:lpstr>
      <vt:lpstr>ספרים ואתרים מומלצים </vt:lpstr>
      <vt:lpstr>ספרים ואתרים מומלצים </vt:lpstr>
      <vt:lpstr>מה נלמד במסגרת הקורס?</vt:lpstr>
      <vt:lpstr>מה נלמד היום?</vt:lpstr>
      <vt:lpstr>מהו אלגוריתם?</vt:lpstr>
      <vt:lpstr>אלגוריתמים בחיי היום יום</vt:lpstr>
      <vt:lpstr>אלגוריתמים מתמטיים</vt:lpstr>
      <vt:lpstr>דוגמא של אלגוריתם</vt:lpstr>
      <vt:lpstr>אלגוריתמים במדעי המחשב</vt:lpstr>
      <vt:lpstr>מאפיינים של אלגוריתמים במדעי המחשב</vt:lpstr>
      <vt:lpstr>מאפיינים של אלגוריתם - הוראות חד משמעיות</vt:lpstr>
      <vt:lpstr>מאפיינים של אלגוריתם  - הוראות אפשריות לביצוע</vt:lpstr>
      <vt:lpstr>מאפיינים של אלגוריתם  - סדר ביצוע</vt:lpstr>
      <vt:lpstr>בעיה אלגוריתמית – נקודת מוצא ומטרה</vt:lpstr>
      <vt:lpstr>דוגמא – בעיה אלגוריתמית ומציאת אלגוריתם לפתרונה</vt:lpstr>
      <vt:lpstr>דוגמא לאלגוריתם שפותר את הבעיה</vt:lpstr>
      <vt:lpstr>האם התרגיל מהווה בעיה אלגוריתמית? </vt:lpstr>
      <vt:lpstr>האם הפתרון שהצעתם הוא באמת אלגוריתם? </vt:lpstr>
      <vt:lpstr>האם האלגוריתם שהצעתם הוא המהיר והיעיל ביותר? </vt:lpstr>
      <vt:lpstr>האם האלגוריתם שהצעתם הוא נכון? </vt:lpstr>
      <vt:lpstr>תרגיל 1</vt:lpstr>
      <vt:lpstr>תרגיל 2</vt:lpstr>
      <vt:lpstr>מאפיינים של אלגוריתמים במדעי המחשב</vt:lpstr>
      <vt:lpstr>קישור לכתבה בנושא אלגוריתם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2017-09-12T14:50:11Z</dcterms:created>
  <dcterms:modified xsi:type="dcterms:W3CDTF">2019-10-27T21:43:43Z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TC030395169991</vt:lpwstr>
  </property>
</Properties>
</file>