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12"/>
  </p:notesMasterIdLst>
  <p:handoutMasterIdLst>
    <p:handoutMasterId r:id="rId13"/>
  </p:handoutMasterIdLst>
  <p:sldIdLst>
    <p:sldId id="291" r:id="rId3"/>
    <p:sldId id="384" r:id="rId4"/>
    <p:sldId id="388" r:id="rId5"/>
    <p:sldId id="389" r:id="rId6"/>
    <p:sldId id="390" r:id="rId7"/>
    <p:sldId id="392" r:id="rId8"/>
    <p:sldId id="394" r:id="rId9"/>
    <p:sldId id="395" r:id="rId10"/>
    <p:sldId id="396" r:id="rId1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6.xml" Type="http://schemas.openxmlformats.org/officeDocument/2006/relationships/slide" Id="rId8"></Relationship><Relationship Target="handoutMasters/handoutMaster1.xml" Type="http://schemas.openxmlformats.org/officeDocument/2006/relationships/handoutMaster" Id="rId13"></Relationship><Relationship Target="slides/slide1.xml" Type="http://schemas.openxmlformats.org/officeDocument/2006/relationships/slide" Id="rId3"></Relationship><Relationship Target="slides/slide5.xml" Type="http://schemas.openxmlformats.org/officeDocument/2006/relationships/slide" Id="rId7"></Relationship><Relationship Target="notesMasters/notesMaster1.xml" Type="http://schemas.openxmlformats.org/officeDocument/2006/relationships/notesMaster" Id="rId12"></Relationship><Relationship Target="tableStyles.xml" Type="http://schemas.openxmlformats.org/officeDocument/2006/relationships/tableStyles" Id="rId17"></Relationship><Relationship Target="slideMasters/slideMaster1.xml" Type="http://schemas.openxmlformats.org/officeDocument/2006/relationships/slideMaster" Id="rId2"></Relationship><Relationship Target="theme/theme1.xml" Type="http://schemas.openxmlformats.org/officeDocument/2006/relationships/theme" Id="rId16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3.xml" Type="http://schemas.openxmlformats.org/officeDocument/2006/relationships/slide" Id="rId5"></Relationship><Relationship Target="viewProps.xml" Type="http://schemas.openxmlformats.org/officeDocument/2006/relationships/viewProps" Id="rId15"></Relationship><Relationship Target="slides/slide8.xml" Type="http://schemas.openxmlformats.org/officeDocument/2006/relationships/slide" Id="rId10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presProps.xml" Type="http://schemas.openxmlformats.org/officeDocument/2006/relationships/presProps" Id="rId14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א'/חשון/תש"פ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1.png" Type="http://schemas.openxmlformats.org/officeDocument/2006/relationships/image" Id="rId3"></Relationship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50053" y="3757393"/>
            <a:ext cx="4291894" cy="1512209"/>
          </a:xfrm>
        </p:spPr>
        <p:txBody>
          <a:bodyPr wrap="square">
            <a:spAutoFit/>
          </a:bodyPr>
          <a:lstStyle/>
          <a:p>
            <a:r>
              <a:rPr lang="he-IL" sz="2800" dirty="0"/>
              <a:t>קלט</a:t>
            </a:r>
          </a:p>
          <a:p>
            <a:r>
              <a:rPr lang="he-IL" sz="2800" dirty="0"/>
              <a:t>משתנים - </a:t>
            </a:r>
            <a:r>
              <a:rPr lang="en-US" sz="2800" dirty="0"/>
              <a:t>variables</a:t>
            </a:r>
            <a:endParaRPr lang="he-IL" sz="2800" dirty="0"/>
          </a:p>
          <a:p>
            <a:r>
              <a:rPr lang="he-IL" sz="2800" dirty="0"/>
              <a:t>הדפסת ערך של משתנה</a:t>
            </a:r>
            <a:endParaRPr lang="en-US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CFFD10-C8BB-4AFE-B0E4-43EB360D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243745"/>
            <a:ext cx="5200650" cy="1104900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AA71DCE4-12AB-4D1A-AF0A-E9CB83A5B706}"/>
              </a:ext>
            </a:extLst>
          </p:cNvPr>
          <p:cNvSpPr/>
          <p:nvPr/>
        </p:nvSpPr>
        <p:spPr>
          <a:xfrm>
            <a:off x="3260289" y="1243745"/>
            <a:ext cx="1934307" cy="1424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2066768" y="1984958"/>
            <a:ext cx="8058462" cy="4401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התוכנית קולטת שני מספרים שלמים ומציגה את ערכם כפלט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first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num1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second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num2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two numbers are: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675859"/>
            <a:ext cx="12192000" cy="86793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תארו את הדו-שיח בין המשתמש למחשב בעת ביצוע התוכנית הנתונה, עבור הקלט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FF0000"/>
                </a:solidFill>
              </a:rPr>
              <a:t>10 5</a:t>
            </a:r>
            <a:r>
              <a:rPr lang="he-IL" sz="2800" dirty="0"/>
              <a:t> (משמאל לימין. המספר 5 מוקלד ראשון)</a:t>
            </a:r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2066769" y="2180692"/>
            <a:ext cx="8058462" cy="4401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התוכנית קולטת שני מספרים שלמים ומציגה את ערכם כפלט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first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num1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second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num2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two numbers are: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566404"/>
            <a:ext cx="12192000" cy="161428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נתייחס להרצת התוכנית עבור הקלט </a:t>
            </a:r>
            <a:r>
              <a:rPr lang="he-IL" sz="2400" b="1" dirty="0">
                <a:solidFill>
                  <a:srgbClr val="FF0000"/>
                </a:solidFill>
              </a:rPr>
              <a:t>10 5</a:t>
            </a:r>
            <a:r>
              <a:rPr lang="he-IL" sz="2400" dirty="0"/>
              <a:t> .</a:t>
            </a:r>
          </a:p>
          <a:p>
            <a:pPr marL="914400" lvl="1" indent="-457200">
              <a:buFont typeface="+mj-cs"/>
              <a:buAutoNum type="hebrew2Minus"/>
            </a:pPr>
            <a:r>
              <a:rPr lang="he-IL" dirty="0"/>
              <a:t>מה יהיו הערכים השמורים במשתנים </a:t>
            </a:r>
            <a:r>
              <a:rPr lang="en-US" dirty="0"/>
              <a:t>num1</a:t>
            </a:r>
            <a:r>
              <a:rPr lang="he-IL" dirty="0"/>
              <a:t> ו-</a:t>
            </a:r>
            <a:r>
              <a:rPr lang="en-US" dirty="0"/>
              <a:t>num2</a:t>
            </a:r>
            <a:r>
              <a:rPr lang="he-IL" dirty="0"/>
              <a:t> בתחילת הביצוע? </a:t>
            </a:r>
          </a:p>
          <a:p>
            <a:pPr marL="914400" lvl="1" indent="-457200">
              <a:buFont typeface="+mj-cs"/>
              <a:buAutoNum type="hebrew2Minus"/>
            </a:pPr>
            <a:r>
              <a:rPr lang="he-IL" dirty="0"/>
              <a:t>מה יהיו הערכים השמורים בהם לאחר כל משפט קלט? </a:t>
            </a:r>
          </a:p>
          <a:p>
            <a:pPr marL="914400" lvl="1" indent="-457200">
              <a:buFont typeface="+mj-cs"/>
              <a:buAutoNum type="hebrew2Minus"/>
            </a:pPr>
            <a:r>
              <a:rPr lang="he-IL" dirty="0"/>
              <a:t>מה יהיו הערכים השמורים בהם לאחר ביצוע משפט הפלט האחרון?</a:t>
            </a:r>
          </a:p>
        </p:txBody>
      </p:sp>
    </p:spTree>
    <p:extLst>
      <p:ext uri="{BB962C8B-B14F-4D97-AF65-F5344CB8AC3E}">
        <p14:creationId xmlns:p14="http://schemas.microsoft.com/office/powerpoint/2010/main" val="18380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2066768" y="1984958"/>
            <a:ext cx="8058462" cy="4401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התוכנית קולטת שני מספרים שלמים ומציגה את ערכם כפלט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first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num1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second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num2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two numbers are: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675859"/>
            <a:ext cx="12192000" cy="86793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תארו את הדו-שיח בין המשתמש למחשב בעת ביצוע התוכנית הנתונה, עבור הקלט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FF0000"/>
                </a:solidFill>
              </a:rPr>
              <a:t>5 10</a:t>
            </a:r>
            <a:r>
              <a:rPr lang="he-IL" sz="2800" dirty="0"/>
              <a:t> (משמאל לימין. המספר </a:t>
            </a:r>
            <a:r>
              <a:rPr lang="he-IL" sz="2800" b="1" dirty="0">
                <a:solidFill>
                  <a:srgbClr val="FF0000"/>
                </a:solidFill>
              </a:rPr>
              <a:t>10</a:t>
            </a:r>
            <a:r>
              <a:rPr lang="he-IL" sz="2800" dirty="0"/>
              <a:t> מוקלד ראשון)</a:t>
            </a:r>
          </a:p>
        </p:txBody>
      </p:sp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4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2066769" y="2180692"/>
            <a:ext cx="8058462" cy="4401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התוכנית קולטת שני מספרים שלמים ומציגה את ערכם כפלט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first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num1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second number please"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num2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two numbers are: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566404"/>
            <a:ext cx="12192000" cy="161428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נתייחס להרצת התוכנית עבור הקלט </a:t>
            </a:r>
            <a:r>
              <a:rPr lang="he-IL" sz="2400" b="1" dirty="0">
                <a:solidFill>
                  <a:srgbClr val="FF0000"/>
                </a:solidFill>
              </a:rPr>
              <a:t>5 10 </a:t>
            </a:r>
            <a:r>
              <a:rPr lang="he-IL" sz="2400" dirty="0"/>
              <a:t>.</a:t>
            </a:r>
          </a:p>
          <a:p>
            <a:pPr marL="914400" lvl="1" indent="-457200">
              <a:buFont typeface="+mj-cs"/>
              <a:buAutoNum type="hebrew2Minus"/>
            </a:pPr>
            <a:r>
              <a:rPr lang="he-IL" dirty="0"/>
              <a:t>מה יהיו הערכים השמורים במשתנים </a:t>
            </a:r>
            <a:r>
              <a:rPr lang="en-US" dirty="0"/>
              <a:t>num1</a:t>
            </a:r>
            <a:r>
              <a:rPr lang="he-IL" dirty="0"/>
              <a:t> ו-</a:t>
            </a:r>
            <a:r>
              <a:rPr lang="en-US" dirty="0"/>
              <a:t>num2</a:t>
            </a:r>
            <a:r>
              <a:rPr lang="he-IL" dirty="0"/>
              <a:t> בתחילת הביצוע? </a:t>
            </a:r>
          </a:p>
          <a:p>
            <a:pPr marL="914400" lvl="1" indent="-457200">
              <a:buFont typeface="+mj-cs"/>
              <a:buAutoNum type="hebrew2Minus"/>
            </a:pPr>
            <a:r>
              <a:rPr lang="he-IL" dirty="0"/>
              <a:t>מה יהיו הערכים השמורים בהם לאחר כל משפט קלט? </a:t>
            </a:r>
          </a:p>
          <a:p>
            <a:pPr marL="914400" lvl="1" indent="-457200">
              <a:buFont typeface="+mj-cs"/>
              <a:buAutoNum type="hebrew2Minus"/>
            </a:pPr>
            <a:r>
              <a:rPr lang="he-IL" dirty="0"/>
              <a:t>מה יהיו הערכים השמורים בהם לאחר ביצוע משפט הפלט האחרון?</a:t>
            </a:r>
          </a:p>
        </p:txBody>
      </p:sp>
    </p:spTree>
    <p:extLst>
      <p:ext uri="{BB962C8B-B14F-4D97-AF65-F5344CB8AC3E}">
        <p14:creationId xmlns:p14="http://schemas.microsoft.com/office/powerpoint/2010/main" val="412169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5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765186"/>
            <a:ext cx="12192000" cy="88537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</a:t>
            </a:r>
            <a:r>
              <a:rPr lang="he-IL" sz="2400" b="1" dirty="0">
                <a:solidFill>
                  <a:srgbClr val="FF0000"/>
                </a:solidFill>
              </a:rPr>
              <a:t>בשלבים</a:t>
            </a:r>
            <a:r>
              <a:rPr lang="he-IL" sz="2400" dirty="0"/>
              <a:t> אלגוריתם שיקבל </a:t>
            </a:r>
            <a:r>
              <a:rPr lang="he-IL" sz="2400" b="1" dirty="0">
                <a:solidFill>
                  <a:srgbClr val="0070C0"/>
                </a:solidFill>
              </a:rPr>
              <a:t>כקלט</a:t>
            </a:r>
            <a:r>
              <a:rPr lang="he-IL" sz="2400" dirty="0"/>
              <a:t> שלושה מספרים שלמים, ו</a:t>
            </a:r>
            <a:r>
              <a:rPr lang="he-IL" sz="2400" b="1" dirty="0">
                <a:solidFill>
                  <a:srgbClr val="0070C0"/>
                </a:solidFill>
              </a:rPr>
              <a:t>הפלט</a:t>
            </a:r>
            <a:r>
              <a:rPr lang="he-IL" sz="2400" dirty="0"/>
              <a:t> שלו יהיה המספר</a:t>
            </a:r>
          </a:p>
          <a:p>
            <a:pPr marL="0" indent="0">
              <a:buNone/>
            </a:pPr>
            <a:r>
              <a:rPr lang="he-IL" sz="2400" dirty="0"/>
              <a:t>השני שנקלט. למשל, עבור הקלט: 3 5 9 הפלט הדרוש הוא 5 .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4E4E04D2-4E6F-4B4C-8DE8-7898EDC05274}"/>
              </a:ext>
            </a:extLst>
          </p:cNvPr>
          <p:cNvSpPr txBox="1">
            <a:spLocks/>
          </p:cNvSpPr>
          <p:nvPr/>
        </p:nvSpPr>
        <p:spPr>
          <a:xfrm>
            <a:off x="1940881" y="2261252"/>
            <a:ext cx="8310238" cy="31885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400" b="1" dirty="0">
                <a:solidFill>
                  <a:srgbClr val="0070C0"/>
                </a:solidFill>
              </a:rPr>
              <a:t>תזכורת – שלבים לפתרון בעיה/תרגיל </a:t>
            </a:r>
            <a:r>
              <a:rPr lang="he-IL" sz="2400" b="1" dirty="0" err="1">
                <a:solidFill>
                  <a:srgbClr val="0070C0"/>
                </a:solidFill>
              </a:rPr>
              <a:t>נתונ</a:t>
            </a:r>
            <a:r>
              <a:rPr lang="he-IL" sz="2400" b="1" dirty="0">
                <a:solidFill>
                  <a:srgbClr val="0070C0"/>
                </a:solidFill>
              </a:rPr>
              <a:t>/ה</a:t>
            </a:r>
          </a:p>
          <a:p>
            <a:pPr marL="0" indent="0"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</p:spTree>
    <p:extLst>
      <p:ext uri="{BB962C8B-B14F-4D97-AF65-F5344CB8AC3E}">
        <p14:creationId xmlns:p14="http://schemas.microsoft.com/office/powerpoint/2010/main" val="20574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6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7421216" y="765186"/>
            <a:ext cx="4770783" cy="5130635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נתונה התוכנית הבאה:</a:t>
            </a:r>
          </a:p>
          <a:p>
            <a:pPr marL="457200" indent="-457200">
              <a:buFont typeface="+mj-cs"/>
              <a:buAutoNum type="hebrew2Minus"/>
            </a:pPr>
            <a:r>
              <a:rPr lang="he-IL" sz="2400" dirty="0"/>
              <a:t>תארו את הדו-שיח בין המשתמש למחשב בעת ביצוע התוכנית הנתונה </a:t>
            </a:r>
            <a:r>
              <a:rPr lang="en-US" sz="2400" dirty="0"/>
              <a:t>,</a:t>
            </a:r>
            <a:r>
              <a:rPr lang="he-IL" sz="2400" dirty="0"/>
              <a:t>כאשר הקלט עבור שני</a:t>
            </a:r>
          </a:p>
          <a:p>
            <a:pPr marL="457200" lvl="1" indent="0">
              <a:buNone/>
            </a:pPr>
            <a:r>
              <a:rPr lang="he-IL" dirty="0"/>
              <a:t>משפטי הקלט הראשונים הוא </a:t>
            </a:r>
            <a:r>
              <a:rPr lang="he-IL" b="1" dirty="0">
                <a:solidFill>
                  <a:srgbClr val="FF0000"/>
                </a:solidFill>
              </a:rPr>
              <a:t>3 2</a:t>
            </a:r>
            <a:r>
              <a:rPr lang="he-IL" dirty="0"/>
              <a:t> ,והקלט עבור משפט הקלט השלישי הוא </a:t>
            </a:r>
            <a:r>
              <a:rPr lang="he-IL" b="1" dirty="0">
                <a:solidFill>
                  <a:srgbClr val="FF0000"/>
                </a:solidFill>
              </a:rPr>
              <a:t>5</a:t>
            </a:r>
            <a:r>
              <a:rPr lang="he-IL" dirty="0"/>
              <a:t> .</a:t>
            </a:r>
          </a:p>
          <a:p>
            <a:pPr marL="457200" lvl="1" indent="0">
              <a:buNone/>
            </a:pPr>
            <a:endParaRPr lang="he-IL" dirty="0"/>
          </a:p>
          <a:p>
            <a:pPr marL="457200" indent="-457200">
              <a:buFont typeface="+mj-cs"/>
              <a:buAutoNum type="hebrew2Minus"/>
            </a:pPr>
            <a:r>
              <a:rPr lang="he-IL" sz="2400" dirty="0"/>
              <a:t>תארו את הדו-שיח בין המשתמש למחשב בעת ביצוע התוכנית הנתונה</a:t>
            </a:r>
            <a:r>
              <a:rPr lang="en-US" sz="2400" dirty="0"/>
              <a:t>,</a:t>
            </a:r>
            <a:r>
              <a:rPr lang="he-IL" sz="2400" dirty="0"/>
              <a:t> כאשר הקלט עבור שני משפטי הקלט הראשונים הוא </a:t>
            </a:r>
            <a:r>
              <a:rPr lang="he-IL" sz="2400" b="1" dirty="0">
                <a:solidFill>
                  <a:srgbClr val="FF0000"/>
                </a:solidFill>
              </a:rPr>
              <a:t>5 2</a:t>
            </a:r>
            <a:r>
              <a:rPr lang="he-IL" sz="2400" dirty="0"/>
              <a:t> ,והקלט עבור משפט הקלט השלישי הוא </a:t>
            </a:r>
            <a:r>
              <a:rPr lang="he-IL" sz="2400" b="1" dirty="0">
                <a:solidFill>
                  <a:srgbClr val="FF0000"/>
                </a:solidFill>
              </a:rPr>
              <a:t>3</a:t>
            </a:r>
            <a:r>
              <a:rPr lang="he-IL" sz="2400" dirty="0"/>
              <a:t> 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1462769-245B-4A70-8E6E-945281CE9BC8}"/>
              </a:ext>
            </a:extLst>
          </p:cNvPr>
          <p:cNvSpPr/>
          <p:nvPr/>
        </p:nvSpPr>
        <p:spPr>
          <a:xfrm>
            <a:off x="198782" y="765186"/>
            <a:ext cx="7222435" cy="52629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number: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num1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number: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num2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another one: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num2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658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7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357810" y="765186"/>
            <a:ext cx="11834190" cy="167840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בשלבים אלגוריתם ש</a:t>
            </a:r>
            <a:r>
              <a:rPr lang="he-IL" sz="2400" b="1" dirty="0">
                <a:solidFill>
                  <a:srgbClr val="0070C0"/>
                </a:solidFill>
              </a:rPr>
              <a:t>הקלט</a:t>
            </a:r>
            <a:r>
              <a:rPr lang="he-IL" sz="2400" dirty="0"/>
              <a:t> שלו הוא </a:t>
            </a:r>
            <a:r>
              <a:rPr lang="he-IL" sz="2400" b="1" dirty="0">
                <a:solidFill>
                  <a:srgbClr val="0070C0"/>
                </a:solidFill>
              </a:rPr>
              <a:t>שלושה מספרים שלמים</a:t>
            </a:r>
            <a:r>
              <a:rPr lang="he-IL" sz="2400" dirty="0"/>
              <a:t>, </a:t>
            </a:r>
            <a:r>
              <a:rPr lang="he-IL" sz="2400" b="1" dirty="0">
                <a:solidFill>
                  <a:srgbClr val="0070C0"/>
                </a:solidFill>
              </a:rPr>
              <a:t>והפלט</a:t>
            </a:r>
            <a:r>
              <a:rPr lang="he-IL" sz="2400" dirty="0"/>
              <a:t> שלו הוא שתי שורות, ובכל שורה שניים ממספרי הקלט: </a:t>
            </a:r>
          </a:p>
          <a:p>
            <a:r>
              <a:rPr lang="he-IL" sz="2400" dirty="0"/>
              <a:t>בשורה הראשונה </a:t>
            </a:r>
            <a:r>
              <a:rPr lang="he-IL" sz="2400" b="1" dirty="0">
                <a:solidFill>
                  <a:srgbClr val="0070C0"/>
                </a:solidFill>
              </a:rPr>
              <a:t>המספר השני והמספר השלישי </a:t>
            </a:r>
            <a:r>
              <a:rPr lang="he-IL" sz="2400" dirty="0"/>
              <a:t>מסודרים לפי סדר קליטתם.</a:t>
            </a:r>
          </a:p>
          <a:p>
            <a:r>
              <a:rPr lang="he-IL" sz="2400" dirty="0"/>
              <a:t>בשורה השנייה </a:t>
            </a:r>
            <a:r>
              <a:rPr lang="he-IL" sz="2400" b="1" dirty="0">
                <a:solidFill>
                  <a:srgbClr val="0070C0"/>
                </a:solidFill>
              </a:rPr>
              <a:t>המספר הראשון והמספר השני </a:t>
            </a:r>
            <a:r>
              <a:rPr lang="he-IL" sz="2400" dirty="0"/>
              <a:t>מסודרים בסדר </a:t>
            </a:r>
            <a:r>
              <a:rPr lang="he-IL" sz="2400" b="1" dirty="0">
                <a:solidFill>
                  <a:srgbClr val="FF0000"/>
                </a:solidFill>
              </a:rPr>
              <a:t>הפוך</a:t>
            </a:r>
            <a:r>
              <a:rPr lang="he-IL" sz="2400" dirty="0"/>
              <a:t> לסדר קליטתם. 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03E7CAA3-7A8E-4726-9747-FF75F1EE8B8E}"/>
              </a:ext>
            </a:extLst>
          </p:cNvPr>
          <p:cNvSpPr txBox="1">
            <a:spLocks/>
          </p:cNvSpPr>
          <p:nvPr/>
        </p:nvSpPr>
        <p:spPr>
          <a:xfrm>
            <a:off x="1940881" y="2820124"/>
            <a:ext cx="8310238" cy="31885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400" b="1" dirty="0">
                <a:solidFill>
                  <a:srgbClr val="0070C0"/>
                </a:solidFill>
              </a:rPr>
              <a:t>תזכורת – שלבים לפתרון בעיה/תרגיל </a:t>
            </a:r>
            <a:r>
              <a:rPr lang="he-IL" sz="2400" b="1" dirty="0" err="1">
                <a:solidFill>
                  <a:srgbClr val="0070C0"/>
                </a:solidFill>
              </a:rPr>
              <a:t>נתונ</a:t>
            </a:r>
            <a:r>
              <a:rPr lang="he-IL" sz="2400" b="1" dirty="0">
                <a:solidFill>
                  <a:srgbClr val="0070C0"/>
                </a:solidFill>
              </a:rPr>
              <a:t>/ה</a:t>
            </a:r>
          </a:p>
          <a:p>
            <a:pPr marL="0" indent="0"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</p:spTree>
    <p:extLst>
      <p:ext uri="{BB962C8B-B14F-4D97-AF65-F5344CB8AC3E}">
        <p14:creationId xmlns:p14="http://schemas.microsoft.com/office/powerpoint/2010/main" val="34191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8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357810" y="765186"/>
            <a:ext cx="11834190" cy="2010807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בשלבים אלגוריתם </a:t>
            </a:r>
            <a:r>
              <a:rPr lang="he-IL" sz="2400" b="1" dirty="0">
                <a:solidFill>
                  <a:srgbClr val="0070C0"/>
                </a:solidFill>
              </a:rPr>
              <a:t>שהקלט</a:t>
            </a:r>
            <a:r>
              <a:rPr lang="he-IL" sz="2400" dirty="0"/>
              <a:t> שלו הוא </a:t>
            </a:r>
            <a:r>
              <a:rPr lang="he-IL" sz="2400" b="1" dirty="0">
                <a:solidFill>
                  <a:srgbClr val="0070C0"/>
                </a:solidFill>
              </a:rPr>
              <a:t>שלושה מספרים שלמים </a:t>
            </a:r>
            <a:r>
              <a:rPr lang="he-IL" sz="2400" dirty="0"/>
              <a:t>המהווים סדרה. </a:t>
            </a:r>
          </a:p>
          <a:p>
            <a:pPr marL="0" indent="0">
              <a:buNone/>
            </a:pPr>
            <a:r>
              <a:rPr lang="he-IL" sz="2400" b="1" dirty="0">
                <a:solidFill>
                  <a:srgbClr val="0070C0"/>
                </a:solidFill>
              </a:rPr>
              <a:t>הפלט</a:t>
            </a:r>
            <a:r>
              <a:rPr lang="he-IL" sz="2400" dirty="0"/>
              <a:t> שלו הוא סדרה של </a:t>
            </a:r>
            <a:r>
              <a:rPr lang="he-IL" sz="2400" b="1" dirty="0">
                <a:solidFill>
                  <a:srgbClr val="0070C0"/>
                </a:solidFill>
              </a:rPr>
              <a:t>שישה מספרים שבה משוכפל כל אחד מנתוני הקלט כמספר הפעמים המתאים למקומו הסידורי </a:t>
            </a:r>
            <a:r>
              <a:rPr lang="he-IL" sz="2400" dirty="0"/>
              <a:t>בסדרת הקלט. </a:t>
            </a:r>
          </a:p>
          <a:p>
            <a:pPr marL="0" indent="0">
              <a:buNone/>
            </a:pPr>
            <a:r>
              <a:rPr lang="he-IL" sz="2400" dirty="0"/>
              <a:t>למשל, עבור הקלט: 6 3 8 ,הפלט הוא: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8 3 3 6 6 6</a:t>
            </a:r>
            <a:r>
              <a:rPr lang="he-IL" sz="2400" dirty="0"/>
              <a:t> (הנתון הראשון מופיע פעם אחת, השני פעמיים והשלישי שלוש פעמים). 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03E7CAA3-7A8E-4726-9747-FF75F1EE8B8E}"/>
              </a:ext>
            </a:extLst>
          </p:cNvPr>
          <p:cNvSpPr txBox="1">
            <a:spLocks/>
          </p:cNvSpPr>
          <p:nvPr/>
        </p:nvSpPr>
        <p:spPr>
          <a:xfrm>
            <a:off x="1940881" y="3138176"/>
            <a:ext cx="8310238" cy="31885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400" b="1" dirty="0">
                <a:solidFill>
                  <a:srgbClr val="0070C0"/>
                </a:solidFill>
              </a:rPr>
              <a:t>תזכורת – שלבים לפתרון בעיה/תרגיל </a:t>
            </a:r>
            <a:r>
              <a:rPr lang="he-IL" sz="2400" b="1" dirty="0" err="1">
                <a:solidFill>
                  <a:srgbClr val="0070C0"/>
                </a:solidFill>
              </a:rPr>
              <a:t>נתונ</a:t>
            </a:r>
            <a:r>
              <a:rPr lang="he-IL" sz="2400" b="1" dirty="0">
                <a:solidFill>
                  <a:srgbClr val="0070C0"/>
                </a:solidFill>
              </a:rPr>
              <a:t>/ה</a:t>
            </a:r>
          </a:p>
          <a:p>
            <a:pPr marL="0" indent="0"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</p:spTree>
    <p:extLst>
      <p:ext uri="{BB962C8B-B14F-4D97-AF65-F5344CB8AC3E}">
        <p14:creationId xmlns:p14="http://schemas.microsoft.com/office/powerpoint/2010/main" val="18613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6" grpId="0" uiExpand="1" build="p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665</Words>
  <Application>Microsoft Office PowerPoint</Application>
  <PresentationFormat>מסך רחב</PresentationFormat>
  <Paragraphs>126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ערכת נושא Office</vt:lpstr>
      <vt:lpstr>נושאי התרגיל</vt:lpstr>
      <vt:lpstr>תרגיל 1</vt:lpstr>
      <vt:lpstr>תרגיל 2</vt:lpstr>
      <vt:lpstr>תרגיל 3</vt:lpstr>
      <vt:lpstr>תרגיל 4</vt:lpstr>
      <vt:lpstr>תרגיל 5</vt:lpstr>
      <vt:lpstr>תרגיל 6</vt:lpstr>
      <vt:lpstr>תרגיל 7</vt:lpstr>
      <vt:lpstr>תרגיל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2019-10-30T03:54:03Z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