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12"/>
  </p:notesMasterIdLst>
  <p:handoutMasterIdLst>
    <p:handoutMasterId r:id="rId13"/>
  </p:handoutMasterIdLst>
  <p:sldIdLst>
    <p:sldId id="419" r:id="rId3"/>
    <p:sldId id="324" r:id="rId4"/>
    <p:sldId id="413" r:id="rId5"/>
    <p:sldId id="424" r:id="rId6"/>
    <p:sldId id="428" r:id="rId7"/>
    <p:sldId id="427" r:id="rId8"/>
    <p:sldId id="420" r:id="rId9"/>
    <p:sldId id="422" r:id="rId10"/>
    <p:sldId id="414" r:id="rId11"/>
  </p:sldIdLst>
  <p:sldSz cx="12192000" cy="6858000"/>
  <p:notesSz cx="7023100" cy="93091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E7F9A"/>
    <a:srgbClr val="B27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7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slides/slide6.xml" Type="http://schemas.openxmlformats.org/officeDocument/2006/relationships/slide" Id="rId8"></Relationship><Relationship Target="handoutMasters/handoutMaster1.xml" Type="http://schemas.openxmlformats.org/officeDocument/2006/relationships/handoutMaster" Id="rId13"></Relationship><Relationship Target="slides/slide1.xml" Type="http://schemas.openxmlformats.org/officeDocument/2006/relationships/slide" Id="rId3"></Relationship><Relationship Target="slides/slide5.xml" Type="http://schemas.openxmlformats.org/officeDocument/2006/relationships/slide" Id="rId7"></Relationship><Relationship Target="notesMasters/notesMaster1.xml" Type="http://schemas.openxmlformats.org/officeDocument/2006/relationships/notesMaster" Id="rId12"></Relationship><Relationship Target="tableStyles.xml" Type="http://schemas.openxmlformats.org/officeDocument/2006/relationships/tableStyles" Id="rId17"></Relationship><Relationship Target="slideMasters/slideMaster1.xml" Type="http://schemas.openxmlformats.org/officeDocument/2006/relationships/slideMaster" Id="rId2"></Relationship><Relationship Target="theme/theme1.xml" Type="http://schemas.openxmlformats.org/officeDocument/2006/relationships/theme" Id="rId16"></Relationship><Relationship Target="../customXml/item1.xml" Type="http://schemas.openxmlformats.org/officeDocument/2006/relationships/customXml" Id="rId1"></Relationship><Relationship Target="slides/slide4.xml" Type="http://schemas.openxmlformats.org/officeDocument/2006/relationships/slide" Id="rId6"></Relationship><Relationship Target="slides/slide9.xml" Type="http://schemas.openxmlformats.org/officeDocument/2006/relationships/slide" Id="rId11"></Relationship><Relationship Target="slides/slide3.xml" Type="http://schemas.openxmlformats.org/officeDocument/2006/relationships/slide" Id="rId5"></Relationship><Relationship Target="viewProps.xml" Type="http://schemas.openxmlformats.org/officeDocument/2006/relationships/viewProps" Id="rId15"></Relationship><Relationship Target="slides/slide8.xml" Type="http://schemas.openxmlformats.org/officeDocument/2006/relationships/slide" Id="rId10"></Relationship><Relationship Target="slides/slide2.xml" Type="http://schemas.openxmlformats.org/officeDocument/2006/relationships/slide" Id="rId4"></Relationship><Relationship Target="slides/slide7.xml" Type="http://schemas.openxmlformats.org/officeDocument/2006/relationships/slide" Id="rId9"></Relationship><Relationship Target="presProps.xml" Type="http://schemas.openxmlformats.org/officeDocument/2006/relationships/presProps" Id="rId14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כ"ח/אב/תשע"ט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כ"ח/אב/תשע"ט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85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52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כ"ח/אב/תשע"ט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10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0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כ"ח/אב/תשע"ט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327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כ"ח/אב/תשע"ט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2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כ"ח/אב/תשע"ט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292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כ"ח/אב/תשע"ט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0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כ"ח/אב/תשע"ט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34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50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785815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כ"ח/אב/תשע"ט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22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media/image3.png" Type="http://schemas.openxmlformats.org/officeDocument/2006/relationships/image" Id="rId3"></Relationship><Relationship Target="../media/image2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1.png" Type="http://schemas.openxmlformats.org/officeDocument/2006/relationships/image" Id="rId4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Mode="External" Target="https://www.youtube.com/watch?v=-JDVCLMRnB0" Type="http://schemas.openxmlformats.org/officeDocument/2006/relationships/hyperlink" Id="rId3"></Relationship><Relationship Target="../media/image4.png" Type="http://schemas.openxmlformats.org/officeDocument/2006/relationships/image" Id="rId2"></Relationship><Relationship Target="../slideLayouts/slideLayout7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media/image5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media/image6.jpe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תהליך כתיבת </a:t>
            </a:r>
            <a:r>
              <a:rPr lang="he-IL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מחשב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86FD8A5C-EA5E-4561-90E0-90B0AF052DD1}"/>
              </a:ext>
            </a:extLst>
          </p:cNvPr>
          <p:cNvSpPr/>
          <p:nvPr/>
        </p:nvSpPr>
        <p:spPr>
          <a:xfrm>
            <a:off x="4182258" y="916042"/>
            <a:ext cx="3981081" cy="101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בעיה אלגוריתמית</a:t>
            </a: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D06ED386-CEF0-4AD6-B35C-818C873A9F5A}"/>
              </a:ext>
            </a:extLst>
          </p:cNvPr>
          <p:cNvCxnSpPr>
            <a:cxnSpLocks/>
          </p:cNvCxnSpPr>
          <p:nvPr/>
        </p:nvCxnSpPr>
        <p:spPr>
          <a:xfrm>
            <a:off x="6172798" y="1934446"/>
            <a:ext cx="0" cy="35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ED696783-E16E-4053-877A-634437AF31C7}"/>
              </a:ext>
            </a:extLst>
          </p:cNvPr>
          <p:cNvSpPr/>
          <p:nvPr/>
        </p:nvSpPr>
        <p:spPr>
          <a:xfrm>
            <a:off x="4182258" y="2291248"/>
            <a:ext cx="3981080" cy="101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כתיבת אלגוריתם אשר פותר את הבעיה</a:t>
            </a: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EA593F87-F549-40B4-863C-6FA303D8AB75}"/>
              </a:ext>
            </a:extLst>
          </p:cNvPr>
          <p:cNvCxnSpPr>
            <a:cxnSpLocks/>
          </p:cNvCxnSpPr>
          <p:nvPr/>
        </p:nvCxnSpPr>
        <p:spPr>
          <a:xfrm>
            <a:off x="6172798" y="3309652"/>
            <a:ext cx="0" cy="35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5B3A2C50-9434-4A9E-B18B-8E1113A1558A}"/>
              </a:ext>
            </a:extLst>
          </p:cNvPr>
          <p:cNvSpPr/>
          <p:nvPr/>
        </p:nvSpPr>
        <p:spPr>
          <a:xfrm>
            <a:off x="4182258" y="3666454"/>
            <a:ext cx="3981080" cy="101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/>
              <a:t>תרגום האלגוריתם לשפת תכנות (מימוש האלגוריתם)</a:t>
            </a:r>
          </a:p>
        </p:txBody>
      </p:sp>
      <p:sp>
        <p:nvSpPr>
          <p:cNvPr id="20" name="תיבת טקסט 8">
            <a:extLst>
              <a:ext uri="{FF2B5EF4-FFF2-40B4-BE49-F238E27FC236}">
                <a16:creationId xmlns:a16="http://schemas.microsoft.com/office/drawing/2014/main" id="{1947CB43-F2B9-443A-8D6C-5722B7B5AC64}"/>
              </a:ext>
            </a:extLst>
          </p:cNvPr>
          <p:cNvSpPr txBox="1"/>
          <p:nvPr/>
        </p:nvSpPr>
        <p:spPr>
          <a:xfrm>
            <a:off x="667579" y="6265888"/>
            <a:ext cx="110821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מחשבים אינם מבינים שפה עילית...הם רק מבינים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שפת מכונה/סף </a:t>
            </a: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F7A5374-2E2E-4C7A-B150-9733F7DCE7FE}"/>
              </a:ext>
            </a:extLst>
          </p:cNvPr>
          <p:cNvCxnSpPr>
            <a:cxnSpLocks/>
          </p:cNvCxnSpPr>
          <p:nvPr/>
        </p:nvCxnSpPr>
        <p:spPr>
          <a:xfrm>
            <a:off x="6172798" y="4684858"/>
            <a:ext cx="0" cy="35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>
            <a:extLst>
              <a:ext uri="{FF2B5EF4-FFF2-40B4-BE49-F238E27FC236}">
                <a16:creationId xmlns:a16="http://schemas.microsoft.com/office/drawing/2014/main" id="{AFAE5B50-7643-49B5-AEE4-8AA691ED2B65}"/>
              </a:ext>
            </a:extLst>
          </p:cNvPr>
          <p:cNvSpPr/>
          <p:nvPr/>
        </p:nvSpPr>
        <p:spPr>
          <a:xfrm>
            <a:off x="4182258" y="5041659"/>
            <a:ext cx="3981080" cy="122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 err="1"/>
              <a:t>תוכנית</a:t>
            </a:r>
            <a:r>
              <a:rPr lang="he-IL" sz="2800" dirty="0"/>
              <a:t> מחשב בשפה עילית (קוד)</a:t>
            </a:r>
          </a:p>
          <a:p>
            <a:pPr algn="ctr"/>
            <a:r>
              <a:rPr lang="en-US" sz="2800" dirty="0"/>
              <a:t>source code</a:t>
            </a:r>
            <a:endParaRPr lang="he-IL" sz="2800" dirty="0"/>
          </a:p>
        </p:txBody>
      </p:sp>
      <p:sp>
        <p:nvSpPr>
          <p:cNvPr id="3" name="בועת דיבור: מלבן עם פינות מעוגלות 2">
            <a:extLst>
              <a:ext uri="{FF2B5EF4-FFF2-40B4-BE49-F238E27FC236}">
                <a16:creationId xmlns:a16="http://schemas.microsoft.com/office/drawing/2014/main" id="{A5B313F0-E28A-4989-B494-96C239D31DB6}"/>
              </a:ext>
            </a:extLst>
          </p:cNvPr>
          <p:cNvSpPr/>
          <p:nvPr/>
        </p:nvSpPr>
        <p:spPr>
          <a:xfrm>
            <a:off x="142922" y="3488961"/>
            <a:ext cx="2900079" cy="1334124"/>
          </a:xfrm>
          <a:prstGeom prst="wedgeRoundRectCallout">
            <a:avLst>
              <a:gd name="adj1" fmla="val 84095"/>
              <a:gd name="adj2" fmla="val 1418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rgbClr val="0070C0"/>
                </a:solidFill>
              </a:rPr>
              <a:t>שפה עילית </a:t>
            </a:r>
            <a:r>
              <a:rPr lang="he-IL" sz="2400" dirty="0">
                <a:solidFill>
                  <a:schemeClr val="tx1"/>
                </a:solidFill>
              </a:rPr>
              <a:t>– שפה שהמתכנת מבין אך המחשב לא.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6830D3A-8BC4-4BF2-8638-91093191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1" y="5345763"/>
            <a:ext cx="1978142" cy="14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11" grpId="0" animBg="1"/>
      <p:bldP spid="19" grpId="0" animBg="1"/>
      <p:bldP spid="2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362"/>
            <a:ext cx="121920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תרגום התוכנית (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משפה עילית </a:t>
            </a:r>
            <a:b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לשפת מכונה (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code</a:t>
            </a:r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תיבת טקסט 8">
            <a:extLst>
              <a:ext uri="{FF2B5EF4-FFF2-40B4-BE49-F238E27FC236}">
                <a16:creationId xmlns:a16="http://schemas.microsoft.com/office/drawing/2014/main" id="{1947CB43-F2B9-443A-8D6C-5722B7B5AC64}"/>
              </a:ext>
            </a:extLst>
          </p:cNvPr>
          <p:cNvSpPr txBox="1"/>
          <p:nvPr/>
        </p:nvSpPr>
        <p:spPr>
          <a:xfrm>
            <a:off x="787499" y="916042"/>
            <a:ext cx="110821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התרגום נעשה ע"י </a:t>
            </a:r>
            <a:r>
              <a:rPr lang="he-IL" sz="2800" dirty="0" err="1">
                <a:latin typeface="Arial" panose="020B0604020202020204" pitchFamily="34" charset="0"/>
              </a:rPr>
              <a:t>תוכנית</a:t>
            </a:r>
            <a:r>
              <a:rPr lang="he-IL" sz="2800" dirty="0">
                <a:latin typeface="Arial" panose="020B0604020202020204" pitchFamily="34" charset="0"/>
              </a:rPr>
              <a:t> מיוחדת שנקראת מהדר (</a:t>
            </a:r>
            <a:r>
              <a:rPr lang="en-US" sz="2800" dirty="0">
                <a:latin typeface="Arial" panose="020B0604020202020204" pitchFamily="34" charset="0"/>
              </a:rPr>
              <a:t>Compiler</a:t>
            </a:r>
            <a:r>
              <a:rPr lang="he-IL" sz="28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3" name="תיבת טקסט 8">
            <a:extLst>
              <a:ext uri="{FF2B5EF4-FFF2-40B4-BE49-F238E27FC236}">
                <a16:creationId xmlns:a16="http://schemas.microsoft.com/office/drawing/2014/main" id="{FD6778F3-D99B-46BD-9158-1B39296A1327}"/>
              </a:ext>
            </a:extLst>
          </p:cNvPr>
          <p:cNvSpPr txBox="1"/>
          <p:nvPr/>
        </p:nvSpPr>
        <p:spPr>
          <a:xfrm>
            <a:off x="1217992" y="1672836"/>
            <a:ext cx="9756016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מהדר (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compiler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he-IL" sz="2800" dirty="0">
                <a:latin typeface="Arial" panose="020B0604020202020204" pitchFamily="34" charset="0"/>
              </a:rPr>
              <a:t>היא </a:t>
            </a:r>
            <a:r>
              <a:rPr lang="he-IL" sz="2800" dirty="0" err="1">
                <a:latin typeface="Arial" panose="020B0604020202020204" pitchFamily="34" charset="0"/>
              </a:rPr>
              <a:t>תוכנית</a:t>
            </a:r>
            <a:r>
              <a:rPr lang="he-IL" sz="2800" dirty="0">
                <a:latin typeface="Arial" panose="020B0604020202020204" pitchFamily="34" charset="0"/>
              </a:rPr>
              <a:t> המתרגמת משפה עילית לשפת מכונה. </a:t>
            </a:r>
          </a:p>
        </p:txBody>
      </p:sp>
      <p:sp>
        <p:nvSpPr>
          <p:cNvPr id="24" name="תיבת טקסט 8">
            <a:extLst>
              <a:ext uri="{FF2B5EF4-FFF2-40B4-BE49-F238E27FC236}">
                <a16:creationId xmlns:a16="http://schemas.microsoft.com/office/drawing/2014/main" id="{FE706AA6-CD3A-43E2-AC82-3D476E5346A5}"/>
              </a:ext>
            </a:extLst>
          </p:cNvPr>
          <p:cNvSpPr txBox="1"/>
          <p:nvPr/>
        </p:nvSpPr>
        <p:spPr>
          <a:xfrm>
            <a:off x="1217992" y="2517321"/>
            <a:ext cx="9756016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תהליך התרגום נקרא הידור או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קומפילציה (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compilation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205A5F65-F219-40B6-8673-EA17088B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703" y="3361806"/>
            <a:ext cx="2536594" cy="3094644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CD809E8D-FE70-42F2-AFE1-A8EC92CF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8085"/>
            <a:ext cx="4562394" cy="2491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066EF350-8607-4BDF-A118-F73587DBC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919" y="3792569"/>
            <a:ext cx="3575440" cy="25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194872" y="702228"/>
            <a:ext cx="11612815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תהליך ההידור מורכב משני שלבים:</a:t>
            </a:r>
          </a:p>
          <a:p>
            <a:r>
              <a:rPr lang="he-IL" sz="2800" dirty="0">
                <a:latin typeface="Arial" panose="020B0604020202020204" pitchFamily="34" charset="0"/>
              </a:rPr>
              <a:t>1 .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בדיקת תחביר </a:t>
            </a:r>
            <a:r>
              <a:rPr lang="he-IL" sz="2800" dirty="0">
                <a:latin typeface="Arial" panose="020B0604020202020204" pitchFamily="34" charset="0"/>
              </a:rPr>
              <a:t>התוכנית בשפה העילית</a:t>
            </a: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אם כתיבת התוכנית לא נעשתה בהתאם לכללי התחביר, יש בה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שגיאות תחביר </a:t>
            </a:r>
            <a:r>
              <a:rPr lang="he-IL" sz="2800" dirty="0">
                <a:latin typeface="Arial" panose="020B0604020202020204" pitchFamily="34" charset="0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syntax error</a:t>
            </a:r>
            <a:r>
              <a:rPr lang="he-IL" sz="2800" dirty="0">
                <a:latin typeface="Arial" panose="020B0604020202020204" pitchFamily="34" charset="0"/>
              </a:rPr>
              <a:t>).</a:t>
            </a: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הקומפיילר רושם על המסך את רשימת השגיאות ועל המתכנת לתקן אותן.</a:t>
            </a: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רק לאחר תיקון שגיאות התחביר, יהיה אפשר לעבור לשלב הבא.</a:t>
            </a:r>
          </a:p>
          <a:p>
            <a:pPr lvl="1"/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2 .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תרגום</a:t>
            </a:r>
            <a:r>
              <a:rPr lang="he-IL" sz="2800" dirty="0">
                <a:latin typeface="Arial" panose="020B0604020202020204" pitchFamily="34" charset="0"/>
              </a:rPr>
              <a:t> התוכנית בשפה העילית לתוכנית בשפת מכונה</a:t>
            </a: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לאחר התרגום, מתקבלת </a:t>
            </a:r>
            <a:r>
              <a:rPr lang="he-IL" sz="2800" dirty="0" err="1">
                <a:latin typeface="Arial" panose="020B0604020202020204" pitchFamily="34" charset="0"/>
              </a:rPr>
              <a:t>תוכנית</a:t>
            </a:r>
            <a:r>
              <a:rPr lang="he-IL" sz="2800" dirty="0">
                <a:latin typeface="Arial" panose="020B0604020202020204" pitchFamily="34" charset="0"/>
              </a:rPr>
              <a:t> בשפת מכונה/שפת סף אשר מכילה אפסים </a:t>
            </a:r>
            <a:r>
              <a:rPr lang="he-IL" sz="2800">
                <a:latin typeface="Arial" panose="020B0604020202020204" pitchFamily="34" charset="0"/>
              </a:rPr>
              <a:t>ואחדים ואשר </a:t>
            </a:r>
            <a:r>
              <a:rPr lang="he-IL" sz="2800" dirty="0">
                <a:latin typeface="Arial" panose="020B0604020202020204" pitchFamily="34" charset="0"/>
              </a:rPr>
              <a:t>ניתן יהיה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להריץ אותה</a:t>
            </a:r>
            <a:r>
              <a:rPr lang="he-IL" sz="2800" dirty="0">
                <a:latin typeface="Arial" panose="020B0604020202020204" pitchFamily="34" charset="0"/>
              </a:rPr>
              <a:t> במחשב.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תהליך הקומפילציה (הידור)</a:t>
            </a:r>
          </a:p>
        </p:txBody>
      </p:sp>
    </p:spTree>
    <p:extLst>
      <p:ext uri="{BB962C8B-B14F-4D97-AF65-F5344CB8AC3E}">
        <p14:creationId xmlns:p14="http://schemas.microsoft.com/office/powerpoint/2010/main" val="16573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194872" y="702228"/>
            <a:ext cx="11612815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למחשבים שונים יש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שפות מכונה שונות</a:t>
            </a:r>
            <a:r>
              <a:rPr lang="he-IL" sz="2800" dirty="0">
                <a:latin typeface="Arial" panose="020B0604020202020204" pitchFamily="34" charset="0"/>
              </a:rPr>
              <a:t>.</a:t>
            </a:r>
          </a:p>
          <a:p>
            <a:r>
              <a:rPr lang="he-IL" sz="2800" dirty="0">
                <a:latin typeface="Arial" panose="020B0604020202020204" pitchFamily="34" charset="0"/>
              </a:rPr>
              <a:t>תוכנה שהודרה בידי מהדר כך שתפעל על מחשב אחד אינה בהכרח תפעל במחשב אחר, בעל שפת מכונה שונה. 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כיצד פותרים את הבעיה?</a:t>
            </a:r>
          </a:p>
          <a:p>
            <a:r>
              <a:rPr lang="he-IL" sz="2800" dirty="0">
                <a:latin typeface="Arial" panose="020B0604020202020204" pitchFamily="34" charset="0"/>
              </a:rPr>
              <a:t>שימוש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במכונות וירטואליות </a:t>
            </a:r>
            <a:r>
              <a:rPr lang="he-IL" sz="2800" dirty="0">
                <a:latin typeface="Arial" panose="020B0604020202020204" pitchFamily="34" charset="0"/>
              </a:rPr>
              <a:t>הוא פתרון אפשרי לבעיה זו.</a:t>
            </a:r>
          </a:p>
          <a:p>
            <a:r>
              <a:rPr lang="he-IL" sz="2800" dirty="0">
                <a:latin typeface="Arial" panose="020B0604020202020204" pitchFamily="34" charset="0"/>
              </a:rPr>
              <a:t>התוכנית מהודרת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לשפת ביניים</a:t>
            </a:r>
            <a:r>
              <a:rPr lang="he-IL" sz="2800" dirty="0">
                <a:latin typeface="Arial" panose="020B0604020202020204" pitchFamily="34" charset="0"/>
              </a:rPr>
              <a:t>, במקום לשפת מכונה. </a:t>
            </a:r>
          </a:p>
          <a:p>
            <a:r>
              <a:rPr lang="he-IL" sz="2800" dirty="0">
                <a:latin typeface="Arial" panose="020B0604020202020204" pitchFamily="34" charset="0"/>
              </a:rPr>
              <a:t>בזמן ריצה, המכונה הווירטואלית נכנסת לפעולה,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ומתרגמת את שפת הביניים לשפת מכונה, בהתאם למחשב ולמערכת ההפעלה המותקנת עליו</a:t>
            </a:r>
            <a:r>
              <a:rPr lang="he-IL" sz="28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בעיית תאימות בין מחשבים שונים </a:t>
            </a:r>
          </a:p>
        </p:txBody>
      </p:sp>
    </p:spTree>
    <p:extLst>
      <p:ext uri="{BB962C8B-B14F-4D97-AF65-F5344CB8AC3E}">
        <p14:creationId xmlns:p14="http://schemas.microsoft.com/office/powerpoint/2010/main" val="12108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289593" y="1196903"/>
            <a:ext cx="11612815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CIL</a:t>
            </a:r>
            <a:r>
              <a:rPr lang="he-IL" sz="2800" dirty="0">
                <a:latin typeface="Arial" panose="020B0604020202020204" pitchFamily="34" charset="0"/>
              </a:rPr>
              <a:t> (</a:t>
            </a:r>
            <a:r>
              <a:rPr lang="en-US" sz="2800" dirty="0">
                <a:latin typeface="Arial" panose="020B0604020202020204" pitchFamily="34" charset="0"/>
              </a:rPr>
              <a:t>Common Intermediate Language</a:t>
            </a:r>
            <a:r>
              <a:rPr lang="he-IL" sz="2800" dirty="0">
                <a:latin typeface="Arial" panose="020B0604020202020204" pitchFamily="34" charset="0"/>
              </a:rPr>
              <a:t>) זוהי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שפת ביניים </a:t>
            </a:r>
            <a:r>
              <a:rPr lang="he-IL" sz="2800" dirty="0">
                <a:latin typeface="Arial" panose="020B0604020202020204" pitchFamily="34" charset="0"/>
              </a:rPr>
              <a:t>בין שפת #</a:t>
            </a:r>
            <a:r>
              <a:rPr lang="en-US" sz="2800" dirty="0">
                <a:latin typeface="Arial" panose="020B0604020202020204" pitchFamily="34" charset="0"/>
              </a:rPr>
              <a:t>C</a:t>
            </a:r>
            <a:r>
              <a:rPr lang="he-IL" sz="2800" dirty="0">
                <a:latin typeface="Arial" panose="020B0604020202020204" pitchFamily="34" charset="0"/>
              </a:rPr>
              <a:t> לבין שפת מכונה.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רק בזמן ריצת התוכנית, בתהליך שנקרא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Just in time compilation</a:t>
            </a:r>
            <a:r>
              <a:rPr lang="he-IL" sz="2800" dirty="0">
                <a:latin typeface="Arial" panose="020B0604020202020204" pitchFamily="34" charset="0"/>
              </a:rPr>
              <a:t>, הקובץ מתורגם ע"י המכונה </a:t>
            </a:r>
            <a:r>
              <a:rPr lang="he-IL" sz="2800" dirty="0" err="1">
                <a:latin typeface="Arial" panose="020B0604020202020204" pitchFamily="34" charset="0"/>
              </a:rPr>
              <a:t>הוירטואלית</a:t>
            </a:r>
            <a:r>
              <a:rPr lang="he-IL" sz="2800" dirty="0">
                <a:latin typeface="Arial" panose="020B0604020202020204" pitchFamily="34" charset="0"/>
              </a:rPr>
              <a:t> (רכיב של </a:t>
            </a:r>
            <a:r>
              <a:rPr lang="en-US" sz="2800" dirty="0" err="1">
                <a:latin typeface="Arial" panose="020B0604020202020204" pitchFamily="34" charset="0"/>
              </a:rPr>
              <a:t>.Net</a:t>
            </a:r>
            <a:r>
              <a:rPr lang="he-IL" sz="2800" dirty="0">
                <a:latin typeface="Arial" panose="020B0604020202020204" pitchFamily="34" charset="0"/>
              </a:rPr>
              <a:t> שנקרא </a:t>
            </a:r>
            <a:r>
              <a:rPr lang="en-US" sz="2800" dirty="0">
                <a:latin typeface="Arial" panose="020B0604020202020204" pitchFamily="34" charset="0"/>
              </a:rPr>
              <a:t>Common Language Runtime</a:t>
            </a:r>
            <a:r>
              <a:rPr lang="he-IL" sz="2800" dirty="0">
                <a:latin typeface="Arial" panose="020B0604020202020204" pitchFamily="34" charset="0"/>
              </a:rPr>
              <a:t> או בקיצור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CLR</a:t>
            </a:r>
            <a:r>
              <a:rPr lang="he-IL" sz="2800" dirty="0">
                <a:latin typeface="Arial" panose="020B0604020202020204" pitchFamily="34" charset="0"/>
              </a:rPr>
              <a:t>) משפת </a:t>
            </a:r>
            <a:r>
              <a:rPr lang="en-US" sz="2800" dirty="0">
                <a:latin typeface="Arial" panose="020B0604020202020204" pitchFamily="34" charset="0"/>
              </a:rPr>
              <a:t>CIL</a:t>
            </a:r>
            <a:r>
              <a:rPr lang="he-IL" sz="2800" dirty="0">
                <a:latin typeface="Arial" panose="020B0604020202020204" pitchFamily="34" charset="0"/>
              </a:rPr>
              <a:t> לשפת המכונה בהתאם לסוג המחשב ולמערכת ההפעלה היושב במחשב.</a:t>
            </a:r>
          </a:p>
          <a:p>
            <a:endParaRPr lang="he-IL" sz="2800" dirty="0">
              <a:latin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הפתרון –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in time compilation (JIT)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thumb/6/6f/CLR_diag.svg/1024px-CLR_diag.svg.png">
            <a:extLst>
              <a:ext uri="{FF2B5EF4-FFF2-40B4-BE49-F238E27FC236}">
                <a16:creationId xmlns:a16="http://schemas.microsoft.com/office/drawing/2014/main" id="{7B3FA69F-0E60-4B70-9822-406F3C451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23912"/>
            <a:ext cx="9753600" cy="52101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2934A099-DEAC-493A-B90C-C5AC9AF3AD85}"/>
              </a:ext>
            </a:extLst>
          </p:cNvPr>
          <p:cNvSpPr txBox="1">
            <a:spLocks/>
          </p:cNvSpPr>
          <p:nvPr/>
        </p:nvSpPr>
        <p:spPr>
          <a:xfrm>
            <a:off x="950843" y="-102362"/>
            <a:ext cx="10515600" cy="101840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תהליך הקומפילציה ב- #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תיבת טקסט 8">
            <a:extLst>
              <a:ext uri="{FF2B5EF4-FFF2-40B4-BE49-F238E27FC236}">
                <a16:creationId xmlns:a16="http://schemas.microsoft.com/office/drawing/2014/main" id="{65F6EED9-EC77-4873-BD74-D5CB6703CB73}"/>
              </a:ext>
            </a:extLst>
          </p:cNvPr>
          <p:cNvSpPr txBox="1"/>
          <p:nvPr/>
        </p:nvSpPr>
        <p:spPr>
          <a:xfrm>
            <a:off x="4931763" y="3279098"/>
            <a:ext cx="208363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he-IL" sz="2000" b="1" dirty="0">
                <a:latin typeface="Arial" panose="020B0604020202020204" pitchFamily="34" charset="0"/>
              </a:rPr>
              <a:t> )</a:t>
            </a:r>
            <a:r>
              <a:rPr lang="en-US" sz="2000" b="1" dirty="0">
                <a:latin typeface="Arial" panose="020B0604020202020204" pitchFamily="34" charset="0"/>
              </a:rPr>
              <a:t>Common Intermediate Language)</a:t>
            </a:r>
            <a:endParaRPr lang="he-IL" sz="2000" b="1" dirty="0">
              <a:latin typeface="Arial" panose="020B0604020202020204" pitchFamily="34" charset="0"/>
            </a:endParaRPr>
          </a:p>
        </p:txBody>
      </p:sp>
      <p:sp>
        <p:nvSpPr>
          <p:cNvPr id="5" name="תיבת טקסט 8">
            <a:extLst>
              <a:ext uri="{FF2B5EF4-FFF2-40B4-BE49-F238E27FC236}">
                <a16:creationId xmlns:a16="http://schemas.microsoft.com/office/drawing/2014/main" id="{3E76FDAE-86BE-464E-85FD-EA3C04523C72}"/>
              </a:ext>
            </a:extLst>
          </p:cNvPr>
          <p:cNvSpPr txBox="1"/>
          <p:nvPr/>
        </p:nvSpPr>
        <p:spPr>
          <a:xfrm>
            <a:off x="7120328" y="1667221"/>
            <a:ext cx="208363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he-IL" sz="2000" b="1" dirty="0"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</a:rPr>
              <a:t>(Common Language Runtime)</a:t>
            </a:r>
            <a:endParaRPr lang="he-IL" sz="2000" b="1" dirty="0">
              <a:latin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E183D1AE-8420-456F-B5BE-C1BEF63BF497}"/>
              </a:ext>
            </a:extLst>
          </p:cNvPr>
          <p:cNvSpPr/>
          <p:nvPr/>
        </p:nvSpPr>
        <p:spPr>
          <a:xfrm>
            <a:off x="950843" y="6231388"/>
            <a:ext cx="6565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https://www.youtube.com/watch?v=-JDVCLMRnB0</a:t>
            </a:r>
            <a:endParaRPr lang="he-IL" sz="2400" dirty="0"/>
          </a:p>
        </p:txBody>
      </p:sp>
      <p:sp>
        <p:nvSpPr>
          <p:cNvPr id="7" name="תיבת טקסט 8">
            <a:extLst>
              <a:ext uri="{FF2B5EF4-FFF2-40B4-BE49-F238E27FC236}">
                <a16:creationId xmlns:a16="http://schemas.microsoft.com/office/drawing/2014/main" id="{1D2E1891-FEA7-4C32-94F1-1319F9A9282F}"/>
              </a:ext>
            </a:extLst>
          </p:cNvPr>
          <p:cNvSpPr txBox="1"/>
          <p:nvPr/>
        </p:nvSpPr>
        <p:spPr>
          <a:xfrm>
            <a:off x="7529841" y="6169833"/>
            <a:ext cx="45722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קישור לסרטון הסבר על התהליך </a:t>
            </a:r>
          </a:p>
        </p:txBody>
      </p:sp>
    </p:spTree>
    <p:extLst>
      <p:ext uri="{BB962C8B-B14F-4D97-AF65-F5344CB8AC3E}">
        <p14:creationId xmlns:p14="http://schemas.microsoft.com/office/powerpoint/2010/main" val="29685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179882" y="1182231"/>
            <a:ext cx="11612815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במהלך הריצה של התוכנית עלולות להתגלות שגיאות שיגרמו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לעצירת הריצה </a:t>
            </a:r>
            <a:r>
              <a:rPr lang="he-IL" sz="2800" dirty="0">
                <a:latin typeface="Arial" panose="020B0604020202020204" pitchFamily="34" charset="0"/>
              </a:rPr>
              <a:t>לפני סיומה המיועד, או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להודעות שגיאה</a:t>
            </a:r>
            <a:r>
              <a:rPr lang="he-IL" sz="2800" dirty="0">
                <a:latin typeface="Arial" panose="020B0604020202020204" pitchFamily="34" charset="0"/>
              </a:rPr>
              <a:t>. אלו הן שגיאות ריצה (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run time error</a:t>
            </a:r>
            <a:r>
              <a:rPr lang="he-IL" sz="2800" dirty="0">
                <a:latin typeface="Arial" panose="020B0604020202020204" pitchFamily="34" charset="0"/>
              </a:rPr>
              <a:t>).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שגיאות ריצה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אינן יכולות להתגלות בזמן ההידור</a:t>
            </a:r>
            <a:r>
              <a:rPr lang="he-IL" sz="2800" dirty="0">
                <a:latin typeface="Arial" panose="020B0604020202020204" pitchFamily="34" charset="0"/>
              </a:rPr>
              <a:t>. למשל, הניסיון לחלק ערך השמור בזיכרון המחשב ב- 0 יגרום לשגיאת ריצה ולהדפסת הודעה מתאימה.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שגיאות בזמן ריצה</a:t>
            </a:r>
          </a:p>
        </p:txBody>
      </p:sp>
      <p:pic>
        <p:nvPicPr>
          <p:cNvPr id="4" name="Picture 2" descr="×ª××¦××ª ×ª××× × ×¢×××¨ âªc# run time error consoleâ¬â">
            <a:extLst>
              <a:ext uri="{FF2B5EF4-FFF2-40B4-BE49-F238E27FC236}">
                <a16:creationId xmlns:a16="http://schemas.microsoft.com/office/drawing/2014/main" id="{403836F7-71D2-4314-AE4A-2D5FF194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83" y="3468897"/>
            <a:ext cx="4072034" cy="308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×ª××¦××ª ×ª××× × ×¢×××¨ âªdebuggingâ¬â">
            <a:extLst>
              <a:ext uri="{FF2B5EF4-FFF2-40B4-BE49-F238E27FC236}">
                <a16:creationId xmlns:a16="http://schemas.microsoft.com/office/drawing/2014/main" id="{78AB1722-5677-44F9-964E-05EAB38D3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0" y="2748496"/>
            <a:ext cx="6096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194872" y="702228"/>
            <a:ext cx="11722308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תהליך איתור שגיאות ריצה ותיקונן נקרא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ניפוי</a:t>
            </a:r>
            <a:r>
              <a:rPr lang="he-IL" sz="2800" dirty="0">
                <a:latin typeface="Arial" panose="020B0604020202020204" pitchFamily="34" charset="0"/>
              </a:rPr>
              <a:t> (</a:t>
            </a:r>
            <a:r>
              <a:rPr lang="en-US" sz="2800" dirty="0">
                <a:latin typeface="Arial" panose="020B0604020202020204" pitchFamily="34" charset="0"/>
              </a:rPr>
              <a:t>debugging</a:t>
            </a:r>
            <a:r>
              <a:rPr lang="he-IL" sz="2800" dirty="0">
                <a:latin typeface="Arial" panose="020B0604020202020204" pitchFamily="34" charset="0"/>
              </a:rPr>
              <a:t>) 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מקורו של המונח </a:t>
            </a:r>
            <a:r>
              <a:rPr lang="he-IL" sz="2800" dirty="0">
                <a:latin typeface="Arial" panose="020B0604020202020204" pitchFamily="34" charset="0"/>
              </a:rPr>
              <a:t>באנגלית בשלבים המוקדמים של שימוש במחשבים, כאשר מחשבים היו כה גדולים עד כי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מחשב אחד מילא אולם שלם</a:t>
            </a:r>
            <a:r>
              <a:rPr lang="he-IL" sz="2800" dirty="0">
                <a:latin typeface="Arial" panose="020B0604020202020204" pitchFamily="34" charset="0"/>
              </a:rPr>
              <a:t>. 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מחשב מסוים חדל לפעול, ולאחר זמן </a:t>
            </a:r>
          </a:p>
          <a:p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התגלה בין רכיביו חרק גדול </a:t>
            </a:r>
            <a:r>
              <a:rPr lang="he-IL" sz="2800" dirty="0">
                <a:latin typeface="Arial" panose="020B0604020202020204" pitchFamily="34" charset="0"/>
              </a:rPr>
              <a:t>שנתקע </a:t>
            </a:r>
          </a:p>
          <a:p>
            <a:r>
              <a:rPr lang="he-IL" sz="2800" dirty="0">
                <a:latin typeface="Arial" panose="020B0604020202020204" pitchFamily="34" charset="0"/>
              </a:rPr>
              <a:t>שם והפריע לפעולתו התקינה של </a:t>
            </a:r>
          </a:p>
          <a:p>
            <a:r>
              <a:rPr lang="he-IL" sz="2800" dirty="0">
                <a:latin typeface="Arial" panose="020B0604020202020204" pitchFamily="34" charset="0"/>
              </a:rPr>
              <a:t>המחשב.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מאז נוהגים לקרוא לשגיאה</a:t>
            </a:r>
          </a:p>
          <a:p>
            <a:r>
              <a:rPr lang="he-IL" sz="2800" dirty="0">
                <a:latin typeface="Arial" panose="020B0604020202020204" pitchFamily="34" charset="0"/>
              </a:rPr>
              <a:t>בתוכנית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באג (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bug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ניפוי שגיאות בזמן ריצה -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endParaRPr lang="he-IL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3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725557" y="702228"/>
            <a:ext cx="11082130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28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Arial" panose="020B0604020202020204" pitchFamily="34" charset="0"/>
              </a:rPr>
              <a:t>שגיאת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 תחביר </a:t>
            </a:r>
            <a:r>
              <a:rPr lang="he-IL" sz="2800" dirty="0">
                <a:latin typeface="Arial" panose="020B0604020202020204" pitchFamily="34" charset="0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syntax error</a:t>
            </a:r>
            <a:r>
              <a:rPr lang="he-IL" sz="2800" dirty="0">
                <a:latin typeface="Arial" panose="020B0604020202020204" pitchFamily="34" charset="0"/>
              </a:rPr>
              <a:t>) – מתגלה בזמן קומפילציה, אם כתיבת התוכנית לא נעשתה בהתאם לכללי התחביר.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Arial" panose="020B0604020202020204" pitchFamily="34" charset="0"/>
              </a:rPr>
              <a:t>שגיאת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ריצה</a:t>
            </a:r>
            <a:r>
              <a:rPr lang="he-IL" sz="2800" dirty="0">
                <a:latin typeface="Arial" panose="020B0604020202020204" pitchFamily="34" charset="0"/>
              </a:rPr>
              <a:t> (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run time error</a:t>
            </a:r>
            <a:r>
              <a:rPr lang="he-IL" sz="2800" dirty="0">
                <a:latin typeface="Arial" panose="020B0604020202020204" pitchFamily="34" charset="0"/>
              </a:rPr>
              <a:t>) – שגיאה שמתרחשת במהלך הריצה של התוכנית.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Arial" panose="020B0604020202020204" pitchFamily="34" charset="0"/>
              </a:rPr>
              <a:t>שגיאה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לוגית</a:t>
            </a:r>
            <a:r>
              <a:rPr lang="he-IL" sz="2800" dirty="0">
                <a:latin typeface="Arial" panose="020B0604020202020204" pitchFamily="34" charset="0"/>
              </a:rPr>
              <a:t> -  שגיאה שהמחשב אינו מודיע עליה כי התוכנית רצה ללא שגיאות, אך לא מתקבלת התוצאה הרצויה.</a:t>
            </a:r>
          </a:p>
          <a:p>
            <a:pPr lvl="1"/>
            <a:r>
              <a:rPr lang="he-IL" sz="2800" dirty="0">
                <a:latin typeface="Arial" panose="020B0604020202020204" pitchFamily="34" charset="0"/>
              </a:rPr>
              <a:t>לדוגמא כתבנו </a:t>
            </a:r>
            <a:r>
              <a:rPr lang="he-IL" sz="2800" dirty="0" err="1">
                <a:latin typeface="Arial" panose="020B0604020202020204" pitchFamily="34" charset="0"/>
              </a:rPr>
              <a:t>תוכנית</a:t>
            </a:r>
            <a:r>
              <a:rPr lang="he-IL" sz="2800" dirty="0">
                <a:latin typeface="Arial" panose="020B0604020202020204" pitchFamily="34" charset="0"/>
              </a:rPr>
              <a:t> שמחברת בין שני מספרים, אך במקום להציג חיבור היא מציגה את תוצאת המכפלה בין המספרים.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סוגי שגיאות</a:t>
            </a:r>
          </a:p>
        </p:txBody>
      </p:sp>
    </p:spTree>
    <p:extLst>
      <p:ext uri="{BB962C8B-B14F-4D97-AF65-F5344CB8AC3E}">
        <p14:creationId xmlns:p14="http://schemas.microsoft.com/office/powerpoint/2010/main" val="135205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560</Words>
  <Application>Microsoft Office PowerPoint</Application>
  <PresentationFormat>מסך רחב</PresentationFormat>
  <Paragraphs>63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תהליך כתיבת תוכנית מחשב</vt:lpstr>
      <vt:lpstr>תרגום התוכנית (source code) משפה עילית  לשפת מכונה (target code)</vt:lpstr>
      <vt:lpstr>תהליך הקומפילציה (הידור)</vt:lpstr>
      <vt:lpstr>בעיית תאימות בין מחשבים שונים </vt:lpstr>
      <vt:lpstr>הפתרון – Just in time compilation (JIT)</vt:lpstr>
      <vt:lpstr>מצגת של PowerPoint‏</vt:lpstr>
      <vt:lpstr>שגיאות בזמן ריצה</vt:lpstr>
      <vt:lpstr>ניפוי שגיאות בזמן ריצה - Debugging</vt:lpstr>
      <vt:lpstr>סוגי שגיאות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2019-08-29T07:40:11Z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