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91" r:id="rId2"/>
    <p:sldId id="501" r:id="rId3"/>
    <p:sldId id="482" r:id="rId4"/>
    <p:sldId id="489" r:id="rId5"/>
    <p:sldId id="490" r:id="rId6"/>
    <p:sldId id="491" r:id="rId7"/>
    <p:sldId id="492" r:id="rId8"/>
    <p:sldId id="493" r:id="rId9"/>
    <p:sldId id="499" r:id="rId10"/>
    <p:sldId id="463" r:id="rId11"/>
    <p:sldId id="498" r:id="rId12"/>
    <p:sldId id="363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 varScale="1">
        <p:scale>
          <a:sx n="68" d="100"/>
          <a:sy n="68" d="100"/>
        </p:scale>
        <p:origin x="3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שימוש בדגל בתוך לולאה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תהליך עבודה עם דגל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70" name="תמונה 69">
            <a:extLst>
              <a:ext uri="{FF2B5EF4-FFF2-40B4-BE49-F238E27FC236}">
                <a16:creationId xmlns:a16="http://schemas.microsoft.com/office/drawing/2014/main" id="{08470D23-1CCE-4375-93AC-B1C4A0F959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623" y="3205315"/>
            <a:ext cx="486588" cy="447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90F209-2904-4CCF-825D-668D5EC5DC0B}"/>
              </a:ext>
            </a:extLst>
          </p:cNvPr>
          <p:cNvSpPr txBox="1"/>
          <p:nvPr/>
        </p:nvSpPr>
        <p:spPr>
          <a:xfrm>
            <a:off x="455401" y="1124744"/>
            <a:ext cx="8233199" cy="496855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514350" indent="-514350" algn="r">
              <a:buAutoNum type="arabicPeriod"/>
            </a:pPr>
            <a:r>
              <a:rPr lang="he-IL" sz="2800" dirty="0"/>
              <a:t>השם ערך התחלתי בדגל </a:t>
            </a:r>
            <a:r>
              <a:rPr lang="en-US" sz="2800" dirty="0"/>
              <a:t> flag</a:t>
            </a:r>
            <a:r>
              <a:rPr lang="he-IL" sz="2800" dirty="0"/>
              <a:t>(בד"כ </a:t>
            </a:r>
            <a:r>
              <a:rPr lang="en-US" sz="2800" b="1" dirty="0">
                <a:solidFill>
                  <a:srgbClr val="FF0000"/>
                </a:solidFill>
              </a:rPr>
              <a:t>false</a:t>
            </a:r>
            <a:r>
              <a:rPr lang="he-IL" sz="2800" dirty="0"/>
              <a:t>)</a:t>
            </a:r>
            <a:endParaRPr lang="en-US" sz="2800" dirty="0"/>
          </a:p>
          <a:p>
            <a:pPr marL="514350" indent="-514350" algn="r">
              <a:buAutoNum type="arabicPeriod"/>
            </a:pPr>
            <a:r>
              <a:rPr lang="he-IL" sz="2800" dirty="0"/>
              <a:t>בצע...(התחלת לולאה)</a:t>
            </a:r>
          </a:p>
          <a:p>
            <a:pPr lvl="1"/>
            <a:r>
              <a:rPr lang="he-IL" sz="2600" dirty="0"/>
              <a:t>	הוראה...</a:t>
            </a:r>
          </a:p>
          <a:p>
            <a:pPr lvl="1"/>
            <a:r>
              <a:rPr lang="he-IL" sz="2600" dirty="0"/>
              <a:t>	אם התופעה הרצויה מתרחשת</a:t>
            </a:r>
          </a:p>
          <a:p>
            <a:pPr lvl="1"/>
            <a:r>
              <a:rPr lang="he-IL" sz="2600" dirty="0"/>
              <a:t>		השם ב </a:t>
            </a:r>
            <a:r>
              <a:rPr lang="en-US" sz="2600" dirty="0"/>
              <a:t>flag</a:t>
            </a:r>
            <a:r>
              <a:rPr lang="he-IL" sz="2600" dirty="0"/>
              <a:t> את הערך המוסכם (בד"כ </a:t>
            </a:r>
            <a:r>
              <a:rPr lang="en-US" sz="2600" b="1" dirty="0">
                <a:solidFill>
                  <a:srgbClr val="FF0000"/>
                </a:solidFill>
              </a:rPr>
              <a:t>true</a:t>
            </a:r>
            <a:r>
              <a:rPr lang="he-IL" sz="2600" dirty="0"/>
              <a:t>)</a:t>
            </a:r>
          </a:p>
          <a:p>
            <a:pPr lvl="1"/>
            <a:r>
              <a:rPr lang="he-IL" sz="2600" dirty="0"/>
              <a:t>	 הוראה...</a:t>
            </a:r>
          </a:p>
          <a:p>
            <a:pPr marL="5143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ערכו של הדגל השתנה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/>
              <a:t>	</a:t>
            </a:r>
            <a:r>
              <a:rPr lang="he-IL" sz="2600" dirty="0"/>
              <a:t>התופעה התרחשה</a:t>
            </a:r>
          </a:p>
          <a:p>
            <a:pPr marL="5143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אחרת</a:t>
            </a:r>
          </a:p>
          <a:p>
            <a:pPr lvl="1"/>
            <a:r>
              <a:rPr lang="he-IL" sz="2600" dirty="0"/>
              <a:t>	התופעה לא התרחשה</a:t>
            </a:r>
          </a:p>
        </p:txBody>
      </p:sp>
      <p:sp>
        <p:nvSpPr>
          <p:cNvPr id="4" name="בועת דיבור: מלבן עם פינות מעוגלות 3">
            <a:extLst>
              <a:ext uri="{FF2B5EF4-FFF2-40B4-BE49-F238E27FC236}">
                <a16:creationId xmlns:a16="http://schemas.microsoft.com/office/drawing/2014/main" id="{1EC239D1-577B-4A5C-9DA8-06463FCFF331}"/>
              </a:ext>
            </a:extLst>
          </p:cNvPr>
          <p:cNvSpPr/>
          <p:nvPr/>
        </p:nvSpPr>
        <p:spPr>
          <a:xfrm>
            <a:off x="-139203" y="1520424"/>
            <a:ext cx="2160240" cy="447370"/>
          </a:xfrm>
          <a:prstGeom prst="wedgeRoundRectCallout">
            <a:avLst>
              <a:gd name="adj1" fmla="val 64475"/>
              <a:gd name="adj2" fmla="val 2311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לפני הלולאה</a:t>
            </a:r>
          </a:p>
        </p:txBody>
      </p:sp>
      <p:sp>
        <p:nvSpPr>
          <p:cNvPr id="35" name="בועת דיבור: מלבן עם פינות מעוגלות 34">
            <a:extLst>
              <a:ext uri="{FF2B5EF4-FFF2-40B4-BE49-F238E27FC236}">
                <a16:creationId xmlns:a16="http://schemas.microsoft.com/office/drawing/2014/main" id="{020B29CE-6D95-42D6-8BB3-5F9E3D12E108}"/>
              </a:ext>
            </a:extLst>
          </p:cNvPr>
          <p:cNvSpPr/>
          <p:nvPr/>
        </p:nvSpPr>
        <p:spPr>
          <a:xfrm>
            <a:off x="454329" y="2714280"/>
            <a:ext cx="2160240" cy="447370"/>
          </a:xfrm>
          <a:prstGeom prst="wedgeRoundRectCallout">
            <a:avLst>
              <a:gd name="adj1" fmla="val 93779"/>
              <a:gd name="adj2" fmla="val 3254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במהלך הלולאה</a:t>
            </a:r>
          </a:p>
        </p:txBody>
      </p:sp>
      <p:sp>
        <p:nvSpPr>
          <p:cNvPr id="36" name="בועת דיבור: מלבן עם פינות מעוגלות 35">
            <a:extLst>
              <a:ext uri="{FF2B5EF4-FFF2-40B4-BE49-F238E27FC236}">
                <a16:creationId xmlns:a16="http://schemas.microsoft.com/office/drawing/2014/main" id="{4DF8D058-749B-48A2-A236-52C7271B5779}"/>
              </a:ext>
            </a:extLst>
          </p:cNvPr>
          <p:cNvSpPr/>
          <p:nvPr/>
        </p:nvSpPr>
        <p:spPr>
          <a:xfrm>
            <a:off x="159432" y="3971361"/>
            <a:ext cx="1777743" cy="447370"/>
          </a:xfrm>
          <a:prstGeom prst="wedgeRoundRectCallout">
            <a:avLst>
              <a:gd name="adj1" fmla="val 64475"/>
              <a:gd name="adj2" fmla="val 2311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בסיום הלולאה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שנפתור ביחד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86C243E-6CB9-4DDF-A018-DCDA4E745DB4}"/>
              </a:ext>
            </a:extLst>
          </p:cNvPr>
          <p:cNvSpPr/>
          <p:nvPr/>
        </p:nvSpPr>
        <p:spPr>
          <a:xfrm>
            <a:off x="197180" y="836712"/>
            <a:ext cx="87496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שהקלט שלו הוא 10 מספרים שלמים, והפלט שלו היא התשובה לשאלה "האם מבין המספרים שנקלטו הופיע המספר 8"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9AC8E-8A03-4636-A279-8051C8F1595C}"/>
              </a:ext>
            </a:extLst>
          </p:cNvPr>
          <p:cNvSpPr txBox="1"/>
          <p:nvPr/>
        </p:nvSpPr>
        <p:spPr>
          <a:xfrm>
            <a:off x="3131839" y="2332382"/>
            <a:ext cx="5814979" cy="296882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514350" indent="-514350" algn="r">
              <a:buAutoNum type="arabicPeriod"/>
            </a:pPr>
            <a:r>
              <a:rPr lang="he-IL" sz="1800" dirty="0"/>
              <a:t>השם ערך התחלתי בדגל </a:t>
            </a:r>
            <a:r>
              <a:rPr lang="en-US" sz="1800" dirty="0"/>
              <a:t> flag</a:t>
            </a:r>
            <a:r>
              <a:rPr lang="he-IL" sz="1800" dirty="0"/>
              <a:t>(בד"כ </a:t>
            </a:r>
            <a:r>
              <a:rPr lang="en-US" sz="1800" b="1" dirty="0">
                <a:solidFill>
                  <a:srgbClr val="FF0000"/>
                </a:solidFill>
              </a:rPr>
              <a:t>false</a:t>
            </a:r>
            <a:r>
              <a:rPr lang="he-IL" sz="1800" dirty="0"/>
              <a:t>)</a:t>
            </a:r>
            <a:endParaRPr lang="en-US" sz="1800" dirty="0"/>
          </a:p>
          <a:p>
            <a:pPr marL="514350" indent="-514350" algn="r">
              <a:buAutoNum type="arabicPeriod"/>
            </a:pPr>
            <a:r>
              <a:rPr lang="he-IL" sz="1800" dirty="0"/>
              <a:t>בצע...(התחלת לולאה)</a:t>
            </a:r>
          </a:p>
          <a:p>
            <a:pPr lvl="1"/>
            <a:r>
              <a:rPr lang="he-IL" dirty="0"/>
              <a:t>	הוראה...</a:t>
            </a:r>
          </a:p>
          <a:p>
            <a:pPr lvl="1"/>
            <a:r>
              <a:rPr lang="he-IL" dirty="0"/>
              <a:t>	אם התופעה הרצויה מתרחשת</a:t>
            </a:r>
          </a:p>
          <a:p>
            <a:pPr lvl="1"/>
            <a:r>
              <a:rPr lang="he-IL" dirty="0"/>
              <a:t>		השם ב </a:t>
            </a:r>
            <a:r>
              <a:rPr lang="en-US" dirty="0"/>
              <a:t>flag</a:t>
            </a:r>
            <a:r>
              <a:rPr lang="he-IL" dirty="0"/>
              <a:t> את הערך המוסכם (בד"כ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	 הוראה...</a:t>
            </a:r>
          </a:p>
          <a:p>
            <a:pPr marL="5143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ערכו של הדגל השתנה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	</a:t>
            </a:r>
            <a:r>
              <a:rPr lang="he-IL" dirty="0"/>
              <a:t>התופעה התרחשה</a:t>
            </a:r>
          </a:p>
          <a:p>
            <a:pPr marL="5143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אחרת</a:t>
            </a:r>
          </a:p>
          <a:p>
            <a:pPr lvl="1"/>
            <a:r>
              <a:rPr lang="he-IL" dirty="0"/>
              <a:t>	התופעה לא התרחשה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60E4097-B82B-44BF-A684-A4B15485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7" y="4223751"/>
            <a:ext cx="50181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מקדים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האם המספר 8 הופיע ברשימה שהצגתי.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C10BBF4-8568-4E74-A8D7-A4A8E6BAE431}"/>
              </a:ext>
            </a:extLst>
          </p:cNvPr>
          <p:cNvSpPr/>
          <p:nvPr/>
        </p:nvSpPr>
        <p:spPr>
          <a:xfrm>
            <a:off x="4253094" y="2626752"/>
            <a:ext cx="750954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</a:t>
            </a:r>
            <a:r>
              <a:rPr lang="he-IL" b="1" dirty="0">
                <a:solidFill>
                  <a:srgbClr val="0070C0"/>
                </a:solidFill>
                <a:cs typeface="Arial" panose="020B0604020202020204" pitchFamily="34" charset="0"/>
              </a:rPr>
              <a:t>מקדים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האם המספר 8 הופיע ברשימה שהצגתי.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48024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</a:t>
            </a:r>
            <a:r>
              <a:rPr lang="he-IL" b="1" dirty="0">
                <a:solidFill>
                  <a:srgbClr val="0070C0"/>
                </a:solidFill>
                <a:cs typeface="Arial" panose="020B0604020202020204" pitchFamily="34" charset="0"/>
              </a:rPr>
              <a:t>מקדים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האם המספר 8 הופיע ברשימה שהצגתי.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8729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</a:t>
            </a:r>
            <a:r>
              <a:rPr lang="he-IL" b="1" dirty="0">
                <a:solidFill>
                  <a:srgbClr val="0070C0"/>
                </a:solidFill>
                <a:cs typeface="Arial" panose="020B0604020202020204" pitchFamily="34" charset="0"/>
              </a:rPr>
              <a:t>מקדים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האם המספר 8 הופיע ברשימה שהצגתי.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133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</a:t>
            </a:r>
            <a:r>
              <a:rPr lang="he-IL" b="1" dirty="0">
                <a:solidFill>
                  <a:srgbClr val="0070C0"/>
                </a:solidFill>
                <a:cs typeface="Arial" panose="020B0604020202020204" pitchFamily="34" charset="0"/>
              </a:rPr>
              <a:t>מקדים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האם המספר 8 הופיע ברשימה שהצגתי.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0714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</a:t>
            </a:r>
            <a:r>
              <a:rPr lang="he-IL" b="1" dirty="0">
                <a:solidFill>
                  <a:srgbClr val="0070C0"/>
                </a:solidFill>
                <a:cs typeface="Arial" panose="020B0604020202020204" pitchFamily="34" charset="0"/>
              </a:rPr>
              <a:t>מקדים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האם המספר 8 הופיע ברשימה שהצגתי.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447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</a:t>
            </a:r>
            <a:r>
              <a:rPr lang="he-IL" b="1" dirty="0">
                <a:solidFill>
                  <a:srgbClr val="0070C0"/>
                </a:solidFill>
                <a:cs typeface="Arial" panose="020B0604020202020204" pitchFamily="34" charset="0"/>
              </a:rPr>
              <a:t>מקדים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934998"/>
            <a:ext cx="8767227" cy="522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האם המספר 8 הופיע ברשימה שהצגתי.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האם 8 הופיע בין המספרים שהוצגו?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כאשר הופיע המספר 8  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F83BD2C-1CD2-40F5-99E5-FCEC362813BD}"/>
              </a:ext>
            </a:extLst>
          </p:cNvPr>
          <p:cNvSpPr/>
          <p:nvPr/>
        </p:nvSpPr>
        <p:spPr>
          <a:xfrm>
            <a:off x="2735796" y="4521189"/>
            <a:ext cx="3672408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30, 25, 40,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56, 12, 24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0142443-36B8-4570-8499-685C6954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8430" y="5487496"/>
            <a:ext cx="947366" cy="8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מהו דגל (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flag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)?</a:t>
            </a:r>
          </a:p>
        </p:txBody>
      </p:sp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F8E0C3B9-C54E-498C-94A2-FE62645FAC78}"/>
              </a:ext>
            </a:extLst>
          </p:cNvPr>
          <p:cNvSpPr txBox="1">
            <a:spLocks/>
          </p:cNvSpPr>
          <p:nvPr/>
        </p:nvSpPr>
        <p:spPr>
          <a:xfrm>
            <a:off x="251520" y="862990"/>
            <a:ext cx="8640960" cy="220597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e-IL" dirty="0"/>
              <a:t>דגל הוא משתנה שמציין התרחשות של תופעה מסוימת במהלך התוכנית.</a:t>
            </a:r>
          </a:p>
          <a:p>
            <a:pPr marL="0" indent="0">
              <a:buFont typeface="Arial" pitchFamily="34" charset="0"/>
              <a:buNone/>
            </a:pPr>
            <a:r>
              <a:rPr lang="he-IL" dirty="0"/>
              <a:t>איזו תופעה ציין הדגל בתרגיל שעשינו?</a:t>
            </a:r>
          </a:p>
          <a:p>
            <a:pPr marL="0" indent="0" algn="ctr">
              <a:buFont typeface="Arial" pitchFamily="34" charset="0"/>
              <a:buNone/>
            </a:pPr>
            <a:r>
              <a:rPr lang="he-IL" dirty="0"/>
              <a:t>"האם המספר 8 הופיע בין המספרים שהוצגו?"</a:t>
            </a:r>
          </a:p>
          <a:p>
            <a:pPr marL="0" indent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7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331</Words>
  <Application>Microsoft Office PowerPoint</Application>
  <PresentationFormat>‫הצגה על המסך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5" baseType="lpstr">
      <vt:lpstr>Arial</vt:lpstr>
      <vt:lpstr>Calibri</vt:lpstr>
      <vt:lpstr>ערכת נושא Office</vt:lpstr>
      <vt:lpstr>מה נלמד היום?</vt:lpstr>
      <vt:lpstr>תרגיל מקדים</vt:lpstr>
      <vt:lpstr>תרגיל מקדים</vt:lpstr>
      <vt:lpstr>תרגיל מקדים</vt:lpstr>
      <vt:lpstr>תרגיל מקדים</vt:lpstr>
      <vt:lpstr>תרגיל מקדים</vt:lpstr>
      <vt:lpstr>תרגיל מקדים</vt:lpstr>
      <vt:lpstr>תרגיל מקדים</vt:lpstr>
      <vt:lpstr>מהו דגל (flag)?</vt:lpstr>
      <vt:lpstr>תהליך עבודה עם דגל</vt:lpstr>
      <vt:lpstr>דוגמא שנפתור ביחד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402</cp:revision>
  <dcterms:created xsi:type="dcterms:W3CDTF">2018-02-18T20:21:23Z</dcterms:created>
  <dcterms:modified xsi:type="dcterms:W3CDTF">2019-12-15T19:57:45Z</dcterms:modified>
</cp:coreProperties>
</file>