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91" r:id="rId2"/>
    <p:sldId id="501" r:id="rId3"/>
    <p:sldId id="506" r:id="rId4"/>
    <p:sldId id="507" r:id="rId5"/>
    <p:sldId id="504" r:id="rId6"/>
    <p:sldId id="363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40" autoAdjust="0"/>
    <p:restoredTop sz="94660"/>
  </p:normalViewPr>
  <p:slideViewPr>
    <p:cSldViewPr>
      <p:cViewPr varScale="1">
        <p:scale>
          <a:sx n="68" d="100"/>
          <a:sy n="68" d="100"/>
        </p:scale>
        <p:origin x="3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050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241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57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98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504056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קינון לולאות </a:t>
            </a:r>
            <a:r>
              <a:rPr lang="en-US" dirty="0"/>
              <a:t>for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קינון לולאות –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nested loops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57512" y="548680"/>
            <a:ext cx="8767227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קינון לולאות הוא מצב שבו יש לולאה בתוך לולאה.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דוגמא: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מה האלגוריתם הבא מבצע?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בצע 10 פעמים:</a:t>
            </a:r>
          </a:p>
          <a:p>
            <a:pPr lvl="1"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הצג "*".</a:t>
            </a:r>
          </a:p>
          <a:p>
            <a:pPr lvl="1">
              <a:spcAft>
                <a:spcPts val="600"/>
              </a:spcAft>
              <a:tabLst>
                <a:tab pos="1403350" algn="l"/>
              </a:tabLst>
            </a:pPr>
            <a:endParaRPr lang="he-IL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ומה האלגוריתם הבא יבצע?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בצע 5 פעמים: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03350" algn="l"/>
              </a:tabLst>
            </a:pP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בצע 10 פעמים:</a:t>
            </a:r>
          </a:p>
          <a:p>
            <a:pPr lvl="3">
              <a:spcAft>
                <a:spcPts val="600"/>
              </a:spcAft>
              <a:tabLst>
                <a:tab pos="1403350" algn="l"/>
              </a:tabLst>
            </a:pP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הצג "*".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03350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עבור לשורה הבאה.</a:t>
            </a:r>
          </a:p>
        </p:txBody>
      </p:sp>
      <p:sp>
        <p:nvSpPr>
          <p:cNvPr id="65" name="מלבן 64">
            <a:extLst>
              <a:ext uri="{FF2B5EF4-FFF2-40B4-BE49-F238E27FC236}">
                <a16:creationId xmlns:a16="http://schemas.microsoft.com/office/drawing/2014/main" id="{D51BC1DF-ED4B-4B01-80F8-C0D6AD91C1A2}"/>
              </a:ext>
            </a:extLst>
          </p:cNvPr>
          <p:cNvSpPr/>
          <p:nvPr/>
        </p:nvSpPr>
        <p:spPr>
          <a:xfrm>
            <a:off x="222954" y="2276872"/>
            <a:ext cx="2699823" cy="9144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4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מונה הכוכביות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F04D2D12-5398-442C-BB19-BB495EEE105C}"/>
              </a:ext>
            </a:extLst>
          </p:cNvPr>
          <p:cNvSpPr/>
          <p:nvPr/>
        </p:nvSpPr>
        <p:spPr>
          <a:xfrm>
            <a:off x="0" y="5085119"/>
            <a:ext cx="2780705" cy="176394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4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he-IL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מונה השורות</a:t>
            </a:r>
          </a:p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j</a:t>
            </a: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</a:t>
            </a:r>
            <a:r>
              <a:rPr lang="he-IL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מונה הכוכביות בכל שורה 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DE5724D-D4D9-476D-B8EB-CDCA16FF7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636912"/>
            <a:ext cx="2616973" cy="42058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548A42D5-37E1-4EBE-9FE3-857909C55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05" y="4125020"/>
            <a:ext cx="2368689" cy="184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1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קינון לולאות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for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ב #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57512" y="548680"/>
            <a:ext cx="8767227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בצע 10 פעמים:</a:t>
            </a:r>
          </a:p>
          <a:p>
            <a:pPr lvl="1">
              <a:spcAft>
                <a:spcPts val="600"/>
              </a:spcAft>
              <a:tabLst>
                <a:tab pos="1403350" algn="l"/>
              </a:tabLst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הצג "*".</a:t>
            </a:r>
          </a:p>
          <a:p>
            <a:pPr lvl="1">
              <a:spcAft>
                <a:spcPts val="600"/>
              </a:spcAft>
              <a:tabLst>
                <a:tab pos="1403350" algn="l"/>
              </a:tabLst>
            </a:pPr>
            <a:endParaRPr lang="he-IL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endParaRPr lang="he-IL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endParaRPr lang="he-IL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בצע 5 פעמים: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03350" algn="l"/>
              </a:tabLst>
            </a:pP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בצע 10 פעמים:</a:t>
            </a:r>
          </a:p>
          <a:p>
            <a:pPr lvl="3">
              <a:spcAft>
                <a:spcPts val="600"/>
              </a:spcAft>
              <a:tabLst>
                <a:tab pos="1403350" algn="l"/>
              </a:tabLst>
            </a:pP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הצג "*".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03350" algn="l"/>
              </a:tabLst>
            </a:pPr>
            <a:r>
              <a:rPr lang="he-IL" sz="2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עבור לשורה הבאה.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endParaRPr lang="he-IL" sz="24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בכל סיבוב של 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הלולאה החיצונית,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הלולאה הפנימית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מתבצעת במלואה.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endParaRPr lang="he-IL" sz="24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DE5724D-D4D9-476D-B8EB-CDCA16FF7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514" y="1813535"/>
            <a:ext cx="2616973" cy="42058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548A42D5-37E1-4EBE-9FE3-857909C55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586050"/>
            <a:ext cx="2368689" cy="1844846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BE30BBB4-2A9C-45BB-8435-EF5078022F39}"/>
              </a:ext>
            </a:extLst>
          </p:cNvPr>
          <p:cNvSpPr/>
          <p:nvPr/>
        </p:nvSpPr>
        <p:spPr>
          <a:xfrm>
            <a:off x="219260" y="772586"/>
            <a:ext cx="62249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1; j &lt;= 10;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e-IL" sz="2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B662539-E798-4389-95E1-63BAFBB19CD8}"/>
              </a:ext>
            </a:extLst>
          </p:cNvPr>
          <p:cNvSpPr/>
          <p:nvPr/>
        </p:nvSpPr>
        <p:spPr>
          <a:xfrm>
            <a:off x="0" y="4535950"/>
            <a:ext cx="6080932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5; i++)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1; j &lt;= 10;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Console.WriteLine();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88651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סדר ביצוע ההוראות בקינון לולאות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for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B662539-E798-4389-95E1-63BAFBB19CD8}"/>
              </a:ext>
            </a:extLst>
          </p:cNvPr>
          <p:cNvSpPr/>
          <p:nvPr/>
        </p:nvSpPr>
        <p:spPr>
          <a:xfrm>
            <a:off x="1531534" y="1484784"/>
            <a:ext cx="6080932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5; i++)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1; j &lt;= 10;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Console.WriteLine();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3E745C49-DC26-451E-A21F-47BA8E8E21FA}"/>
              </a:ext>
            </a:extLst>
          </p:cNvPr>
          <p:cNvSpPr/>
          <p:nvPr/>
        </p:nvSpPr>
        <p:spPr>
          <a:xfrm>
            <a:off x="2843808" y="1124744"/>
            <a:ext cx="72008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b="1" dirty="0"/>
              <a:t>1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2E3108E8-70C6-4247-91B9-87E565BAD888}"/>
              </a:ext>
            </a:extLst>
          </p:cNvPr>
          <p:cNvSpPr/>
          <p:nvPr/>
        </p:nvSpPr>
        <p:spPr>
          <a:xfrm>
            <a:off x="4508057" y="1124744"/>
            <a:ext cx="72008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b="1" dirty="0"/>
              <a:t>2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98C8AAEF-22F2-4DF0-8B1E-57DF530D820D}"/>
              </a:ext>
            </a:extLst>
          </p:cNvPr>
          <p:cNvSpPr/>
          <p:nvPr/>
        </p:nvSpPr>
        <p:spPr>
          <a:xfrm>
            <a:off x="3563888" y="1995757"/>
            <a:ext cx="72008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b="1" dirty="0"/>
              <a:t>3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6779E82C-FB75-46B7-AA78-B42FDE1B07D3}"/>
              </a:ext>
            </a:extLst>
          </p:cNvPr>
          <p:cNvSpPr/>
          <p:nvPr/>
        </p:nvSpPr>
        <p:spPr>
          <a:xfrm>
            <a:off x="5436096" y="1995757"/>
            <a:ext cx="72008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b="1" dirty="0"/>
              <a:t>4</a:t>
            </a:r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03F0D2DB-3D4D-4C4E-8090-9DC42A9520BD}"/>
              </a:ext>
            </a:extLst>
          </p:cNvPr>
          <p:cNvSpPr/>
          <p:nvPr/>
        </p:nvSpPr>
        <p:spPr>
          <a:xfrm>
            <a:off x="2483768" y="2638946"/>
            <a:ext cx="72008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b="1" dirty="0"/>
              <a:t>5</a:t>
            </a: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D2DB60A5-BD81-4612-9AA4-32411466561C}"/>
              </a:ext>
            </a:extLst>
          </p:cNvPr>
          <p:cNvSpPr/>
          <p:nvPr/>
        </p:nvSpPr>
        <p:spPr>
          <a:xfrm>
            <a:off x="6588224" y="1995757"/>
            <a:ext cx="72008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b="1" dirty="0"/>
              <a:t>6</a:t>
            </a: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3D84BC07-D7EC-4E81-834A-F18FD4F94413}"/>
              </a:ext>
            </a:extLst>
          </p:cNvPr>
          <p:cNvSpPr/>
          <p:nvPr/>
        </p:nvSpPr>
        <p:spPr>
          <a:xfrm>
            <a:off x="1647611" y="2998986"/>
            <a:ext cx="72008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b="1" dirty="0"/>
              <a:t>7</a:t>
            </a:r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B4543E5F-27A6-464A-8D85-EA087568D144}"/>
              </a:ext>
            </a:extLst>
          </p:cNvPr>
          <p:cNvSpPr/>
          <p:nvPr/>
        </p:nvSpPr>
        <p:spPr>
          <a:xfrm>
            <a:off x="5580114" y="1107159"/>
            <a:ext cx="720080" cy="36004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b="1" dirty="0"/>
              <a:t>8</a:t>
            </a:r>
          </a:p>
        </p:txBody>
      </p:sp>
      <p:cxnSp>
        <p:nvCxnSpPr>
          <p:cNvPr id="16" name="מחבר: מעוקל 15">
            <a:extLst>
              <a:ext uri="{FF2B5EF4-FFF2-40B4-BE49-F238E27FC236}">
                <a16:creationId xmlns:a16="http://schemas.microsoft.com/office/drawing/2014/main" id="{3438EE74-F232-4607-B73D-2250E9EF8AC5}"/>
              </a:ext>
            </a:extLst>
          </p:cNvPr>
          <p:cNvCxnSpPr>
            <a:stCxn id="7" idx="7"/>
            <a:endCxn id="9" idx="1"/>
          </p:cNvCxnSpPr>
          <p:nvPr/>
        </p:nvCxnSpPr>
        <p:spPr>
          <a:xfrm rot="5400000" flipH="1" flipV="1">
            <a:off x="4035972" y="599934"/>
            <a:ext cx="12700" cy="1155075"/>
          </a:xfrm>
          <a:prstGeom prst="curvedConnector3">
            <a:avLst>
              <a:gd name="adj1" fmla="val 2215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: מעוקל 17">
            <a:extLst>
              <a:ext uri="{FF2B5EF4-FFF2-40B4-BE49-F238E27FC236}">
                <a16:creationId xmlns:a16="http://schemas.microsoft.com/office/drawing/2014/main" id="{3C94A5C7-8E07-4D9E-ABEC-5D49CC5A5418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rot="5400000">
            <a:off x="3986869" y="1369116"/>
            <a:ext cx="563700" cy="6895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: מעוקל 20">
            <a:extLst>
              <a:ext uri="{FF2B5EF4-FFF2-40B4-BE49-F238E27FC236}">
                <a16:creationId xmlns:a16="http://schemas.microsoft.com/office/drawing/2014/main" id="{C3AE9E18-546D-4244-BF6D-B35A17CD0635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283968" y="2175777"/>
            <a:ext cx="115212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: מעוקל 24">
            <a:extLst>
              <a:ext uri="{FF2B5EF4-FFF2-40B4-BE49-F238E27FC236}">
                <a16:creationId xmlns:a16="http://schemas.microsoft.com/office/drawing/2014/main" id="{9FF4C9AD-AE7E-4A44-9D96-1F9222AF9F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rot="5400000">
            <a:off x="4178398" y="1021207"/>
            <a:ext cx="283149" cy="29523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: מעוקל 27">
            <a:extLst>
              <a:ext uri="{FF2B5EF4-FFF2-40B4-BE49-F238E27FC236}">
                <a16:creationId xmlns:a16="http://schemas.microsoft.com/office/drawing/2014/main" id="{96AFF198-94BC-438F-98C3-99588E096CEA}"/>
              </a:ext>
            </a:extLst>
          </p:cNvPr>
          <p:cNvCxnSpPr>
            <a:cxnSpLocks/>
            <a:stCxn id="12" idx="6"/>
            <a:endCxn id="13" idx="4"/>
          </p:cNvCxnSpPr>
          <p:nvPr/>
        </p:nvCxnSpPr>
        <p:spPr>
          <a:xfrm flipV="1">
            <a:off x="3203848" y="2355797"/>
            <a:ext cx="3744416" cy="4631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DE654CD4-7273-4506-8561-A4152317AE11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rot="10800000">
            <a:off x="6156176" y="2175777"/>
            <a:ext cx="43204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: מעוקל 33">
            <a:extLst>
              <a:ext uri="{FF2B5EF4-FFF2-40B4-BE49-F238E27FC236}">
                <a16:creationId xmlns:a16="http://schemas.microsoft.com/office/drawing/2014/main" id="{4E270F80-88F9-459B-B68D-A03A6A601FCC}"/>
              </a:ext>
            </a:extLst>
          </p:cNvPr>
          <p:cNvCxnSpPr>
            <a:cxnSpLocks/>
            <a:stCxn id="11" idx="0"/>
            <a:endCxn id="14" idx="0"/>
          </p:cNvCxnSpPr>
          <p:nvPr/>
        </p:nvCxnSpPr>
        <p:spPr>
          <a:xfrm rot="16200000" flipH="1" flipV="1">
            <a:off x="3400279" y="603128"/>
            <a:ext cx="1003229" cy="3788485"/>
          </a:xfrm>
          <a:prstGeom prst="curvedConnector3">
            <a:avLst>
              <a:gd name="adj1" fmla="val -227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: מעוקל 36">
            <a:extLst>
              <a:ext uri="{FF2B5EF4-FFF2-40B4-BE49-F238E27FC236}">
                <a16:creationId xmlns:a16="http://schemas.microsoft.com/office/drawing/2014/main" id="{B66391F2-F636-40AF-B5DC-0D6567A84A11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rot="5400000" flipH="1" flipV="1">
            <a:off x="2847968" y="266841"/>
            <a:ext cx="2251867" cy="3932503"/>
          </a:xfrm>
          <a:prstGeom prst="curvedConnector5">
            <a:avLst>
              <a:gd name="adj1" fmla="val -10152"/>
              <a:gd name="adj2" fmla="val -28700"/>
              <a:gd name="adj3" fmla="val 110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: מעוקל 43">
            <a:extLst>
              <a:ext uri="{FF2B5EF4-FFF2-40B4-BE49-F238E27FC236}">
                <a16:creationId xmlns:a16="http://schemas.microsoft.com/office/drawing/2014/main" id="{7609927C-6E93-4101-B0C1-F40BDCA1770A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rot="10800000" flipV="1">
            <a:off x="5228138" y="1287178"/>
            <a:ext cx="351977" cy="175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: מעוקל 55">
            <a:extLst>
              <a:ext uri="{FF2B5EF4-FFF2-40B4-BE49-F238E27FC236}">
                <a16:creationId xmlns:a16="http://schemas.microsoft.com/office/drawing/2014/main" id="{7A2A2535-5864-41EC-A11D-C67D0B6C2173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H="1" flipV="1">
            <a:off x="1651644" y="1004634"/>
            <a:ext cx="3096344" cy="3336563"/>
          </a:xfrm>
          <a:prstGeom prst="curvedConnector4">
            <a:avLst>
              <a:gd name="adj1" fmla="val -16015"/>
              <a:gd name="adj2" fmla="val 1342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C3C5B72-8839-4FB0-91A5-60BAA10A2CEB}"/>
              </a:ext>
            </a:extLst>
          </p:cNvPr>
          <p:cNvSpPr txBox="1"/>
          <p:nvPr/>
        </p:nvSpPr>
        <p:spPr>
          <a:xfrm>
            <a:off x="753559" y="4861310"/>
            <a:ext cx="763688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* החצים </a:t>
            </a:r>
            <a:r>
              <a:rPr lang="he-IL" sz="2400" b="1" dirty="0">
                <a:solidFill>
                  <a:srgbClr val="FF0000"/>
                </a:solidFill>
              </a:rPr>
              <a:t>האדומים</a:t>
            </a:r>
            <a:r>
              <a:rPr lang="he-IL" sz="2400" dirty="0"/>
              <a:t> מסמנים "כאשר התנאי הוא </a:t>
            </a:r>
            <a:r>
              <a:rPr lang="en-US" sz="2400" dirty="0"/>
              <a:t>false</a:t>
            </a:r>
            <a:r>
              <a:rPr lang="he-IL" sz="2400" dirty="0"/>
              <a:t> עבור ל..."</a:t>
            </a:r>
          </a:p>
        </p:txBody>
      </p:sp>
    </p:spTree>
    <p:extLst>
      <p:ext uri="{BB962C8B-B14F-4D97-AF65-F5344CB8AC3E}">
        <p14:creationId xmlns:p14="http://schemas.microsoft.com/office/powerpoint/2010/main" val="331121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שנפתור ביחד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0" y="548680"/>
            <a:ext cx="9143999" cy="638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בשלבים אלגוריתם שהקלט שלו הוא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מספרים שלמים חיוביים. 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עבור כל מספר שנקלט יוצגו המספרים החל מ-1 ועד אותו המספר.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דוגמא של הרצת התוכנית:</a:t>
            </a: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Enter a number: 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1 2 3 4 5</a:t>
            </a:r>
          </a:p>
          <a:p>
            <a:pPr algn="l" rtl="0">
              <a:tabLst>
                <a:tab pos="1403350" algn="l"/>
              </a:tabLst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Enter a number: 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100</a:t>
            </a: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 2 3 4 5 … 97 98 99 100</a:t>
            </a:r>
          </a:p>
          <a:p>
            <a:pPr algn="l" rtl="0">
              <a:tabLst>
                <a:tab pos="1403350" algn="l"/>
              </a:tabLst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Enter a number: 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12</a:t>
            </a: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1 2 3 4 5 6 7 8 9 10 11 12</a:t>
            </a:r>
          </a:p>
          <a:p>
            <a:pPr algn="ctr"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וכך הלאה 6 פעמים...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819553"/>
            <a:ext cx="7886700" cy="577081"/>
          </a:xfrm>
        </p:spPr>
        <p:txBody>
          <a:bodyPr vert="horz" lIns="68580" tIns="34290" rIns="68580" bIns="34290" rtlCol="1" anchor="ctr">
            <a:spAutoFit/>
          </a:bodyPr>
          <a:lstStyle/>
          <a:p>
            <a:pPr algn="ctr"/>
            <a:r>
              <a:rPr lang="he-IL" sz="3300" dirty="0">
                <a:solidFill>
                  <a:srgbClr val="0070C0"/>
                </a:solidFill>
                <a:cs typeface="+mn-cs"/>
              </a:rPr>
              <a:t>שאלות?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E494535-4D9E-45D6-9698-C9EF57BC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65" y="3898767"/>
            <a:ext cx="2615270" cy="15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5188</TotalTime>
  <Words>266</Words>
  <Application>Microsoft Office PowerPoint</Application>
  <PresentationFormat>‫הצגה על המסך (4:3)</PresentationFormat>
  <Paragraphs>76</Paragraphs>
  <Slides>6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ערכת נושא Office</vt:lpstr>
      <vt:lpstr>מה נלמד היום?</vt:lpstr>
      <vt:lpstr>קינון לולאות – nested loops</vt:lpstr>
      <vt:lpstr>קינון לולאות for ב #C</vt:lpstr>
      <vt:lpstr>סדר ביצוע ההוראות בקינון לולאות for</vt:lpstr>
      <vt:lpstr>דוגמא שנפתור ביחד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426</cp:revision>
  <dcterms:created xsi:type="dcterms:W3CDTF">2018-02-18T20:21:23Z</dcterms:created>
  <dcterms:modified xsi:type="dcterms:W3CDTF">2019-12-17T19:30:03Z</dcterms:modified>
</cp:coreProperties>
</file>