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7"/>
  </p:notesMasterIdLst>
  <p:sldIdLst>
    <p:sldId id="291" r:id="rId2"/>
    <p:sldId id="518" r:id="rId3"/>
    <p:sldId id="519" r:id="rId4"/>
    <p:sldId id="527" r:id="rId5"/>
    <p:sldId id="469" r:id="rId6"/>
    <p:sldId id="504" r:id="rId7"/>
    <p:sldId id="522" r:id="rId8"/>
    <p:sldId id="523" r:id="rId9"/>
    <p:sldId id="516" r:id="rId10"/>
    <p:sldId id="524" r:id="rId11"/>
    <p:sldId id="525" r:id="rId12"/>
    <p:sldId id="526" r:id="rId13"/>
    <p:sldId id="528" r:id="rId14"/>
    <p:sldId id="517" r:id="rId15"/>
    <p:sldId id="363" r:id="rId1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40" autoAdjust="0"/>
    <p:restoredTop sz="94660"/>
  </p:normalViewPr>
  <p:slideViewPr>
    <p:cSldViewPr>
      <p:cViewPr varScale="1">
        <p:scale>
          <a:sx n="68" d="100"/>
          <a:sy n="68" d="100"/>
        </p:scale>
        <p:origin x="11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כ"ד/כסלו/תש"פ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8984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8302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85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913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3956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739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898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693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473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2271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8984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913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כ"ד/כסלו/תש"פ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כ"ד/כסלו/תש"פ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כ"ד/כסלו/תש"פ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כ"ד/כסלו/תש"פ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504056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פונקציות/פעולות</a:t>
            </a:r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מבנה הגדרת פונקציה/פעולה ב #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C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8E3C405-3642-484B-81A7-8F7B7A88A08C}"/>
              </a:ext>
            </a:extLst>
          </p:cNvPr>
          <p:cNvSpPr/>
          <p:nvPr/>
        </p:nvSpPr>
        <p:spPr>
          <a:xfrm>
            <a:off x="103067" y="764704"/>
            <a:ext cx="8937866" cy="24622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 </a:t>
            </a:r>
            <a:r>
              <a:rPr lang="he-IL" sz="2200" dirty="0">
                <a:solidFill>
                  <a:srgbClr val="0000FF"/>
                </a:solidFill>
                <a:latin typeface="Consolas" panose="020B0609020204030204" pitchFamily="49" charset="0"/>
              </a:rPr>
              <a:t>טיפוס הערך המוחזר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e-IL" sz="2200" dirty="0">
                <a:solidFill>
                  <a:srgbClr val="000000"/>
                </a:solidFill>
                <a:latin typeface="Consolas" panose="020B0609020204030204" pitchFamily="49" charset="0"/>
              </a:rPr>
              <a:t>חתימת הפונקציה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he-IL" altLang="he-IL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פקודה</a:t>
            </a:r>
            <a:r>
              <a:rPr lang="en-US" altLang="he-IL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altLang="he-I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he-IL" altLang="he-IL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פקודה</a:t>
            </a:r>
            <a:r>
              <a:rPr lang="en-US" altLang="he-IL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altLang="he-I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algn="l" rtl="0"/>
            <a:r>
              <a:rPr lang="en-US" sz="2200" dirty="0"/>
              <a:t>	return </a:t>
            </a:r>
            <a:r>
              <a:rPr lang="he-IL" sz="2200" dirty="0">
                <a:solidFill>
                  <a:srgbClr val="0000FF"/>
                </a:solidFill>
                <a:latin typeface="Consolas" panose="020B0609020204030204" pitchFamily="49" charset="0"/>
              </a:rPr>
              <a:t>ערך מוחזר</a:t>
            </a:r>
            <a:r>
              <a:rPr lang="en-US" sz="2200" dirty="0"/>
              <a:t>;</a:t>
            </a:r>
          </a:p>
          <a:p>
            <a:pPr algn="l" rtl="0"/>
            <a:r>
              <a:rPr lang="en-US" sz="2200" dirty="0"/>
              <a:t>}</a:t>
            </a:r>
            <a:endParaRPr lang="he-IL" sz="22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811D901-671C-45CE-A987-0DF7E18AC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706" y="1307250"/>
            <a:ext cx="4572396" cy="34292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C1C2D402-F620-4A28-9B0B-BECF5F20F82C}"/>
              </a:ext>
            </a:extLst>
          </p:cNvPr>
          <p:cNvSpPr/>
          <p:nvPr/>
        </p:nvSpPr>
        <p:spPr>
          <a:xfrm>
            <a:off x="103067" y="4766530"/>
            <a:ext cx="7637286" cy="1938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SumOfNumbers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num1,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num2)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sum = num1 + num2;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sum;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  <p:sp>
        <p:nvSpPr>
          <p:cNvPr id="8" name="בועת דיבור: מלבן עם פינות מעוגלות 7">
            <a:extLst>
              <a:ext uri="{FF2B5EF4-FFF2-40B4-BE49-F238E27FC236}">
                <a16:creationId xmlns:a16="http://schemas.microsoft.com/office/drawing/2014/main" id="{E3C61933-AD02-4102-B541-5E3D48F81A64}"/>
              </a:ext>
            </a:extLst>
          </p:cNvPr>
          <p:cNvSpPr/>
          <p:nvPr/>
        </p:nvSpPr>
        <p:spPr>
          <a:xfrm>
            <a:off x="7490351" y="5429302"/>
            <a:ext cx="1224136" cy="475415"/>
          </a:xfrm>
          <a:prstGeom prst="wedgeRoundRectCallout">
            <a:avLst>
              <a:gd name="adj1" fmla="val -108623"/>
              <a:gd name="adj2" fmla="val -94146"/>
              <a:gd name="adj3" fmla="val 16667"/>
            </a:avLst>
          </a:prstGeom>
          <a:solidFill>
            <a:schemeClr val="bg1"/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פרמטרים</a:t>
            </a:r>
            <a:endParaRPr lang="he-IL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בועת דיבור: מלבן עם פינות מעוגלות 14">
            <a:extLst>
              <a:ext uri="{FF2B5EF4-FFF2-40B4-BE49-F238E27FC236}">
                <a16:creationId xmlns:a16="http://schemas.microsoft.com/office/drawing/2014/main" id="{AB2BE380-A09B-4079-BE0E-61229FCD072E}"/>
              </a:ext>
            </a:extLst>
          </p:cNvPr>
          <p:cNvSpPr/>
          <p:nvPr/>
        </p:nvSpPr>
        <p:spPr>
          <a:xfrm>
            <a:off x="4571999" y="5147797"/>
            <a:ext cx="1944217" cy="1128363"/>
          </a:xfrm>
          <a:prstGeom prst="wedgeRoundRectCallout">
            <a:avLst>
              <a:gd name="adj1" fmla="val -221279"/>
              <a:gd name="adj2" fmla="val -7481"/>
              <a:gd name="adj3" fmla="val 16667"/>
            </a:avLst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- משתנה מקומי של הפונקציה</a:t>
            </a:r>
            <a:endParaRPr lang="he-IL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4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היכן כותבים את הפונקציה/פעולה?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5" name="תרשים זרימה: מסיים 50">
            <a:extLst>
              <a:ext uri="{FF2B5EF4-FFF2-40B4-BE49-F238E27FC236}">
                <a16:creationId xmlns:a16="http://schemas.microsoft.com/office/drawing/2014/main" id="{031D7D23-224E-4889-8348-3B8F7820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87" y="674430"/>
            <a:ext cx="8767227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לפני או אחרי הפונקציה הראשית 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8E3C405-3642-484B-81A7-8F7B7A88A08C}"/>
              </a:ext>
            </a:extLst>
          </p:cNvPr>
          <p:cNvSpPr/>
          <p:nvPr/>
        </p:nvSpPr>
        <p:spPr>
          <a:xfrm>
            <a:off x="164302" y="1225114"/>
            <a:ext cx="8767227" cy="5078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SumOfNumbers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num2)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 = num1 + num2;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dirty="0"/>
          </a:p>
          <a:p>
            <a:pPr algn="l" rtl="0"/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10; i++)</a:t>
            </a:r>
          </a:p>
          <a:p>
            <a:pPr lvl="1" algn="l" rtl="0"/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two numbers and press the Enter key between them"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lvl="2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lvl="2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SumOfNumbers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(x, y);</a:t>
            </a:r>
          </a:p>
          <a:p>
            <a:pPr lvl="2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{y}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{sum}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EC1AB94-A943-4D91-BD26-A61E356E7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757" y="1916832"/>
            <a:ext cx="4072491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317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981" y="-91697"/>
            <a:ext cx="9014039" cy="730969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300" b="1" dirty="0">
                <a:solidFill>
                  <a:srgbClr val="0070C0"/>
                </a:solidFill>
                <a:cs typeface="+mn-cs"/>
              </a:rPr>
              <a:t>טבלת מעקב לתוכנית עם פונקציה/פעולה</a:t>
            </a:r>
            <a:endParaRPr lang="en-US" sz="43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0" name="תרשים זרימה: מסיים 50">
            <a:extLst>
              <a:ext uri="{FF2B5EF4-FFF2-40B4-BE49-F238E27FC236}">
                <a16:creationId xmlns:a16="http://schemas.microsoft.com/office/drawing/2014/main" id="{EFDF8798-93C3-4F34-8CB4-E4500241D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37" y="5229200"/>
            <a:ext cx="8767227" cy="122515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נראה גם מעקב ב-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debugger</a:t>
            </a: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על מנת להיכנס לפונקציה נלחץ </a:t>
            </a:r>
            <a:r>
              <a:rPr kumimoji="0" lang="en-US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F11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2B49480-C914-4F96-B1B5-1AD016804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" y="1089252"/>
            <a:ext cx="9144000" cy="368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5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ניתן לזמן פונקציה בכל מיני דרכים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5" name="תרשים זרימה: מסיים 50">
            <a:extLst>
              <a:ext uri="{FF2B5EF4-FFF2-40B4-BE49-F238E27FC236}">
                <a16:creationId xmlns:a16="http://schemas.microsoft.com/office/drawing/2014/main" id="{031D7D23-224E-4889-8348-3B8F7820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87" y="674430"/>
            <a:ext cx="8767227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לפני או אחרי הפונקציה הראשית 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8E3C405-3642-484B-81A7-8F7B7A88A08C}"/>
              </a:ext>
            </a:extLst>
          </p:cNvPr>
          <p:cNvSpPr/>
          <p:nvPr/>
        </p:nvSpPr>
        <p:spPr>
          <a:xfrm>
            <a:off x="164302" y="1225114"/>
            <a:ext cx="8767227" cy="56323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SumOfNumbers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num2)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 = num1 + num2;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dirty="0"/>
          </a:p>
          <a:p>
            <a:pPr algn="l" rtl="0"/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lvl="2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lvl="2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SumOfNumbers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(x, y);</a:t>
            </a:r>
          </a:p>
          <a:p>
            <a:pPr lvl="2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{y}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{sum}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 rtl="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{y}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SumOfNumbers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(x, y)}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result=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SumOfNumbers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(x, 3);</a:t>
            </a:r>
          </a:p>
          <a:p>
            <a:pPr lvl="2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if(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SumOfNumbers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(x, y)&gt;100)</a:t>
            </a:r>
          </a:p>
          <a:p>
            <a:pPr lvl="2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Console.WriteLine(“yes”);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sum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SumOfNumbers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(10,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SumOfNumbers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(x, y));</a:t>
            </a:r>
          </a:p>
          <a:p>
            <a:pPr lvl="2" algn="l" rtl="0"/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04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שנפתור ביחד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0743D3B9-08B0-49CD-A0E5-70D86F4B1F6A}"/>
              </a:ext>
            </a:extLst>
          </p:cNvPr>
          <p:cNvSpPr/>
          <p:nvPr/>
        </p:nvSpPr>
        <p:spPr>
          <a:xfrm>
            <a:off x="1" y="980728"/>
            <a:ext cx="9143999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600"/>
              </a:spcAft>
              <a:buFont typeface="+mj-cs"/>
              <a:buAutoNum type="hebrew2Minus"/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פתח ויישם בשלבים אלגוריתם לפונקציה שמקבלת כפרמטר תו ומחזירה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true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עם התו הוא אות. אחרת היא תחזיר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false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514350" indent="-514350">
              <a:spcAft>
                <a:spcPts val="600"/>
              </a:spcAft>
              <a:buFont typeface="+mj-cs"/>
              <a:buAutoNum type="hebrew2Minus"/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פתח ויישם בשלבים אלגוריתם שהקלט שלו הוא תווים עד שיוקש *, והפלט שלו הוא התשובה לשאלה "האם התו שנקלט הוא אות?" </a:t>
            </a:r>
          </a:p>
          <a:p>
            <a:pPr lvl="1"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עליך להיעזר בפונקציה שכתבת בסעיף א'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819553"/>
            <a:ext cx="7886700" cy="577081"/>
          </a:xfrm>
        </p:spPr>
        <p:txBody>
          <a:bodyPr vert="horz" lIns="68580" tIns="34290" rIns="68580" bIns="34290" rtlCol="1" anchor="ctr">
            <a:spAutoFit/>
          </a:bodyPr>
          <a:lstStyle/>
          <a:p>
            <a:pPr algn="ctr"/>
            <a:r>
              <a:rPr lang="he-IL" sz="3300" dirty="0">
                <a:solidFill>
                  <a:srgbClr val="0070C0"/>
                </a:solidFill>
                <a:cs typeface="+mn-cs"/>
              </a:rPr>
              <a:t>שאלות?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E494535-4D9E-45D6-9698-C9EF57BC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365" y="3898767"/>
            <a:ext cx="2615270" cy="15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מהי פונקציה/פעולה?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88387" y="836712"/>
            <a:ext cx="876722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פונקציה/פעולה היא תת-</a:t>
            </a:r>
            <a:r>
              <a:rPr lang="he-IL" sz="24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תוכנית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המבצעת משימה מסוימת.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403350" algn="l"/>
              </a:tabLst>
            </a:pP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403350" algn="l"/>
              </a:tabLst>
            </a:pP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403350" algn="l"/>
              </a:tabLst>
            </a:pP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403350" algn="l"/>
              </a:tabLst>
            </a:pP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403350" algn="l"/>
              </a:tabLst>
            </a:pP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40335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ישנן פונקציות/פעולות של המערכת (שמגיעות יחד עם #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) שמוכנות מראש ואנחנו עושים בהן שימוש.</a:t>
            </a:r>
          </a:p>
          <a:p>
            <a:pPr lvl="1">
              <a:spcAft>
                <a:spcPts val="600"/>
              </a:spcAft>
              <a:tabLst>
                <a:tab pos="140335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לדוגמא: </a:t>
            </a:r>
          </a:p>
          <a:p>
            <a:pPr lvl="1">
              <a:spcAft>
                <a:spcPts val="600"/>
              </a:spcAft>
              <a:tabLst>
                <a:tab pos="140335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הפונקציות המתמטיות שלמדנו כגון 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Math.Sqrt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Math.Pow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1">
              <a:spcAft>
                <a:spcPts val="600"/>
              </a:spcAft>
              <a:tabLst>
                <a:tab pos="140335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פונקציות להדפסה וקליטה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WriteLine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ו-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ReadLine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1">
              <a:spcAft>
                <a:spcPts val="600"/>
              </a:spcAft>
              <a:tabLst>
                <a:tab pos="140335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פונקציות להמרה ממחרוזת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int.Parse, 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double.Parse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1">
              <a:spcAft>
                <a:spcPts val="600"/>
              </a:spcAft>
              <a:tabLst>
                <a:tab pos="1403350" algn="l"/>
              </a:tabLst>
            </a:pP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40335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ישנן פונקציות/פעולות שאנחנו כותבים בעצמנו.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A0E5B5B-7EC1-4A01-ACFD-41771778D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73" y="1484784"/>
            <a:ext cx="5491453" cy="172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528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לשם מה צריך פונקציות/פעולות?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88387" y="632763"/>
            <a:ext cx="8767227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מודולריות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4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תוכנית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מחשב </a:t>
            </a:r>
            <a:r>
              <a:rPr lang="he-IL" sz="24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אמיתית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שמתכנתים מקצועיים כותבים כוללת לעיתים </a:t>
            </a:r>
            <a:r>
              <a:rPr lang="he-IL" sz="2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אלפי שורות קוד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, אשר מבצעות </a:t>
            </a:r>
            <a:r>
              <a:rPr lang="he-IL" sz="2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עשרות או מאות משימות שונות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אם נכתוב את כל שורות הקוד בתוך פעולה אחת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Main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, יהיה </a:t>
            </a:r>
            <a:r>
              <a:rPr lang="he-IL" sz="2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קשה להתנהל 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מול קוד זה, לטפל בשגיאות, שינויים </a:t>
            </a:r>
            <a:r>
              <a:rPr lang="he-IL" sz="24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וכו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'.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לכן נהוג </a:t>
            </a:r>
            <a:r>
              <a:rPr lang="he-IL" sz="2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לחלק 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את התוכנית לפעולות/פונקציות קטנות </a:t>
            </a:r>
            <a:r>
              <a:rPr lang="he-IL" sz="2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על פי המשימות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שיש לבצע.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028" name="Picture 4" descr="תמונה קשורה">
            <a:extLst>
              <a:ext uri="{FF2B5EF4-FFF2-40B4-BE49-F238E27FC236}">
                <a16:creationId xmlns:a16="http://schemas.microsoft.com/office/drawing/2014/main" id="{F03B4368-7A76-4E63-A346-3F39F6C5C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5024"/>
            <a:ext cx="9144000" cy="34861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41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לשם מה צריך פונקציות/פעולות?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88387" y="836712"/>
            <a:ext cx="8767227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שימוש חוזר בקוד –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reuse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במקרים שבהם אנו נדרשים </a:t>
            </a: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להשתמש כמה פעמים 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בקטע קוד מסוים, בכל פעם בקטע אחר של התוכנית, נצטרך לכתוב את הקטע הזה שוב ושוב.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כתיבת פעולה/פונקציה מיוחדת </a:t>
            </a: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חוסכת את הכתיבה החוזרת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שיתוף וחלוקת העבודה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בכתיבת תוכנה משתתפים </a:t>
            </a: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מתכנתים רבים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 החלוקה קלה ויעילה יותר כאשר מחלקים את התוכנית לפעולות/פונקציות.</a:t>
            </a:r>
          </a:p>
        </p:txBody>
      </p:sp>
    </p:spTree>
    <p:extLst>
      <p:ext uri="{BB962C8B-B14F-4D97-AF65-F5344CB8AC3E}">
        <p14:creationId xmlns:p14="http://schemas.microsoft.com/office/powerpoint/2010/main" val="196115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55849"/>
            <a:ext cx="9144000" cy="496957"/>
          </a:xfrm>
        </p:spPr>
        <p:txBody>
          <a:bodyPr vert="horz" lIns="68580" tIns="34290" rIns="68580" bIns="34290" rtlCol="1" anchor="ctr">
            <a:no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פונקציה/פעולה היא כמו קופסה שחורה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0" y="879151"/>
            <a:ext cx="9144000" cy="457048"/>
          </a:xfrm>
          <a:prstGeom prst="rect">
            <a:avLst/>
          </a:prstGeom>
        </p:spPr>
        <p:txBody>
          <a:bodyPr vert="horz" wrap="square" lIns="68580" tIns="34290" rIns="68580" bIns="3429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None/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כל פונקציה מקבלת משהו (פרמטר) ומחזירה תוצאה (ערך מוחזר)</a:t>
            </a:r>
            <a:endParaRPr lang="he-IL" dirty="0"/>
          </a:p>
        </p:txBody>
      </p:sp>
      <p:sp>
        <p:nvSpPr>
          <p:cNvPr id="5" name="Can 5">
            <a:extLst>
              <a:ext uri="{FF2B5EF4-FFF2-40B4-BE49-F238E27FC236}">
                <a16:creationId xmlns:a16="http://schemas.microsoft.com/office/drawing/2014/main" id="{117FAD85-1130-4F7D-9A85-7B67E7F08967}"/>
              </a:ext>
            </a:extLst>
          </p:cNvPr>
          <p:cNvSpPr>
            <a:spLocks noChangeArrowheads="1"/>
          </p:cNvSpPr>
          <p:nvPr/>
        </p:nvSpPr>
        <p:spPr bwMode="auto">
          <a:xfrm rot="19012785">
            <a:off x="3760067" y="2888717"/>
            <a:ext cx="485775" cy="1295400"/>
          </a:xfrm>
          <a:prstGeom prst="can">
            <a:avLst>
              <a:gd name="adj" fmla="val 25000"/>
            </a:avLst>
          </a:prstGeom>
          <a:solidFill>
            <a:srgbClr val="2C3832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lt1"/>
              </a:solidFill>
            </a:endParaRPr>
          </a:p>
        </p:txBody>
      </p:sp>
      <p:sp>
        <p:nvSpPr>
          <p:cNvPr id="6" name="Cube 4">
            <a:extLst>
              <a:ext uri="{FF2B5EF4-FFF2-40B4-BE49-F238E27FC236}">
                <a16:creationId xmlns:a16="http://schemas.microsoft.com/office/drawing/2014/main" id="{F40FF195-F0EB-45BD-B3B3-3917C71E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5817" y="3051832"/>
            <a:ext cx="1620441" cy="1613297"/>
          </a:xfrm>
          <a:prstGeom prst="cube">
            <a:avLst>
              <a:gd name="adj" fmla="val 25000"/>
            </a:avLst>
          </a:prstGeom>
          <a:solidFill>
            <a:srgbClr val="2C383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lt1"/>
              </a:solidFill>
            </a:endParaRPr>
          </a:p>
        </p:txBody>
      </p:sp>
      <p:sp>
        <p:nvSpPr>
          <p:cNvPr id="7" name="Can 8">
            <a:extLst>
              <a:ext uri="{FF2B5EF4-FFF2-40B4-BE49-F238E27FC236}">
                <a16:creationId xmlns:a16="http://schemas.microsoft.com/office/drawing/2014/main" id="{FFFABEFE-F14D-4AB5-8781-0527684E30F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59103" y="3322104"/>
            <a:ext cx="592931" cy="1026319"/>
          </a:xfrm>
          <a:prstGeom prst="can">
            <a:avLst>
              <a:gd name="adj" fmla="val 50037"/>
            </a:avLst>
          </a:prstGeom>
          <a:solidFill>
            <a:srgbClr val="2C383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lt1"/>
              </a:solidFill>
            </a:endParaRPr>
          </a:p>
        </p:txBody>
      </p:sp>
      <p:sp>
        <p:nvSpPr>
          <p:cNvPr id="8" name="Circular Arrow 9">
            <a:extLst>
              <a:ext uri="{FF2B5EF4-FFF2-40B4-BE49-F238E27FC236}">
                <a16:creationId xmlns:a16="http://schemas.microsoft.com/office/drawing/2014/main" id="{E8D7952A-2616-4BA0-9336-683A869949A2}"/>
              </a:ext>
            </a:extLst>
          </p:cNvPr>
          <p:cNvSpPr>
            <a:spLocks/>
          </p:cNvSpPr>
          <p:nvPr/>
        </p:nvSpPr>
        <p:spPr bwMode="auto">
          <a:xfrm>
            <a:off x="1939602" y="2187438"/>
            <a:ext cx="1674019" cy="1674019"/>
          </a:xfrm>
          <a:custGeom>
            <a:avLst/>
            <a:gdLst>
              <a:gd name="T0" fmla="*/ 1104328 w 2232248"/>
              <a:gd name="T1" fmla="*/ 271993 h 2232248"/>
              <a:gd name="T2" fmla="*/ 2186026 w 2232248"/>
              <a:gd name="T3" fmla="*/ 835899 h 2232248"/>
              <a:gd name="T4" fmla="*/ 1960204 w 2232248"/>
              <a:gd name="T5" fmla="*/ 1101101 h 2232248"/>
              <a:gd name="T6" fmla="*/ 1642292 w 2232248"/>
              <a:gd name="T7" fmla="*/ 845577 h 2232248"/>
              <a:gd name="T8" fmla="*/ 11796480 60000 65536"/>
              <a:gd name="T9" fmla="*/ 23592960 60000 65536"/>
              <a:gd name="T10" fmla="*/ 5898240 60000 65536"/>
              <a:gd name="T11" fmla="*/ 11796480 60000 65536"/>
              <a:gd name="T12" fmla="*/ 420522 w 2232248"/>
              <a:gd name="T13" fmla="*/ 420522 h 2232248"/>
              <a:gd name="T14" fmla="*/ 1811726 w 2232248"/>
              <a:gd name="T15" fmla="*/ 1811726 h 2232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2248" h="2232248">
                <a:moveTo>
                  <a:pt x="1102379" y="132491"/>
                </a:moveTo>
                <a:lnTo>
                  <a:pt x="1102379" y="132491"/>
                </a:lnTo>
                <a:cubicBezTo>
                  <a:pt x="1106960" y="132427"/>
                  <a:pt x="1111542" y="132394"/>
                  <a:pt x="1116124" y="132394"/>
                </a:cubicBezTo>
                <a:cubicBezTo>
                  <a:pt x="1552360" y="132394"/>
                  <a:pt x="1936493" y="419691"/>
                  <a:pt x="2059761" y="838149"/>
                </a:cubicBezTo>
                <a:lnTo>
                  <a:pt x="2186026" y="835899"/>
                </a:lnTo>
                <a:lnTo>
                  <a:pt x="1960204" y="1101101"/>
                </a:lnTo>
                <a:lnTo>
                  <a:pt x="1642292" y="845577"/>
                </a:lnTo>
                <a:lnTo>
                  <a:pt x="1765900" y="843377"/>
                </a:lnTo>
                <a:lnTo>
                  <a:pt x="1765900" y="843376"/>
                </a:lnTo>
                <a:cubicBezTo>
                  <a:pt x="1656052" y="581683"/>
                  <a:pt x="1399937" y="411424"/>
                  <a:pt x="1116124" y="411424"/>
                </a:cubicBezTo>
                <a:cubicBezTo>
                  <a:pt x="1112841" y="411424"/>
                  <a:pt x="1109559" y="411447"/>
                  <a:pt x="1106277" y="411493"/>
                </a:cubicBezTo>
                <a:close/>
              </a:path>
            </a:pathLst>
          </a:cu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350">
              <a:cs typeface="Arial" charset="0"/>
            </a:endParaRPr>
          </a:p>
        </p:txBody>
      </p:sp>
      <p:sp>
        <p:nvSpPr>
          <p:cNvPr id="10" name="Circular Arrow 10">
            <a:extLst>
              <a:ext uri="{FF2B5EF4-FFF2-40B4-BE49-F238E27FC236}">
                <a16:creationId xmlns:a16="http://schemas.microsoft.com/office/drawing/2014/main" id="{33824671-CB4F-4F04-8BDE-5217752D74B1}"/>
              </a:ext>
            </a:extLst>
          </p:cNvPr>
          <p:cNvSpPr>
            <a:spLocks/>
          </p:cNvSpPr>
          <p:nvPr/>
        </p:nvSpPr>
        <p:spPr bwMode="auto">
          <a:xfrm>
            <a:off x="5612680" y="3591186"/>
            <a:ext cx="1674019" cy="1674019"/>
          </a:xfrm>
          <a:custGeom>
            <a:avLst/>
            <a:gdLst>
              <a:gd name="T0" fmla="*/ 1104328 w 2232248"/>
              <a:gd name="T1" fmla="*/ 271993 h 2232248"/>
              <a:gd name="T2" fmla="*/ 2186026 w 2232248"/>
              <a:gd name="T3" fmla="*/ 835899 h 2232248"/>
              <a:gd name="T4" fmla="*/ 1960204 w 2232248"/>
              <a:gd name="T5" fmla="*/ 1101101 h 2232248"/>
              <a:gd name="T6" fmla="*/ 1642292 w 2232248"/>
              <a:gd name="T7" fmla="*/ 845577 h 2232248"/>
              <a:gd name="T8" fmla="*/ 11796480 60000 65536"/>
              <a:gd name="T9" fmla="*/ 23592960 60000 65536"/>
              <a:gd name="T10" fmla="*/ 5898240 60000 65536"/>
              <a:gd name="T11" fmla="*/ 11796480 60000 65536"/>
              <a:gd name="T12" fmla="*/ 420522 w 2232248"/>
              <a:gd name="T13" fmla="*/ 420522 h 2232248"/>
              <a:gd name="T14" fmla="*/ 1811726 w 2232248"/>
              <a:gd name="T15" fmla="*/ 1811726 h 2232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2248" h="2232248">
                <a:moveTo>
                  <a:pt x="1102379" y="132491"/>
                </a:moveTo>
                <a:lnTo>
                  <a:pt x="1102379" y="132491"/>
                </a:lnTo>
                <a:cubicBezTo>
                  <a:pt x="1106960" y="132427"/>
                  <a:pt x="1111542" y="132394"/>
                  <a:pt x="1116124" y="132394"/>
                </a:cubicBezTo>
                <a:cubicBezTo>
                  <a:pt x="1552360" y="132394"/>
                  <a:pt x="1936493" y="419691"/>
                  <a:pt x="2059761" y="838149"/>
                </a:cubicBezTo>
                <a:lnTo>
                  <a:pt x="2186026" y="835899"/>
                </a:lnTo>
                <a:lnTo>
                  <a:pt x="1960204" y="1101101"/>
                </a:lnTo>
                <a:lnTo>
                  <a:pt x="1642292" y="845577"/>
                </a:lnTo>
                <a:lnTo>
                  <a:pt x="1765900" y="843377"/>
                </a:lnTo>
                <a:lnTo>
                  <a:pt x="1765900" y="843376"/>
                </a:lnTo>
                <a:cubicBezTo>
                  <a:pt x="1656052" y="581683"/>
                  <a:pt x="1399937" y="411424"/>
                  <a:pt x="1116124" y="411424"/>
                </a:cubicBezTo>
                <a:cubicBezTo>
                  <a:pt x="1112841" y="411424"/>
                  <a:pt x="1109559" y="411447"/>
                  <a:pt x="1106277" y="411493"/>
                </a:cubicBezTo>
                <a:close/>
              </a:path>
            </a:pathLst>
          </a:cu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350">
              <a:cs typeface="Arial" charset="0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E900D19-B3DB-407F-A16F-00706669F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446" y="2002027"/>
            <a:ext cx="1276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he-IL" b="1" dirty="0">
                <a:latin typeface="Calibri" charset="0"/>
                <a:cs typeface="+mj-cs"/>
              </a:rPr>
              <a:t>פרמטר/ים</a:t>
            </a:r>
            <a:endParaRPr lang="en-US" b="1" dirty="0">
              <a:latin typeface="Calibri" charset="0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A18FD7-E008-4E84-8617-041B0F159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085" y="4509157"/>
            <a:ext cx="1351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he-IL" b="1" dirty="0">
                <a:latin typeface="Calibri" charset="0"/>
                <a:cs typeface="+mj-cs"/>
              </a:rPr>
              <a:t>ערך מוחזר</a:t>
            </a:r>
            <a:endParaRPr lang="en-US" b="1" dirty="0">
              <a:latin typeface="Calibri" charset="0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73F90-8D13-4E42-AC57-06F7CB037FD9}"/>
              </a:ext>
            </a:extLst>
          </p:cNvPr>
          <p:cNvSpPr txBox="1"/>
          <p:nvPr/>
        </p:nvSpPr>
        <p:spPr>
          <a:xfrm>
            <a:off x="4145288" y="3861457"/>
            <a:ext cx="1026319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100" dirty="0">
                <a:solidFill>
                  <a:schemeClr val="bg1"/>
                </a:solidFill>
              </a:rPr>
              <a:t>פונקציה</a:t>
            </a:r>
          </a:p>
        </p:txBody>
      </p:sp>
    </p:spTree>
    <p:extLst>
      <p:ext uri="{BB962C8B-B14F-4D97-AF65-F5344CB8AC3E}">
        <p14:creationId xmlns:p14="http://schemas.microsoft.com/office/powerpoint/2010/main" val="162964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3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" y="-37837"/>
            <a:ext cx="9144000" cy="62324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איך כותבים אלגוריתם של פונקציה/פעולה?</a:t>
            </a:r>
            <a:endParaRPr lang="en-US" sz="36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5" name="תרשים זרימה: מסיים 50">
            <a:extLst>
              <a:ext uri="{FF2B5EF4-FFF2-40B4-BE49-F238E27FC236}">
                <a16:creationId xmlns:a16="http://schemas.microsoft.com/office/drawing/2014/main" id="{031D7D23-224E-4889-8348-3B8F7820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60" y="1379508"/>
            <a:ext cx="5835680" cy="69868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שם הפונקציה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פרמטר 1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פרמטר 2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,…)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C14939E-6CAD-4752-BD2F-75DB6C035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912" y="814311"/>
            <a:ext cx="4998701" cy="54832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חתימת הפונקציה</a:t>
            </a:r>
            <a:endParaRPr kumimoji="0" lang="he-IL" altLang="he-IL" sz="2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B1AED48C-BAAC-4DD9-B94B-29A82F23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296" y="4987453"/>
            <a:ext cx="2160240" cy="181588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הוראה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הוראה</a:t>
            </a:r>
            <a:endParaRPr lang="he-IL" alt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החזר</a:t>
            </a: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ערך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F4599FC7-E9DE-4710-8EB9-E5C96CC84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2074742"/>
            <a:ext cx="3378524" cy="31085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טענת כניסה: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מה הפונקציה מקבלת?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טענת יציאה: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מה הפונקציה מבצעת?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e-IL" alt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הוראות:</a:t>
            </a:r>
            <a:endParaRPr kumimoji="0" lang="he-IL" altLang="he-IL" sz="2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בועת דיבור: מלבן עם פינות מעוגלות 10">
            <a:extLst>
              <a:ext uri="{FF2B5EF4-FFF2-40B4-BE49-F238E27FC236}">
                <a16:creationId xmlns:a16="http://schemas.microsoft.com/office/drawing/2014/main" id="{C0669534-90E6-4D7F-B4FE-EE21C409B802}"/>
              </a:ext>
            </a:extLst>
          </p:cNvPr>
          <p:cNvSpPr/>
          <p:nvPr/>
        </p:nvSpPr>
        <p:spPr>
          <a:xfrm>
            <a:off x="611560" y="2872291"/>
            <a:ext cx="3150352" cy="1736646"/>
          </a:xfrm>
          <a:prstGeom prst="wedgeRoundRectCallout">
            <a:avLst>
              <a:gd name="adj1" fmla="val 89241"/>
              <a:gd name="adj2" fmla="val -102427"/>
              <a:gd name="adj3" fmla="val 16667"/>
            </a:avLst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פרמטר הוא משתנה של הפונקציה שאמור לקבל ערך שנשלח ע"י הפונקציה הקוראת.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D5A259B7-C151-4275-A301-C8CA1E44A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049" y="6253741"/>
            <a:ext cx="330428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רשימת משתנים:</a:t>
            </a:r>
            <a:endParaRPr kumimoji="0" lang="he-IL" altLang="he-IL" sz="2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7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" y="-37837"/>
            <a:ext cx="9144000" cy="62324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דוגמא</a:t>
            </a:r>
            <a:endParaRPr lang="en-US" sz="36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5" name="תרשים זרימה: מסיים 50">
            <a:extLst>
              <a:ext uri="{FF2B5EF4-FFF2-40B4-BE49-F238E27FC236}">
                <a16:creationId xmlns:a16="http://schemas.microsoft.com/office/drawing/2014/main" id="{031D7D23-224E-4889-8348-3B8F7820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586" y="2128758"/>
            <a:ext cx="6026828" cy="69868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שם הפונקציה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פרמטר 1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פרמטר 2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,…)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C14939E-6CAD-4752-BD2F-75DB6C035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308" y="1563561"/>
            <a:ext cx="4998701" cy="54832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חתימת הפונקציה</a:t>
            </a:r>
            <a:endParaRPr kumimoji="0" lang="he-IL" altLang="he-IL" sz="2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F4599FC7-E9DE-4710-8EB9-E5C96CC84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093" y="4001904"/>
            <a:ext cx="7609243" cy="267765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טענת כניסה: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מה הפונקציה מקבלת?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800" dirty="0">
                <a:latin typeface="Arial" panose="020B0604020202020204" pitchFamily="34" charset="0"/>
              </a:rPr>
              <a:t>num1, num2</a:t>
            </a:r>
            <a:r>
              <a:rPr lang="he-IL" altLang="he-IL" sz="2800" dirty="0">
                <a:latin typeface="Arial" panose="020B0604020202020204" pitchFamily="34" charset="0"/>
              </a:rPr>
              <a:t> - שני מספרים שלמים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טענת יציאה: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מה הפונקציה מבצעת?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מחשבת ומחזירה את חיבור המספרים שהתקבלו.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ED583797-5133-4EE0-991C-9A53F04E5D64}"/>
              </a:ext>
            </a:extLst>
          </p:cNvPr>
          <p:cNvSpPr/>
          <p:nvPr/>
        </p:nvSpPr>
        <p:spPr>
          <a:xfrm>
            <a:off x="1" y="644692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פונקציה שמקבלת שני מספרים ומחשבת ומחזירה את חיבור המספרים שהתקבלו.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5DEEC789-6223-4D6B-906D-A7A78BED0FEF}"/>
              </a:ext>
            </a:extLst>
          </p:cNvPr>
          <p:cNvSpPr/>
          <p:nvPr/>
        </p:nvSpPr>
        <p:spPr>
          <a:xfrm>
            <a:off x="4067944" y="692696"/>
            <a:ext cx="3111669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4DE58ADC-127A-49A0-8AF8-45ABD52D00E3}"/>
              </a:ext>
            </a:extLst>
          </p:cNvPr>
          <p:cNvSpPr/>
          <p:nvPr/>
        </p:nvSpPr>
        <p:spPr>
          <a:xfrm>
            <a:off x="188387" y="692654"/>
            <a:ext cx="2583413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רשים זרימה: מסיים 50">
            <a:extLst>
              <a:ext uri="{FF2B5EF4-FFF2-40B4-BE49-F238E27FC236}">
                <a16:creationId xmlns:a16="http://schemas.microsoft.com/office/drawing/2014/main" id="{4D20A821-AEEF-4619-B2FC-9BE8F26F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881" y="3120423"/>
            <a:ext cx="6062238" cy="69868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800" dirty="0" err="1">
                <a:latin typeface="Arial" panose="020B0604020202020204" pitchFamily="34" charset="0"/>
                <a:cs typeface="Arial" panose="020B0604020202020204" pitchFamily="34" charset="0"/>
              </a:rPr>
              <a:t>SumOfNumbers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(int num1, int num2)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בועת דיבור: מלבן עם פינות מעוגלות 14">
            <a:extLst>
              <a:ext uri="{FF2B5EF4-FFF2-40B4-BE49-F238E27FC236}">
                <a16:creationId xmlns:a16="http://schemas.microsoft.com/office/drawing/2014/main" id="{BF181081-57DF-4F6B-8B13-527BB41FDFF3}"/>
              </a:ext>
            </a:extLst>
          </p:cNvPr>
          <p:cNvSpPr/>
          <p:nvPr/>
        </p:nvSpPr>
        <p:spPr>
          <a:xfrm>
            <a:off x="936104" y="4388135"/>
            <a:ext cx="1835696" cy="510778"/>
          </a:xfrm>
          <a:prstGeom prst="wedgeRoundRectCallout">
            <a:avLst>
              <a:gd name="adj1" fmla="val 46373"/>
              <a:gd name="adj2" fmla="val -187806"/>
              <a:gd name="adj3" fmla="val 16667"/>
            </a:avLst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 rtl="0">
              <a:spcAft>
                <a:spcPts val="600"/>
              </a:spcAft>
              <a:tabLst>
                <a:tab pos="1403350" algn="l"/>
              </a:tabLst>
            </a:pP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PascalCase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4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10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" y="-37837"/>
            <a:ext cx="9144000" cy="62324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דוגמא</a:t>
            </a:r>
            <a:endParaRPr lang="en-US" sz="36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C14939E-6CAD-4752-BD2F-75DB6C035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308" y="1563561"/>
            <a:ext cx="4998701" cy="54832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חתימת הפונקציה</a:t>
            </a:r>
            <a:endParaRPr kumimoji="0" lang="he-IL" altLang="he-IL" sz="2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F4599FC7-E9DE-4710-8EB9-E5C96CC84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241" y="3071694"/>
            <a:ext cx="8405768" cy="37856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טענת כניסה: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num1, num2</a:t>
            </a: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- שני מספרים שלמים.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טענת יציאה: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מחשבת ומחזירה את חיבור המספרים שהתקבלו.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e-IL" altLang="he-IL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הוראות:</a:t>
            </a:r>
          </a:p>
          <a:p>
            <a:pPr marL="514350" marR="0" lvl="0" indent="-51435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חשב את 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num1+num2</a:t>
            </a: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והשם את התוצאה ב 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marR="0" lvl="0" indent="-51435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he-IL" altLang="he-IL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החזר</a:t>
            </a: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את 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רשימת משתנים:</a:t>
            </a:r>
            <a:endParaRPr lang="he-IL" alt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ED583797-5133-4EE0-991C-9A53F04E5D64}"/>
              </a:ext>
            </a:extLst>
          </p:cNvPr>
          <p:cNvSpPr/>
          <p:nvPr/>
        </p:nvSpPr>
        <p:spPr>
          <a:xfrm>
            <a:off x="1" y="644692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פונקציה שמקבלת שני מספרים ומחשבת ומחזירה את חיבור המספרים שהתקבלו.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5DEEC789-6223-4D6B-906D-A7A78BED0FEF}"/>
              </a:ext>
            </a:extLst>
          </p:cNvPr>
          <p:cNvSpPr/>
          <p:nvPr/>
        </p:nvSpPr>
        <p:spPr>
          <a:xfrm>
            <a:off x="4067944" y="692696"/>
            <a:ext cx="3111669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4DE58ADC-127A-49A0-8AF8-45ABD52D00E3}"/>
              </a:ext>
            </a:extLst>
          </p:cNvPr>
          <p:cNvSpPr/>
          <p:nvPr/>
        </p:nvSpPr>
        <p:spPr>
          <a:xfrm>
            <a:off x="188387" y="692654"/>
            <a:ext cx="2583413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רשים זרימה: מסיים 50">
            <a:extLst>
              <a:ext uri="{FF2B5EF4-FFF2-40B4-BE49-F238E27FC236}">
                <a16:creationId xmlns:a16="http://schemas.microsoft.com/office/drawing/2014/main" id="{4D20A821-AEEF-4619-B2FC-9BE8F26F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881" y="2156320"/>
            <a:ext cx="6062238" cy="69868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800" dirty="0" err="1">
                <a:latin typeface="Arial" panose="020B0604020202020204" pitchFamily="34" charset="0"/>
                <a:cs typeface="Arial" panose="020B0604020202020204" pitchFamily="34" charset="0"/>
              </a:rPr>
              <a:t>SumOfNumbers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(int num1, int num2)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BC04FAB8-DE55-4380-8805-FEA54B94D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6353290"/>
            <a:ext cx="3960440" cy="50405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int sum</a:t>
            </a: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– תוצאת החיבור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0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לאלגוריתם שקורא לפונקציה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0743D3B9-08B0-49CD-A0E5-70D86F4B1F6A}"/>
              </a:ext>
            </a:extLst>
          </p:cNvPr>
          <p:cNvSpPr/>
          <p:nvPr/>
        </p:nvSpPr>
        <p:spPr>
          <a:xfrm>
            <a:off x="0" y="544623"/>
            <a:ext cx="9143999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אלגוריתם שהקלט שלו הוא 10 זוגות של מספרים ועבור כל זוג מספרים יוצג החיבור ביניהם.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endParaRPr lang="he-IL" sz="8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האלגוריתם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בצע 10 פעמים:</a:t>
            </a:r>
          </a:p>
          <a:p>
            <a:pPr lvl="1"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1.1 קלוט שני מספרים שלמים ל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x,y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1"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1.2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קרא ל </a:t>
            </a:r>
            <a:r>
              <a:rPr lang="en-US" sz="2800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SumOfNumbers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x,y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והשם את הערך המוחזר ב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sum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1"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1.3 הצג את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sum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endParaRPr lang="he-IL" sz="800" b="1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רשימת משתנים</a:t>
            </a:r>
          </a:p>
          <a:p>
            <a:pPr algn="r"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int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- מונה הלולאה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int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x,y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- זוג המספרים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int sum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-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חיבור המספרים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42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6043</TotalTime>
  <Words>884</Words>
  <Application>Microsoft Office PowerPoint</Application>
  <PresentationFormat>‫הצגה על המסך (4:3)</PresentationFormat>
  <Paragraphs>165</Paragraphs>
  <Slides>15</Slides>
  <Notes>12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ערכת נושא Office</vt:lpstr>
      <vt:lpstr>מה נלמד היום?</vt:lpstr>
      <vt:lpstr>מהי פונקציה/פעולה?</vt:lpstr>
      <vt:lpstr>לשם מה צריך פונקציות/פעולות?</vt:lpstr>
      <vt:lpstr>לשם מה צריך פונקציות/פעולות?</vt:lpstr>
      <vt:lpstr>פונקציה/פעולה היא כמו קופסה שחורה</vt:lpstr>
      <vt:lpstr>איך כותבים אלגוריתם של פונקציה/פעולה?</vt:lpstr>
      <vt:lpstr>דוגמא</vt:lpstr>
      <vt:lpstr>דוגמא</vt:lpstr>
      <vt:lpstr>דוגמא לאלגוריתם שקורא לפונקציה</vt:lpstr>
      <vt:lpstr>מבנה הגדרת פונקציה/פעולה ב #C</vt:lpstr>
      <vt:lpstr>היכן כותבים את הפונקציה/פעולה?</vt:lpstr>
      <vt:lpstr>טבלת מעקב לתוכנית עם פונקציה/פעולה</vt:lpstr>
      <vt:lpstr>ניתן לזמן פונקציה בכל מיני דרכים</vt:lpstr>
      <vt:lpstr>דוגמא שנפתור ביחד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488</cp:revision>
  <dcterms:created xsi:type="dcterms:W3CDTF">2018-02-18T20:21:23Z</dcterms:created>
  <dcterms:modified xsi:type="dcterms:W3CDTF">2019-12-22T10:29:54Z</dcterms:modified>
</cp:coreProperties>
</file>