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5" r:id="rId6"/>
    <p:sldId id="277" r:id="rId7"/>
    <p:sldId id="278" r:id="rId8"/>
    <p:sldId id="269" r:id="rId9"/>
    <p:sldId id="270" r:id="rId10"/>
    <p:sldId id="279" r:id="rId11"/>
    <p:sldId id="310" r:id="rId12"/>
    <p:sldId id="280" r:id="rId13"/>
    <p:sldId id="272" r:id="rId14"/>
    <p:sldId id="273" r:id="rId15"/>
    <p:sldId id="275" r:id="rId16"/>
    <p:sldId id="276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ב'/טבת/תש"פ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solidFill>
                  <a:srgbClr val="0070C0"/>
                </a:solidFill>
                <a:cs typeface="+mn-cs"/>
              </a:rPr>
              <a:t>מה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57158" y="1428736"/>
            <a:ext cx="8501121" cy="4929222"/>
          </a:xfrm>
        </p:spPr>
        <p:txBody>
          <a:bodyPr>
            <a:normAutofit fontScale="85000" lnSpcReduction="10000"/>
          </a:bodyPr>
          <a:lstStyle/>
          <a:p>
            <a:r>
              <a:rPr lang="he-IL" sz="3200" dirty="0"/>
              <a:t>מבוא והצורך במערכים (</a:t>
            </a:r>
            <a:r>
              <a:rPr lang="en-US" sz="3200" dirty="0"/>
              <a:t>arrays</a:t>
            </a:r>
            <a:r>
              <a:rPr lang="he-IL" sz="3200" dirty="0"/>
              <a:t>)</a:t>
            </a:r>
          </a:p>
          <a:p>
            <a:r>
              <a:rPr lang="he-IL" sz="3200" dirty="0"/>
              <a:t>מהו מערך חד מימדי/וקטור?</a:t>
            </a:r>
          </a:p>
          <a:p>
            <a:r>
              <a:rPr lang="he-IL" sz="3200" dirty="0"/>
              <a:t>אינדקס המערך</a:t>
            </a:r>
          </a:p>
          <a:p>
            <a:r>
              <a:rPr lang="he-IL" sz="3200" dirty="0"/>
              <a:t>הגדרת מערך חד </a:t>
            </a:r>
            <a:r>
              <a:rPr lang="he-IL" sz="3200" dirty="0" err="1"/>
              <a:t>מימדי</a:t>
            </a:r>
            <a:r>
              <a:rPr lang="he-IL" sz="3200" dirty="0"/>
              <a:t> ב #</a:t>
            </a:r>
            <a:r>
              <a:rPr lang="en-US" sz="3200" dirty="0"/>
              <a:t>C</a:t>
            </a:r>
            <a:endParaRPr lang="he-IL" sz="3200" dirty="0"/>
          </a:p>
          <a:p>
            <a:r>
              <a:rPr lang="he-IL" sz="3200" dirty="0"/>
              <a:t>אתחול מערך בזמן הגדרתו</a:t>
            </a:r>
          </a:p>
          <a:p>
            <a:r>
              <a:rPr lang="he-IL" sz="3200" dirty="0"/>
              <a:t>פנייה לתא במערך (קליטה, הדפסה, השמה, בדיקת ערכו של תא)</a:t>
            </a:r>
          </a:p>
          <a:p>
            <a:r>
              <a:rPr lang="he-IL" sz="3200" dirty="0"/>
              <a:t>קליטת נתונים למערך</a:t>
            </a:r>
          </a:p>
          <a:p>
            <a:r>
              <a:rPr lang="he-IL" sz="3200" dirty="0"/>
              <a:t>הדפסת איברי המערך</a:t>
            </a:r>
          </a:p>
          <a:p>
            <a:r>
              <a:rPr lang="he-IL" sz="3200" dirty="0"/>
              <a:t>השמה לאיברי המערך</a:t>
            </a:r>
          </a:p>
          <a:p>
            <a:r>
              <a:rPr lang="he-IL" sz="3200" dirty="0"/>
              <a:t>חריגה מגבולות המערך</a:t>
            </a:r>
          </a:p>
          <a:p>
            <a:pPr>
              <a:buNone/>
            </a:pPr>
            <a:endParaRPr lang="he-IL" sz="3200" dirty="0"/>
          </a:p>
          <a:p>
            <a:pPr>
              <a:buFont typeface="Wingdings 3" panose="05040102010807070707" pitchFamily="18" charset="2"/>
              <a:buChar char="t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1841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3C95207-5137-43F7-BBFB-105E3D8A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88" y="-53255"/>
            <a:ext cx="5775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קליטת נתונים לכל המערך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B2FEF58-C8EF-4D9D-99C4-6BF7C198E973}"/>
              </a:ext>
            </a:extLst>
          </p:cNvPr>
          <p:cNvSpPr/>
          <p:nvPr/>
        </p:nvSpPr>
        <p:spPr>
          <a:xfrm>
            <a:off x="323528" y="446130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נתון המערך </a:t>
            </a: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int[] x =new int[6];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Console.WriteLine(“Enter a number”);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x[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]=int.Parse(Console.ReadLine());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Console.WriteLine (“Enter a number”);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x[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]=int.Parse(Console.ReadLine());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Console.WriteLine (“Enter a number”);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x[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5</a:t>
            </a:r>
            <a:r>
              <a:rPr lang="en-US" sz="2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]=int.Parse(Console.ReadLine());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5989907-82CB-4DF0-AA0D-21E49BCC2A8C}"/>
              </a:ext>
            </a:extLst>
          </p:cNvPr>
          <p:cNvSpPr/>
          <p:nvPr/>
        </p:nvSpPr>
        <p:spPr>
          <a:xfrm>
            <a:off x="1382546" y="4199620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45647ED-E1CC-4387-A6D7-4108A756DD9D}"/>
              </a:ext>
            </a:extLst>
          </p:cNvPr>
          <p:cNvSpPr/>
          <p:nvPr/>
        </p:nvSpPr>
        <p:spPr>
          <a:xfrm>
            <a:off x="2065188" y="4199620"/>
            <a:ext cx="12433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 </a:t>
            </a: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0CFE8D7-769A-4159-85EF-A242968D6522}"/>
              </a:ext>
            </a:extLst>
          </p:cNvPr>
          <p:cNvSpPr/>
          <p:nvPr/>
        </p:nvSpPr>
        <p:spPr>
          <a:xfrm>
            <a:off x="3162062" y="4199620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6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7953E5E-EA78-4CC8-896F-2C47E2B67320}"/>
              </a:ext>
            </a:extLst>
          </p:cNvPr>
          <p:cNvSpPr/>
          <p:nvPr/>
        </p:nvSpPr>
        <p:spPr>
          <a:xfrm>
            <a:off x="3923936" y="4199620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++)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F9290B4-570A-46FC-B79E-7E2454774F2B}"/>
              </a:ext>
            </a:extLst>
          </p:cNvPr>
          <p:cNvSpPr/>
          <p:nvPr/>
        </p:nvSpPr>
        <p:spPr>
          <a:xfrm>
            <a:off x="1382546" y="4586998"/>
            <a:ext cx="6606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Console.WriteLine(“Enter a number”);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x[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]=int.Parse(Console.ReadLine());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6430052-D23C-48D9-8333-EEDDA6019181}"/>
              </a:ext>
            </a:extLst>
          </p:cNvPr>
          <p:cNvSpPr/>
          <p:nvPr/>
        </p:nvSpPr>
        <p:spPr>
          <a:xfrm>
            <a:off x="1607437" y="5400830"/>
            <a:ext cx="9155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x[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9279612-E2BB-4A43-9030-05CA830035E3}"/>
              </a:ext>
            </a:extLst>
          </p:cNvPr>
          <p:cNvSpPr/>
          <p:nvPr/>
        </p:nvSpPr>
        <p:spPr>
          <a:xfrm>
            <a:off x="1187624" y="4063142"/>
            <a:ext cx="6768752" cy="24546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רשים זרימה: צומת מסכם 4">
            <a:extLst>
              <a:ext uri="{FF2B5EF4-FFF2-40B4-BE49-F238E27FC236}">
                <a16:creationId xmlns:a16="http://schemas.microsoft.com/office/drawing/2014/main" id="{50081C20-9F96-4294-8C1A-35885932299A}"/>
              </a:ext>
            </a:extLst>
          </p:cNvPr>
          <p:cNvSpPr/>
          <p:nvPr/>
        </p:nvSpPr>
        <p:spPr>
          <a:xfrm>
            <a:off x="395536" y="933950"/>
            <a:ext cx="5112568" cy="3014312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48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  <p:bldP spid="8" grpId="0" animBg="1"/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3C95207-5137-43F7-BBFB-105E3D8A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88" y="-53255"/>
            <a:ext cx="5775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קליטה</a:t>
            </a:r>
            <a:r>
              <a:rPr kumimoji="0" lang="he-IL" sz="4000" b="1" i="0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בשיטת הזקיף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1" y="764704"/>
            <a:ext cx="6543675" cy="568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35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3C95207-5137-43F7-BBFB-105E3D8A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88" y="-53255"/>
            <a:ext cx="5775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הדפסת המערך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B2FEF58-C8EF-4D9D-99C4-6BF7C198E973}"/>
              </a:ext>
            </a:extLst>
          </p:cNvPr>
          <p:cNvSpPr/>
          <p:nvPr/>
        </p:nvSpPr>
        <p:spPr>
          <a:xfrm>
            <a:off x="323527" y="7684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נתון המערך </a:t>
            </a: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int[] x =new int[6];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5989907-82CB-4DF0-AA0D-21E49BCC2A8C}"/>
              </a:ext>
            </a:extLst>
          </p:cNvPr>
          <p:cNvSpPr/>
          <p:nvPr/>
        </p:nvSpPr>
        <p:spPr>
          <a:xfrm>
            <a:off x="2228770" y="1788375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45647ED-E1CC-4387-A6D7-4108A756DD9D}"/>
              </a:ext>
            </a:extLst>
          </p:cNvPr>
          <p:cNvSpPr/>
          <p:nvPr/>
        </p:nvSpPr>
        <p:spPr>
          <a:xfrm>
            <a:off x="2911412" y="1788375"/>
            <a:ext cx="12433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 </a:t>
            </a: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0CFE8D7-769A-4159-85EF-A242968D6522}"/>
              </a:ext>
            </a:extLst>
          </p:cNvPr>
          <p:cNvSpPr/>
          <p:nvPr/>
        </p:nvSpPr>
        <p:spPr>
          <a:xfrm>
            <a:off x="4008286" y="1788375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6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7953E5E-EA78-4CC8-896F-2C47E2B67320}"/>
              </a:ext>
            </a:extLst>
          </p:cNvPr>
          <p:cNvSpPr/>
          <p:nvPr/>
        </p:nvSpPr>
        <p:spPr>
          <a:xfrm>
            <a:off x="4770160" y="1788375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++)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F9290B4-570A-46FC-B79E-7E2454774F2B}"/>
              </a:ext>
            </a:extLst>
          </p:cNvPr>
          <p:cNvSpPr/>
          <p:nvPr/>
        </p:nvSpPr>
        <p:spPr>
          <a:xfrm>
            <a:off x="2228770" y="2175753"/>
            <a:ext cx="51125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Console.WriteLine(         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6430052-D23C-48D9-8333-EEDDA6019181}"/>
              </a:ext>
            </a:extLst>
          </p:cNvPr>
          <p:cNvSpPr/>
          <p:nvPr/>
        </p:nvSpPr>
        <p:spPr>
          <a:xfrm>
            <a:off x="5778264" y="2574364"/>
            <a:ext cx="9155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x[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9279612-E2BB-4A43-9030-05CA830035E3}"/>
              </a:ext>
            </a:extLst>
          </p:cNvPr>
          <p:cNvSpPr/>
          <p:nvPr/>
        </p:nvSpPr>
        <p:spPr>
          <a:xfrm>
            <a:off x="2015716" y="1700808"/>
            <a:ext cx="5112568" cy="20162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32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A009C42D-42E4-48F3-AB7B-CDEAC7379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6967"/>
              </p:ext>
            </p:extLst>
          </p:nvPr>
        </p:nvGraphicFramePr>
        <p:xfrm>
          <a:off x="2768442" y="4930368"/>
          <a:ext cx="3607117" cy="51816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0" dirty="0"/>
                        <a:t>3</a:t>
                      </a:r>
                      <a:endParaRPr lang="he-IL" sz="2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650BFF2-617B-4BF5-B2A3-DDA94B60D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35471"/>
              </p:ext>
            </p:extLst>
          </p:nvPr>
        </p:nvGraphicFramePr>
        <p:xfrm>
          <a:off x="2768400" y="5404932"/>
          <a:ext cx="3607200" cy="51816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601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6012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5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4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3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2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1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5C2AD99B-0872-4FA5-9A4C-A6EB1AD6E009}"/>
              </a:ext>
            </a:extLst>
          </p:cNvPr>
          <p:cNvSpPr/>
          <p:nvPr/>
        </p:nvSpPr>
        <p:spPr>
          <a:xfrm>
            <a:off x="4353694" y="3140968"/>
            <a:ext cx="362322" cy="4095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F56C282-E9ED-4B8B-9573-BAF26B18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68760"/>
            <a:ext cx="6210300" cy="23431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750DE75-050D-4F14-AF0A-988BE030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37" y="244295"/>
            <a:ext cx="66323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השמת ערך לכל איברי</a:t>
            </a:r>
            <a:r>
              <a:rPr kumimoji="0" lang="he-IL" sz="40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המערך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5F212E5-957C-4778-8AAA-3BE66FEF3082}"/>
              </a:ext>
            </a:extLst>
          </p:cNvPr>
          <p:cNvSpPr/>
          <p:nvPr/>
        </p:nvSpPr>
        <p:spPr>
          <a:xfrm>
            <a:off x="1691680" y="493036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760CA8D-8472-4885-8686-746F8F40FB79}"/>
              </a:ext>
            </a:extLst>
          </p:cNvPr>
          <p:cNvSpPr/>
          <p:nvPr/>
        </p:nvSpPr>
        <p:spPr>
          <a:xfrm>
            <a:off x="287524" y="620688"/>
            <a:ext cx="8568952" cy="5829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כתוב </a:t>
            </a:r>
            <a:r>
              <a:rPr lang="he-IL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תוכנית</a:t>
            </a: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המגדירה מערך בן 8 מספרים שלמים. </a:t>
            </a:r>
          </a:p>
          <a:p>
            <a:pPr lvl="0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על התוכנית: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לקלוט נתונים לתוך המערך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להציג את כל איברי המערך בהתאם לסדר קליטתם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להציג אך ורק את איברי המערך שערכם זוגי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להציג אך ורק את איברי המערך החיוביים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להציג את כל איברי המערך בסדר הפוך לסדר קליטתם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cs"/>
              <a:buAutoNum type="hebrew2Minus"/>
              <a:tabLst>
                <a:tab pos="914400" algn="l"/>
              </a:tabLst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לשים בתא הראשון של המערך את הערך 5 ובתא האחרון את הערך 100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2EC45B-F5CE-410B-AD03-76E48894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29" y="53888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תרגיל דוגמא 1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760CA8D-8472-4885-8686-746F8F40FB79}"/>
              </a:ext>
            </a:extLst>
          </p:cNvPr>
          <p:cNvSpPr/>
          <p:nvPr/>
        </p:nvSpPr>
        <p:spPr>
          <a:xfrm>
            <a:off x="287524" y="1124744"/>
            <a:ext cx="8568952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המגדירה מערך בן 6 מספרים שלמים. הגדר את גודל המערך כקבוע בעזרת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const</a:t>
            </a: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800100" lvl="1" indent="-342900" algn="just">
              <a:lnSpc>
                <a:spcPct val="150000"/>
              </a:lnSpc>
              <a:buFont typeface="+mj-cs"/>
              <a:buAutoNum type="hebrew2Minus"/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קלוט ערכים למערך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800100" lvl="1" indent="-342900" algn="just">
              <a:lnSpc>
                <a:spcPct val="150000"/>
              </a:lnSpc>
              <a:buFont typeface="+mj-cs"/>
              <a:buAutoNum type="hebrew2Minus"/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הצג את המספרים הנמצאים </a:t>
            </a:r>
            <a:r>
              <a:rPr lang="he-IL" sz="2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במקומות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הזוגיים במערך</a:t>
            </a:r>
          </a:p>
          <a:p>
            <a:pPr marL="800100" lvl="1" indent="-342900" algn="just">
              <a:lnSpc>
                <a:spcPct val="150000"/>
              </a:lnSpc>
              <a:buFont typeface="+mj-cs"/>
              <a:buAutoNum type="hebrew2Minus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800100" lvl="1" indent="-342900" algn="just">
              <a:buFont typeface="+mj-cs"/>
              <a:buAutoNum type="hebrew2Minus"/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הצג את מספרם הסידורי/אינדקס של אברי המערך שערכם שלילי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2EC45B-F5CE-410B-AD03-76E48894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29" y="53888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תרגיל דוגמא 2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760CA8D-8472-4885-8686-746F8F40FB79}"/>
              </a:ext>
            </a:extLst>
          </p:cNvPr>
          <p:cNvSpPr/>
          <p:nvPr/>
        </p:nvSpPr>
        <p:spPr>
          <a:xfrm>
            <a:off x="287524" y="1124744"/>
            <a:ext cx="8568952" cy="1307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המגדירה מערך של 8 תווים, קולטת לתוכו תווים ומציגה רק את </a:t>
            </a:r>
            <a:r>
              <a:rPr lang="he-IL" sz="2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האותיות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שבמערך.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2EC45B-F5CE-410B-AD03-76E48894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29" y="53888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תרגיל דוגמא 3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A33758E-13CD-4F2B-A1C7-9FEA2FEF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44" y="1556792"/>
            <a:ext cx="8189911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מלבן מעוגל 1"/>
          <p:cNvSpPr/>
          <p:nvPr/>
        </p:nvSpPr>
        <p:spPr>
          <a:xfrm>
            <a:off x="971600" y="2204864"/>
            <a:ext cx="3959736" cy="2530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3" name="מלבן מעוגל 2"/>
          <p:cNvSpPr/>
          <p:nvPr/>
        </p:nvSpPr>
        <p:spPr>
          <a:xfrm>
            <a:off x="971600" y="2852935"/>
            <a:ext cx="7488832" cy="2530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315" y="4509120"/>
            <a:ext cx="821537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האם ניתן להוסיף קטע </a:t>
            </a:r>
            <a:r>
              <a:rPr lang="he-IL" sz="3200" dirty="0" err="1"/>
              <a:t>תוכנית</a:t>
            </a:r>
            <a:r>
              <a:rPr lang="he-IL" sz="3200" dirty="0"/>
              <a:t> שידפיס את הציונים שגדולים מהממוצע?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4133C3E9-E9AB-4591-ACB5-5E031966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98" y="708708"/>
            <a:ext cx="7486805" cy="31523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663809" y="2000240"/>
            <a:ext cx="78163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3200" dirty="0"/>
              <a:t>אם משתנה הוא מן "תיבה" שניתן לשים בה ערך,</a:t>
            </a:r>
          </a:p>
          <a:p>
            <a:pPr algn="ctr"/>
            <a:endParaRPr lang="he-IL" sz="3200" dirty="0"/>
          </a:p>
          <a:p>
            <a:pPr algn="ctr"/>
            <a:r>
              <a:rPr lang="en-US" sz="3200" dirty="0"/>
              <a:t>int num; </a:t>
            </a:r>
            <a:endParaRPr lang="he-IL" sz="3200" dirty="0"/>
          </a:p>
          <a:p>
            <a:pPr algn="ctr"/>
            <a:endParaRPr lang="he-IL" sz="3200" dirty="0"/>
          </a:p>
          <a:p>
            <a:r>
              <a:rPr lang="he-IL" sz="3200" dirty="0"/>
              <a:t>מערך הוא "שורת תיבות" בעלת שם מזהה אחד, שניתן לשים בה מספר ערכים.</a:t>
            </a:r>
          </a:p>
          <a:p>
            <a:r>
              <a:rPr lang="he-IL" sz="3200" dirty="0"/>
              <a:t>לכל תאי המערך טיפוס נתונים זהה.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964529" y="928670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מערכים – </a:t>
            </a: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Arrays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206" y="5562104"/>
            <a:ext cx="601358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לבן 5"/>
          <p:cNvSpPr/>
          <p:nvPr/>
        </p:nvSpPr>
        <p:spPr>
          <a:xfrm>
            <a:off x="5436096" y="2928934"/>
            <a:ext cx="1000132" cy="64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579" y="2143116"/>
            <a:ext cx="8668842" cy="207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64529" y="928670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אינדקס במערך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5224AC-506C-4966-A5E2-CD656D31CE40}"/>
              </a:ext>
            </a:extLst>
          </p:cNvPr>
          <p:cNvSpPr txBox="1"/>
          <p:nvPr/>
        </p:nvSpPr>
        <p:spPr>
          <a:xfrm>
            <a:off x="179512" y="2132856"/>
            <a:ext cx="815569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דוגמאות: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[] x =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[9] ;</a:t>
            </a: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[] array =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char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[10];</a:t>
            </a: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[] b =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bool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[15];</a:t>
            </a: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[] y =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double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[100];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F00A76-C955-410A-B8E7-4C859E2C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29" y="244295"/>
            <a:ext cx="52149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הגדרת מערך ב #</a:t>
            </a: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A240E668-99A4-4014-818C-022D0EC151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78784" y="2723999"/>
          <a:ext cx="36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03A2AEEA-BBFD-454F-AAD9-D6C50ED1A9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78784" y="3094839"/>
          <a:ext cx="36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008878E2-F52B-48F4-ABFD-6C42CB8DE9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78784" y="3555434"/>
          <a:ext cx="36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2D6D5A48-4901-4EC1-9C91-8B4C5355E7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78784" y="3926274"/>
          <a:ext cx="36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2899369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D60AF94C-C934-4CE6-A4CB-998B1225A3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27784" y="4826469"/>
          <a:ext cx="6228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58909886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45219591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2654463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172517408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6934133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87478787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BD136F03-B252-45AA-A58A-174EB241A2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27784" y="5202475"/>
          <a:ext cx="6228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58909886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45219591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2654463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172517408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6934133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87478787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79244566-DB40-4A2A-A464-F3B4CE2651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45902" y="6175744"/>
          <a:ext cx="6228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58909886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45219591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2654463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172517408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6934133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87478787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14" name="טבלה 13">
            <a:extLst>
              <a:ext uri="{FF2B5EF4-FFF2-40B4-BE49-F238E27FC236}">
                <a16:creationId xmlns:a16="http://schemas.microsoft.com/office/drawing/2014/main" id="{987B565C-8E45-4254-AA2F-D7D02E02E9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45902" y="6551750"/>
          <a:ext cx="6228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339100353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3281955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5557354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37213597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58909886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45219591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26544635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172517408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6934133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87478787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99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93FC2F-58D8-4773-91A4-197D4940A777}"/>
              </a:ext>
            </a:extLst>
          </p:cNvPr>
          <p:cNvSpPr txBox="1"/>
          <p:nvPr/>
        </p:nvSpPr>
        <p:spPr>
          <a:xfrm>
            <a:off x="669624" y="1368488"/>
            <a:ext cx="7804752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;[גודל המערך] טיפוס המערך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= שם המערך [] טיפוס המערך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5224AC-506C-4966-A5E2-CD656D31CE40}"/>
              </a:ext>
            </a:extLst>
          </p:cNvPr>
          <p:cNvSpPr txBox="1"/>
          <p:nvPr/>
        </p:nvSpPr>
        <p:spPr>
          <a:xfrm>
            <a:off x="179512" y="2132856"/>
            <a:ext cx="815569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דוגמאות: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x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[5] {10,20,30,40,50};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rtl="0">
              <a:lnSpc>
                <a:spcPct val="200000"/>
              </a:lnSpc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x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{10,20,30,40,50};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x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F00A76-C955-410A-B8E7-4C859E2C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085" y="244295"/>
            <a:ext cx="58478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אתחול מערך בזמן הגדרתו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A240E668-99A4-4014-818C-022D0EC15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06499"/>
              </p:ext>
            </p:extLst>
          </p:nvPr>
        </p:nvGraphicFramePr>
        <p:xfrm>
          <a:off x="3131842" y="3394967"/>
          <a:ext cx="2390775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50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40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03A2AEEA-BBFD-454F-AAD9-D6C50ED1A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15769"/>
              </p:ext>
            </p:extLst>
          </p:nvPr>
        </p:nvGraphicFramePr>
        <p:xfrm>
          <a:off x="3131840" y="3765807"/>
          <a:ext cx="2336425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67285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353423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581147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67285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467285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93FC2F-58D8-4773-91A4-197D4940A777}"/>
              </a:ext>
            </a:extLst>
          </p:cNvPr>
          <p:cNvSpPr txBox="1"/>
          <p:nvPr/>
        </p:nvSpPr>
        <p:spPr>
          <a:xfrm>
            <a:off x="179512" y="1368488"/>
            <a:ext cx="8676272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he-IL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{... ,ערך ,ערך ,ערך}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[גודל המערך] טיפוס המערך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= שם המערך [] טיפוס המערך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906B333E-CBDC-458E-BC3C-CFB273EFC0B9}"/>
              </a:ext>
            </a:extLst>
          </p:cNvPr>
          <p:cNvSpPr/>
          <p:nvPr/>
        </p:nvSpPr>
        <p:spPr>
          <a:xfrm>
            <a:off x="3563888" y="4615854"/>
            <a:ext cx="432048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רשים זרימה: צומת מסכם 5">
            <a:extLst>
              <a:ext uri="{FF2B5EF4-FFF2-40B4-BE49-F238E27FC236}">
                <a16:creationId xmlns:a16="http://schemas.microsoft.com/office/drawing/2014/main" id="{224BBBC1-009D-4422-825C-2513A65AE877}"/>
              </a:ext>
            </a:extLst>
          </p:cNvPr>
          <p:cNvSpPr/>
          <p:nvPr/>
        </p:nvSpPr>
        <p:spPr>
          <a:xfrm>
            <a:off x="323528" y="5119910"/>
            <a:ext cx="3672408" cy="504056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0"/>
            <a:ext cx="6215106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לבן 5"/>
          <p:cNvSpPr/>
          <p:nvPr/>
        </p:nvSpPr>
        <p:spPr>
          <a:xfrm>
            <a:off x="1250133" y="1902797"/>
            <a:ext cx="664373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נתון מערך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int[] x=new int[6];</a:t>
            </a:r>
            <a:endParaRPr kumimoji="0" 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x[0]=8;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x[3]=6;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x[2]=int.Parse(Console.ReadLine());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Console.WriteLine(x[3]);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if (x[0]==6)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if (x[1] &gt; x[2])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x[3] = x[1] + x[2]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x[6]=2;</a:t>
            </a:r>
            <a:r>
              <a:rPr lang="he-IL" sz="2800" dirty="0">
                <a:latin typeface="Calibri" pitchFamily="34" charset="0"/>
                <a:ea typeface="Times New Roman" pitchFamily="18" charset="0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בועת דיבור: מלבן עם פינות מעוגלות 1">
            <a:extLst>
              <a:ext uri="{FF2B5EF4-FFF2-40B4-BE49-F238E27FC236}">
                <a16:creationId xmlns:a16="http://schemas.microsoft.com/office/drawing/2014/main" id="{6803AE2F-465D-46AD-A4EC-398A3718FFA3}"/>
              </a:ext>
            </a:extLst>
          </p:cNvPr>
          <p:cNvSpPr/>
          <p:nvPr/>
        </p:nvSpPr>
        <p:spPr>
          <a:xfrm>
            <a:off x="4427983" y="5661248"/>
            <a:ext cx="2952329" cy="864096"/>
          </a:xfrm>
          <a:prstGeom prst="wedgeRoundRectCallout">
            <a:avLst>
              <a:gd name="adj1" fmla="val -116605"/>
              <a:gd name="adj2" fmla="val 397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>
                <a:latin typeface="Calibri" pitchFamily="34" charset="0"/>
                <a:ea typeface="Times New Roman" pitchFamily="18" charset="0"/>
              </a:rPr>
              <a:t>טעות! </a:t>
            </a:r>
            <a:r>
              <a:rPr lang="he-IL">
                <a:solidFill>
                  <a:srgbClr val="FF0000"/>
                </a:solidFill>
                <a:latin typeface="Calibri" pitchFamily="34" charset="0"/>
                <a:ea typeface="Times New Roman" pitchFamily="18" charset="0"/>
              </a:rPr>
              <a:t>חריגה מגבולות המערך</a:t>
            </a:r>
            <a:endParaRPr lang="he-IL" dirty="0">
              <a:latin typeface="Arial" pitchFamily="34" charset="0"/>
            </a:endParaRP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6AB62437-443D-4C46-A85C-AC3DAB02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13308"/>
              </p:ext>
            </p:extLst>
          </p:nvPr>
        </p:nvGraphicFramePr>
        <p:xfrm>
          <a:off x="3372000" y="3058160"/>
          <a:ext cx="24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D8A79FD-5CED-4DBC-968D-6F6B19C4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4104"/>
              </p:ext>
            </p:extLst>
          </p:nvPr>
        </p:nvGraphicFramePr>
        <p:xfrm>
          <a:off x="3372000" y="3429000"/>
          <a:ext cx="2400000" cy="3708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175578980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637537740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60121589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63482862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23317824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15015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940"/>
                  </a:ext>
                </a:extLst>
              </a:tr>
            </a:tbl>
          </a:graphicData>
        </a:graphic>
      </p:graphicFrame>
      <p:sp>
        <p:nvSpPr>
          <p:cNvPr id="3" name="תרשים זרימה: צומת מסכם 2">
            <a:extLst>
              <a:ext uri="{FF2B5EF4-FFF2-40B4-BE49-F238E27FC236}">
                <a16:creationId xmlns:a16="http://schemas.microsoft.com/office/drawing/2014/main" id="{C000C0A9-E2D8-4AD3-8D45-C987CE6EAA5C}"/>
              </a:ext>
            </a:extLst>
          </p:cNvPr>
          <p:cNvSpPr/>
          <p:nvPr/>
        </p:nvSpPr>
        <p:spPr>
          <a:xfrm>
            <a:off x="1250133" y="6309320"/>
            <a:ext cx="1089619" cy="370840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3C95207-5137-43F7-BBFB-105E3D8A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89" y="244295"/>
            <a:ext cx="5775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40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קליטת נתונים לכל המערך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B2FEF58-C8EF-4D9D-99C4-6BF7C198E973}"/>
              </a:ext>
            </a:extLst>
          </p:cNvPr>
          <p:cNvSpPr/>
          <p:nvPr/>
        </p:nvSpPr>
        <p:spPr>
          <a:xfrm>
            <a:off x="323528" y="965828"/>
            <a:ext cx="849694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נתון המערך </a:t>
            </a: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int[] x =new int[6];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Console.WriteLine(“Enter a number”);</a:t>
            </a: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x[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]=int.Parse(Console.ReadLine());</a:t>
            </a: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Console.WriteLine(“Enter a number”);</a:t>
            </a: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x[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]=int.Parse(Console.ReadLine());</a:t>
            </a: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Console.WriteLine(“Enter a number”);</a:t>
            </a:r>
          </a:p>
          <a:p>
            <a:pPr lvl="4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x[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en-US" sz="28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]=int.Parse(Console.ReadLine());</a:t>
            </a:r>
          </a:p>
        </p:txBody>
      </p:sp>
      <p:sp>
        <p:nvSpPr>
          <p:cNvPr id="2" name="תרשים זרימה: צומת מסכם 1">
            <a:extLst>
              <a:ext uri="{FF2B5EF4-FFF2-40B4-BE49-F238E27FC236}">
                <a16:creationId xmlns:a16="http://schemas.microsoft.com/office/drawing/2014/main" id="{68FBDD1F-8E45-4C91-B0D1-350754347702}"/>
              </a:ext>
            </a:extLst>
          </p:cNvPr>
          <p:cNvSpPr/>
          <p:nvPr/>
        </p:nvSpPr>
        <p:spPr>
          <a:xfrm>
            <a:off x="1907704" y="1525694"/>
            <a:ext cx="6624736" cy="4711618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616</Words>
  <Application>Microsoft Office PowerPoint</Application>
  <PresentationFormat>‫הצגה על המסך (4:3)</PresentationFormat>
  <Paragraphs>195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David</vt:lpstr>
      <vt:lpstr>Times New Roman</vt:lpstr>
      <vt:lpstr>Wingdings 3</vt:lpstr>
      <vt:lpstr>ערכת נושא Office</vt:lpstr>
      <vt:lpstr>מה נלמד היום?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46</cp:revision>
  <dcterms:created xsi:type="dcterms:W3CDTF">2018-02-18T20:21:23Z</dcterms:created>
  <dcterms:modified xsi:type="dcterms:W3CDTF">2019-12-30T08:18:19Z</dcterms:modified>
</cp:coreProperties>
</file>