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59" r:id="rId3"/>
    <p:sldId id="279" r:id="rId4"/>
    <p:sldId id="277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1750" autoAdjust="0"/>
  </p:normalViewPr>
  <p:slideViewPr>
    <p:cSldViewPr>
      <p:cViewPr varScale="1">
        <p:scale>
          <a:sx n="66" d="100"/>
          <a:sy n="66" d="100"/>
        </p:scale>
        <p:origin x="15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rtl="1"/>
            <a:r>
              <a:rPr lang="he-IL" b="1" dirty="0">
                <a:solidFill>
                  <a:srgbClr val="0070C0"/>
                </a:solidFill>
                <a:cs typeface="+mn-cs"/>
              </a:rPr>
              <a:t>מה</a:t>
            </a:r>
            <a:r>
              <a:rPr lang="he-IL" dirty="0"/>
              <a:t> 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2248841" y="1428736"/>
            <a:ext cx="4646319" cy="56010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he-IL" sz="3200" dirty="0"/>
              <a:t>העתקת ערכים בין מערכים</a:t>
            </a:r>
          </a:p>
          <a:p>
            <a:pPr algn="ctr">
              <a:buNone/>
            </a:pPr>
            <a:endParaRPr lang="he-IL" sz="3200" dirty="0"/>
          </a:p>
          <a:p>
            <a:pPr algn="ctr">
              <a:buFont typeface="Wingdings 3" panose="05040102010807070707" pitchFamily="18" charset="2"/>
              <a:buChar char="t"/>
            </a:pP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18416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1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22DC477B-B360-44B5-B3EB-8D372B6AD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263175"/>
              </p:ext>
            </p:extLst>
          </p:nvPr>
        </p:nvGraphicFramePr>
        <p:xfrm>
          <a:off x="1413174" y="1607848"/>
          <a:ext cx="2869028" cy="989648"/>
        </p:xfrm>
        <a:graphic>
          <a:graphicData uri="http://schemas.openxmlformats.org/drawingml/2006/table">
            <a:tbl>
              <a:tblPr rtl="1" firstRow="1" firstCol="1" bandRow="1" bandCol="1"/>
              <a:tblGrid>
                <a:gridCol w="622935">
                  <a:extLst>
                    <a:ext uri="{9D8B030D-6E8A-4147-A177-3AD203B41FA5}">
                      <a16:colId xmlns:a16="http://schemas.microsoft.com/office/drawing/2014/main" val="2136025575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837029837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078826451"/>
                    </a:ext>
                  </a:extLst>
                </a:gridCol>
                <a:gridCol w="595948">
                  <a:extLst>
                    <a:ext uri="{9D8B030D-6E8A-4147-A177-3AD203B41FA5}">
                      <a16:colId xmlns:a16="http://schemas.microsoft.com/office/drawing/2014/main" val="720921645"/>
                    </a:ext>
                  </a:extLst>
                </a:gridCol>
                <a:gridCol w="404275">
                  <a:extLst>
                    <a:ext uri="{9D8B030D-6E8A-4147-A177-3AD203B41FA5}">
                      <a16:colId xmlns:a16="http://schemas.microsoft.com/office/drawing/2014/main" val="428820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34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742132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37E3C722-246D-4C89-A2D7-8EEBAD00C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22" y="2074276"/>
            <a:ext cx="402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A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17D1481-8FA0-4963-83BB-623004302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016" y="2074276"/>
            <a:ext cx="3866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B</a:t>
            </a:r>
          </a:p>
        </p:txBody>
      </p:sp>
      <p:graphicFrame>
        <p:nvGraphicFramePr>
          <p:cNvPr id="18" name="טבלה 17">
            <a:extLst>
              <a:ext uri="{FF2B5EF4-FFF2-40B4-BE49-F238E27FC236}">
                <a16:creationId xmlns:a16="http://schemas.microsoft.com/office/drawing/2014/main" id="{5B515065-C03E-4DA5-8F44-41FF197C2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9455"/>
              </p:ext>
            </p:extLst>
          </p:nvPr>
        </p:nvGraphicFramePr>
        <p:xfrm>
          <a:off x="5489038" y="1566381"/>
          <a:ext cx="2869028" cy="989648"/>
        </p:xfrm>
        <a:graphic>
          <a:graphicData uri="http://schemas.openxmlformats.org/drawingml/2006/table">
            <a:tbl>
              <a:tblPr rtl="1" firstRow="1" firstCol="1" bandRow="1" bandCol="1"/>
              <a:tblGrid>
                <a:gridCol w="622935">
                  <a:extLst>
                    <a:ext uri="{9D8B030D-6E8A-4147-A177-3AD203B41FA5}">
                      <a16:colId xmlns:a16="http://schemas.microsoft.com/office/drawing/2014/main" val="2136025575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837029837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078826451"/>
                    </a:ext>
                  </a:extLst>
                </a:gridCol>
                <a:gridCol w="595948">
                  <a:extLst>
                    <a:ext uri="{9D8B030D-6E8A-4147-A177-3AD203B41FA5}">
                      <a16:colId xmlns:a16="http://schemas.microsoft.com/office/drawing/2014/main" val="720921645"/>
                    </a:ext>
                  </a:extLst>
                </a:gridCol>
                <a:gridCol w="404275">
                  <a:extLst>
                    <a:ext uri="{9D8B030D-6E8A-4147-A177-3AD203B41FA5}">
                      <a16:colId xmlns:a16="http://schemas.microsoft.com/office/drawing/2014/main" val="428820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34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742132"/>
                  </a:ext>
                </a:extLst>
              </a:tr>
            </a:tbl>
          </a:graphicData>
        </a:graphic>
      </p:graphicFrame>
      <p:sp>
        <p:nvSpPr>
          <p:cNvPr id="19" name="תרשים זרימה: צומת מסכם 18">
            <a:extLst>
              <a:ext uri="{FF2B5EF4-FFF2-40B4-BE49-F238E27FC236}">
                <a16:creationId xmlns:a16="http://schemas.microsoft.com/office/drawing/2014/main" id="{F17BD16C-C65D-4F94-94F4-6C1B85B9BFF1}"/>
              </a:ext>
            </a:extLst>
          </p:cNvPr>
          <p:cNvSpPr/>
          <p:nvPr/>
        </p:nvSpPr>
        <p:spPr>
          <a:xfrm>
            <a:off x="337797" y="3085529"/>
            <a:ext cx="2289987" cy="2444215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647DC7C3-CA5B-47C7-BB43-2AEAE85893C4}"/>
              </a:ext>
            </a:extLst>
          </p:cNvPr>
          <p:cNvSpPr/>
          <p:nvPr/>
        </p:nvSpPr>
        <p:spPr>
          <a:xfrm>
            <a:off x="450036" y="3341926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]=A[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]=A[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4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]=A[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4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65A91B15-6FE4-4CBD-9D4C-E521661E1ECC}"/>
              </a:ext>
            </a:extLst>
          </p:cNvPr>
          <p:cNvSpPr/>
          <p:nvPr/>
        </p:nvSpPr>
        <p:spPr>
          <a:xfrm>
            <a:off x="3861446" y="314096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for(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605D84AA-5BD7-485F-AC4B-F66DD4C3D42D}"/>
              </a:ext>
            </a:extLst>
          </p:cNvPr>
          <p:cNvSpPr/>
          <p:nvPr/>
        </p:nvSpPr>
        <p:spPr>
          <a:xfrm>
            <a:off x="4544088" y="314096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=0;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60C9E9BA-48E2-4B8F-96DA-6BBE16235836}"/>
              </a:ext>
            </a:extLst>
          </p:cNvPr>
          <p:cNvSpPr/>
          <p:nvPr/>
        </p:nvSpPr>
        <p:spPr>
          <a:xfrm>
            <a:off x="5358318" y="314096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&lt;5;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015A9E09-24BC-4451-A646-9FDB6C32D2B3}"/>
              </a:ext>
            </a:extLst>
          </p:cNvPr>
          <p:cNvSpPr/>
          <p:nvPr/>
        </p:nvSpPr>
        <p:spPr>
          <a:xfrm>
            <a:off x="6120192" y="314096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++)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975D9BB5-3AFC-428F-BB6C-3AD6CFDB9FBD}"/>
              </a:ext>
            </a:extLst>
          </p:cNvPr>
          <p:cNvSpPr/>
          <p:nvPr/>
        </p:nvSpPr>
        <p:spPr>
          <a:xfrm>
            <a:off x="3872703" y="3632407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 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?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 = A 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?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D3E87598-28AD-4E50-83F4-417C42C88D21}"/>
              </a:ext>
            </a:extLst>
          </p:cNvPr>
          <p:cNvSpPr/>
          <p:nvPr/>
        </p:nvSpPr>
        <p:spPr>
          <a:xfrm>
            <a:off x="5772861" y="4031676"/>
            <a:ext cx="91550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618726C7-997D-4448-B32C-25790A858123}"/>
              </a:ext>
            </a:extLst>
          </p:cNvPr>
          <p:cNvSpPr/>
          <p:nvPr/>
        </p:nvSpPr>
        <p:spPr>
          <a:xfrm>
            <a:off x="3861447" y="3140968"/>
            <a:ext cx="3590874" cy="20168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4594612D-8968-44C5-AB98-F03E9099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873" y="4126845"/>
            <a:ext cx="533400" cy="400050"/>
          </a:xfrm>
          <a:prstGeom prst="rect">
            <a:avLst/>
          </a:prstGeom>
        </p:spPr>
      </p:pic>
      <p:sp>
        <p:nvSpPr>
          <p:cNvPr id="28" name="מלבן 27">
            <a:extLst>
              <a:ext uri="{FF2B5EF4-FFF2-40B4-BE49-F238E27FC236}">
                <a16:creationId xmlns:a16="http://schemas.microsoft.com/office/drawing/2014/main" id="{97B35BE4-95B0-48F8-93C9-0A04489071A6}"/>
              </a:ext>
            </a:extLst>
          </p:cNvPr>
          <p:cNvSpPr/>
          <p:nvPr/>
        </p:nvSpPr>
        <p:spPr>
          <a:xfrm>
            <a:off x="3639430" y="784462"/>
            <a:ext cx="5230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800" dirty="0">
                <a:latin typeface="Arial" panose="020B0604020202020204" pitchFamily="34" charset="0"/>
                <a:cs typeface="Arial" pitchFamily="34" charset="0"/>
              </a:rPr>
              <a:t>העתק את איברי המערך </a:t>
            </a:r>
            <a:r>
              <a:rPr lang="en-US" sz="2800" dirty="0">
                <a:latin typeface="Arial" panose="020B0604020202020204" pitchFamily="34" charset="0"/>
                <a:cs typeface="Arial" pitchFamily="34" charset="0"/>
              </a:rPr>
              <a:t>A</a:t>
            </a:r>
            <a:r>
              <a:rPr lang="he-IL" sz="2800" dirty="0">
                <a:latin typeface="Arial" panose="020B0604020202020204" pitchFamily="34" charset="0"/>
                <a:cs typeface="Arial" pitchFamily="34" charset="0"/>
              </a:rPr>
              <a:t> למערך </a:t>
            </a:r>
            <a:r>
              <a:rPr lang="en-US" sz="2800" dirty="0">
                <a:latin typeface="Arial" panose="020B0604020202020204" pitchFamily="34" charset="0"/>
                <a:cs typeface="Arial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6" grpId="0"/>
      <p:bldP spid="19" grpId="0" animBg="1"/>
      <p:bldP spid="21" grpId="0"/>
      <p:bldP spid="22" grpId="0"/>
      <p:bldP spid="23" grpId="0"/>
      <p:bldP spid="24" grpId="0"/>
      <p:bldP spid="26" grpId="0" animBg="1"/>
      <p:bldP spid="27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2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22DC477B-B360-44B5-B3EB-8D372B6ADBCD}"/>
              </a:ext>
            </a:extLst>
          </p:cNvPr>
          <p:cNvGraphicFramePr>
            <a:graphicFrameLocks noGrp="1"/>
          </p:cNvGraphicFramePr>
          <p:nvPr/>
        </p:nvGraphicFramePr>
        <p:xfrm>
          <a:off x="1413174" y="1607848"/>
          <a:ext cx="2869028" cy="989648"/>
        </p:xfrm>
        <a:graphic>
          <a:graphicData uri="http://schemas.openxmlformats.org/drawingml/2006/table">
            <a:tbl>
              <a:tblPr rtl="1" firstRow="1" firstCol="1" bandRow="1" bandCol="1"/>
              <a:tblGrid>
                <a:gridCol w="622935">
                  <a:extLst>
                    <a:ext uri="{9D8B030D-6E8A-4147-A177-3AD203B41FA5}">
                      <a16:colId xmlns:a16="http://schemas.microsoft.com/office/drawing/2014/main" val="2136025575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837029837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078826451"/>
                    </a:ext>
                  </a:extLst>
                </a:gridCol>
                <a:gridCol w="595948">
                  <a:extLst>
                    <a:ext uri="{9D8B030D-6E8A-4147-A177-3AD203B41FA5}">
                      <a16:colId xmlns:a16="http://schemas.microsoft.com/office/drawing/2014/main" val="720921645"/>
                    </a:ext>
                  </a:extLst>
                </a:gridCol>
                <a:gridCol w="404275">
                  <a:extLst>
                    <a:ext uri="{9D8B030D-6E8A-4147-A177-3AD203B41FA5}">
                      <a16:colId xmlns:a16="http://schemas.microsoft.com/office/drawing/2014/main" val="428820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34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742132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37E3C722-246D-4C89-A2D7-8EEBAD00C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22" y="2074276"/>
            <a:ext cx="402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b="1" i="0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A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17D1481-8FA0-4963-83BB-623004302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016" y="2074276"/>
            <a:ext cx="3866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B</a:t>
            </a:r>
          </a:p>
        </p:txBody>
      </p:sp>
      <p:graphicFrame>
        <p:nvGraphicFramePr>
          <p:cNvPr id="18" name="טבלה 17">
            <a:extLst>
              <a:ext uri="{FF2B5EF4-FFF2-40B4-BE49-F238E27FC236}">
                <a16:creationId xmlns:a16="http://schemas.microsoft.com/office/drawing/2014/main" id="{5B515065-C03E-4DA5-8F44-41FF197C2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28312"/>
              </p:ext>
            </p:extLst>
          </p:nvPr>
        </p:nvGraphicFramePr>
        <p:xfrm>
          <a:off x="5321660" y="1564079"/>
          <a:ext cx="3087688" cy="989648"/>
        </p:xfrm>
        <a:graphic>
          <a:graphicData uri="http://schemas.openxmlformats.org/drawingml/2006/table">
            <a:tbl>
              <a:tblPr rtl="1" firstRow="1" firstCol="1" bandRow="1" bandCol="1"/>
              <a:tblGrid>
                <a:gridCol w="622935">
                  <a:extLst>
                    <a:ext uri="{9D8B030D-6E8A-4147-A177-3AD203B41FA5}">
                      <a16:colId xmlns:a16="http://schemas.microsoft.com/office/drawing/2014/main" val="2136025575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837029837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078826451"/>
                    </a:ext>
                  </a:extLst>
                </a:gridCol>
                <a:gridCol w="595948">
                  <a:extLst>
                    <a:ext uri="{9D8B030D-6E8A-4147-A177-3AD203B41FA5}">
                      <a16:colId xmlns:a16="http://schemas.microsoft.com/office/drawing/2014/main" val="720921645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428820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34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742132"/>
                  </a:ext>
                </a:extLst>
              </a:tr>
            </a:tbl>
          </a:graphicData>
        </a:graphic>
      </p:graphicFrame>
      <p:sp>
        <p:nvSpPr>
          <p:cNvPr id="19" name="תרשים זרימה: צומת מסכם 18">
            <a:extLst>
              <a:ext uri="{FF2B5EF4-FFF2-40B4-BE49-F238E27FC236}">
                <a16:creationId xmlns:a16="http://schemas.microsoft.com/office/drawing/2014/main" id="{F17BD16C-C65D-4F94-94F4-6C1B85B9BFF1}"/>
              </a:ext>
            </a:extLst>
          </p:cNvPr>
          <p:cNvSpPr/>
          <p:nvPr/>
        </p:nvSpPr>
        <p:spPr>
          <a:xfrm>
            <a:off x="118005" y="3038397"/>
            <a:ext cx="2527301" cy="2444215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647DC7C3-CA5B-47C7-BB43-2AEAE85893C4}"/>
              </a:ext>
            </a:extLst>
          </p:cNvPr>
          <p:cNvSpPr/>
          <p:nvPr/>
        </p:nvSpPr>
        <p:spPr>
          <a:xfrm>
            <a:off x="450036" y="3341926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B[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]=A[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4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B[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]=A[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3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B[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4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]=A[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65A91B15-6FE4-4CBD-9D4C-E521661E1ECC}"/>
              </a:ext>
            </a:extLst>
          </p:cNvPr>
          <p:cNvSpPr/>
          <p:nvPr/>
        </p:nvSpPr>
        <p:spPr>
          <a:xfrm>
            <a:off x="3861446" y="314096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for(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605D84AA-5BD7-485F-AC4B-F66DD4C3D42D}"/>
              </a:ext>
            </a:extLst>
          </p:cNvPr>
          <p:cNvSpPr/>
          <p:nvPr/>
        </p:nvSpPr>
        <p:spPr>
          <a:xfrm>
            <a:off x="4544088" y="314096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=0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60C9E9BA-48E2-4B8F-96DA-6BBE16235836}"/>
              </a:ext>
            </a:extLst>
          </p:cNvPr>
          <p:cNvSpPr/>
          <p:nvPr/>
        </p:nvSpPr>
        <p:spPr>
          <a:xfrm>
            <a:off x="5914740" y="314096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&lt;5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015A9E09-24BC-4451-A646-9FDB6C32D2B3}"/>
              </a:ext>
            </a:extLst>
          </p:cNvPr>
          <p:cNvSpPr/>
          <p:nvPr/>
        </p:nvSpPr>
        <p:spPr>
          <a:xfrm>
            <a:off x="6661178" y="314096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++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975D9BB5-3AFC-428F-BB6C-3AD6CFDB9FBD}"/>
              </a:ext>
            </a:extLst>
          </p:cNvPr>
          <p:cNvSpPr/>
          <p:nvPr/>
        </p:nvSpPr>
        <p:spPr>
          <a:xfrm>
            <a:off x="3872703" y="3632407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 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?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    = A  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?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  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618726C7-997D-4448-B32C-25790A858123}"/>
              </a:ext>
            </a:extLst>
          </p:cNvPr>
          <p:cNvSpPr/>
          <p:nvPr/>
        </p:nvSpPr>
        <p:spPr>
          <a:xfrm>
            <a:off x="3861446" y="3140968"/>
            <a:ext cx="4339981" cy="20168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97B35BE4-95B0-48F8-93C9-0A04489071A6}"/>
              </a:ext>
            </a:extLst>
          </p:cNvPr>
          <p:cNvSpPr/>
          <p:nvPr/>
        </p:nvSpPr>
        <p:spPr>
          <a:xfrm>
            <a:off x="1973909" y="784462"/>
            <a:ext cx="6896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800" dirty="0">
                <a:latin typeface="Arial" panose="020B0604020202020204" pitchFamily="34" charset="0"/>
                <a:cs typeface="Arial" pitchFamily="34" charset="0"/>
              </a:rPr>
              <a:t>העתק את איברי המערך </a:t>
            </a:r>
            <a:r>
              <a:rPr lang="en-US" sz="2800" dirty="0">
                <a:latin typeface="Arial" panose="020B0604020202020204" pitchFamily="34" charset="0"/>
                <a:cs typeface="Arial" pitchFamily="34" charset="0"/>
              </a:rPr>
              <a:t>A</a:t>
            </a:r>
            <a:r>
              <a:rPr lang="he-IL" sz="2800" dirty="0">
                <a:latin typeface="Arial" panose="020B0604020202020204" pitchFamily="34" charset="0"/>
                <a:cs typeface="Arial" pitchFamily="34" charset="0"/>
              </a:rPr>
              <a:t> ל-</a:t>
            </a:r>
            <a:r>
              <a:rPr lang="en-US" sz="2800" dirty="0">
                <a:latin typeface="Arial" panose="020B0604020202020204" pitchFamily="34" charset="0"/>
                <a:cs typeface="Arial" pitchFamily="34" charset="0"/>
              </a:rPr>
              <a:t>B</a:t>
            </a:r>
            <a:r>
              <a:rPr lang="he-IL" sz="2800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he-IL" sz="28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מהסוף להתחלה</a:t>
            </a:r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AE1CC8B9-1CB5-4B8D-8948-1FF7E9B0C0FD}"/>
              </a:ext>
            </a:extLst>
          </p:cNvPr>
          <p:cNvSpPr/>
          <p:nvPr/>
        </p:nvSpPr>
        <p:spPr>
          <a:xfrm>
            <a:off x="779244" y="6193680"/>
            <a:ext cx="3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D4D0B3EF-1E4F-406C-80F6-235356933210}"/>
              </a:ext>
            </a:extLst>
          </p:cNvPr>
          <p:cNvSpPr/>
          <p:nvPr/>
        </p:nvSpPr>
        <p:spPr>
          <a:xfrm>
            <a:off x="1645430" y="6193680"/>
            <a:ext cx="3288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2" name="חץ: ימינה 1">
            <a:extLst>
              <a:ext uri="{FF2B5EF4-FFF2-40B4-BE49-F238E27FC236}">
                <a16:creationId xmlns:a16="http://schemas.microsoft.com/office/drawing/2014/main" id="{165C805B-D957-4235-BC12-35E27C6D3BC9}"/>
              </a:ext>
            </a:extLst>
          </p:cNvPr>
          <p:cNvSpPr/>
          <p:nvPr/>
        </p:nvSpPr>
        <p:spPr>
          <a:xfrm rot="16200000">
            <a:off x="464449" y="5510594"/>
            <a:ext cx="1025593" cy="305379"/>
          </a:xfrm>
          <a:prstGeom prst="right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חץ: ימינה 30">
            <a:extLst>
              <a:ext uri="{FF2B5EF4-FFF2-40B4-BE49-F238E27FC236}">
                <a16:creationId xmlns:a16="http://schemas.microsoft.com/office/drawing/2014/main" id="{71ECD2AF-C620-47BB-BA97-41309F0B135F}"/>
              </a:ext>
            </a:extLst>
          </p:cNvPr>
          <p:cNvSpPr/>
          <p:nvPr/>
        </p:nvSpPr>
        <p:spPr>
          <a:xfrm rot="16200000">
            <a:off x="1308807" y="5510594"/>
            <a:ext cx="1025593" cy="305379"/>
          </a:xfrm>
          <a:prstGeom prst="rightArrow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9672A3B5-A281-44D6-A766-30A07A1B0D50}"/>
              </a:ext>
            </a:extLst>
          </p:cNvPr>
          <p:cNvSpPr/>
          <p:nvPr/>
        </p:nvSpPr>
        <p:spPr>
          <a:xfrm>
            <a:off x="5188090" y="314096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j=4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A0715AE5-DF31-4812-A4A4-F604EDDBA51C}"/>
              </a:ext>
            </a:extLst>
          </p:cNvPr>
          <p:cNvSpPr/>
          <p:nvPr/>
        </p:nvSpPr>
        <p:spPr>
          <a:xfrm>
            <a:off x="7372341" y="314096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j--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D975DC57-2DEE-41E1-97F8-F3058E3369CB}"/>
              </a:ext>
            </a:extLst>
          </p:cNvPr>
          <p:cNvSpPr/>
          <p:nvPr/>
        </p:nvSpPr>
        <p:spPr>
          <a:xfrm>
            <a:off x="4698508" y="4062708"/>
            <a:ext cx="73048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C1A9DECA-4BE4-4556-92AB-E7EBA9876B18}"/>
              </a:ext>
            </a:extLst>
          </p:cNvPr>
          <p:cNvSpPr/>
          <p:nvPr/>
        </p:nvSpPr>
        <p:spPr>
          <a:xfrm>
            <a:off x="6122350" y="4062708"/>
            <a:ext cx="73048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5963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6" grpId="0"/>
      <p:bldP spid="19" grpId="0" animBg="1"/>
      <p:bldP spid="21" grpId="0"/>
      <p:bldP spid="22" grpId="0"/>
      <p:bldP spid="23" grpId="0"/>
      <p:bldP spid="24" grpId="0"/>
      <p:bldP spid="27" grpId="0" animBg="1"/>
      <p:bldP spid="28" grpId="0"/>
      <p:bldP spid="29" grpId="0"/>
      <p:bldP spid="30" grpId="0"/>
      <p:bldP spid="2" grpId="0" animBg="1"/>
      <p:bldP spid="31" grpId="0" animBg="1"/>
      <p:bldP spid="32" grpId="0"/>
      <p:bldP spid="33" grpId="0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דוגמא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3 – נפתור ב-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Visual Studio</a:t>
            </a:r>
          </a:p>
        </p:txBody>
      </p:sp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22DC477B-B360-44B5-B3EB-8D372B6AD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74407"/>
              </p:ext>
            </p:extLst>
          </p:nvPr>
        </p:nvGraphicFramePr>
        <p:xfrm>
          <a:off x="1259632" y="1427930"/>
          <a:ext cx="2811463" cy="989648"/>
        </p:xfrm>
        <a:graphic>
          <a:graphicData uri="http://schemas.openxmlformats.org/drawingml/2006/table">
            <a:tbl>
              <a:tblPr rtl="1" firstRow="1" firstCol="1" bandRow="1" bandCol="1"/>
              <a:tblGrid>
                <a:gridCol w="622935">
                  <a:extLst>
                    <a:ext uri="{9D8B030D-6E8A-4147-A177-3AD203B41FA5}">
                      <a16:colId xmlns:a16="http://schemas.microsoft.com/office/drawing/2014/main" val="2136025575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837029837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078826451"/>
                    </a:ext>
                  </a:extLst>
                </a:gridCol>
                <a:gridCol w="595948">
                  <a:extLst>
                    <a:ext uri="{9D8B030D-6E8A-4147-A177-3AD203B41FA5}">
                      <a16:colId xmlns:a16="http://schemas.microsoft.com/office/drawing/2014/main" val="720921645"/>
                    </a:ext>
                  </a:extLst>
                </a:gridCol>
                <a:gridCol w="346710">
                  <a:extLst>
                    <a:ext uri="{9D8B030D-6E8A-4147-A177-3AD203B41FA5}">
                      <a16:colId xmlns:a16="http://schemas.microsoft.com/office/drawing/2014/main" val="428820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34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800" b="1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lang="en-US" sz="2800" b="1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</a:t>
                      </a:r>
                      <a:endParaRPr lang="en-US" sz="2800" b="1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800" b="1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742132"/>
                  </a:ext>
                </a:extLst>
              </a:tr>
            </a:tbl>
          </a:graphicData>
        </a:graphic>
      </p:graphicFrame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C6AA4B1A-ADC4-411B-97C3-5689111E0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7471"/>
              </p:ext>
            </p:extLst>
          </p:nvPr>
        </p:nvGraphicFramePr>
        <p:xfrm>
          <a:off x="5507347" y="1463467"/>
          <a:ext cx="2811600" cy="989648"/>
        </p:xfrm>
        <a:graphic>
          <a:graphicData uri="http://schemas.openxmlformats.org/drawingml/2006/table">
            <a:tbl>
              <a:tblPr rtl="1" firstRow="1" firstCol="1" bandRow="1" bandCol="1"/>
              <a:tblGrid>
                <a:gridCol w="488831">
                  <a:extLst>
                    <a:ext uri="{9D8B030D-6E8A-4147-A177-3AD203B41FA5}">
                      <a16:colId xmlns:a16="http://schemas.microsoft.com/office/drawing/2014/main" val="814366340"/>
                    </a:ext>
                  </a:extLst>
                </a:gridCol>
                <a:gridCol w="717342">
                  <a:extLst>
                    <a:ext uri="{9D8B030D-6E8A-4147-A177-3AD203B41FA5}">
                      <a16:colId xmlns:a16="http://schemas.microsoft.com/office/drawing/2014/main" val="4205167317"/>
                    </a:ext>
                  </a:extLst>
                </a:gridCol>
                <a:gridCol w="488831">
                  <a:extLst>
                    <a:ext uri="{9D8B030D-6E8A-4147-A177-3AD203B41FA5}">
                      <a16:colId xmlns:a16="http://schemas.microsoft.com/office/drawing/2014/main" val="2987764538"/>
                    </a:ext>
                  </a:extLst>
                </a:gridCol>
                <a:gridCol w="717342">
                  <a:extLst>
                    <a:ext uri="{9D8B030D-6E8A-4147-A177-3AD203B41FA5}">
                      <a16:colId xmlns:a16="http://schemas.microsoft.com/office/drawing/2014/main" val="3752874494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20909218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spcAft>
                          <a:spcPts val="0"/>
                        </a:spcAft>
                      </a:pPr>
                      <a:r>
                        <a:rPr lang="he-IL" sz="28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41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b="1" kern="12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8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8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78571"/>
                  </a:ext>
                </a:extLst>
              </a:tr>
            </a:tbl>
          </a:graphicData>
        </a:graphic>
      </p:graphicFrame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3B5D5333-FBB0-4B84-B4C0-0FE98C2A0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84704"/>
              </p:ext>
            </p:extLst>
          </p:nvPr>
        </p:nvGraphicFramePr>
        <p:xfrm>
          <a:off x="2095873" y="2787935"/>
          <a:ext cx="5424009" cy="989648"/>
        </p:xfrm>
        <a:graphic>
          <a:graphicData uri="http://schemas.openxmlformats.org/drawingml/2006/table">
            <a:tbl>
              <a:tblPr rtl="1" firstRow="1" firstCol="1" bandRow="1" bandCol="1"/>
              <a:tblGrid>
                <a:gridCol w="424498">
                  <a:extLst>
                    <a:ext uri="{9D8B030D-6E8A-4147-A177-3AD203B41FA5}">
                      <a16:colId xmlns:a16="http://schemas.microsoft.com/office/drawing/2014/main" val="759115649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164359566"/>
                    </a:ext>
                  </a:extLst>
                </a:gridCol>
                <a:gridCol w="424498">
                  <a:extLst>
                    <a:ext uri="{9D8B030D-6E8A-4147-A177-3AD203B41FA5}">
                      <a16:colId xmlns:a16="http://schemas.microsoft.com/office/drawing/2014/main" val="1345459902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058576882"/>
                    </a:ext>
                  </a:extLst>
                </a:gridCol>
                <a:gridCol w="424498">
                  <a:extLst>
                    <a:ext uri="{9D8B030D-6E8A-4147-A177-3AD203B41FA5}">
                      <a16:colId xmlns:a16="http://schemas.microsoft.com/office/drawing/2014/main" val="3402996791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2785715258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2262350283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399459685"/>
                    </a:ext>
                  </a:extLst>
                </a:gridCol>
                <a:gridCol w="595948">
                  <a:extLst>
                    <a:ext uri="{9D8B030D-6E8A-4147-A177-3AD203B41FA5}">
                      <a16:colId xmlns:a16="http://schemas.microsoft.com/office/drawing/2014/main" val="3460049821"/>
                    </a:ext>
                  </a:extLst>
                </a:gridCol>
                <a:gridCol w="439892">
                  <a:extLst>
                    <a:ext uri="{9D8B030D-6E8A-4147-A177-3AD203B41FA5}">
                      <a16:colId xmlns:a16="http://schemas.microsoft.com/office/drawing/2014/main" val="2959925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05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8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8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800" b="1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lang="en-US" sz="2800" b="1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</a:t>
                      </a:r>
                      <a:endParaRPr lang="en-US" sz="2800" b="1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800" b="1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911187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37E3C722-246D-4C89-A2D7-8EEBAD00C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015" y="1894358"/>
            <a:ext cx="402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A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17D1481-8FA0-4963-83BB-623004302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29" y="1915498"/>
            <a:ext cx="3866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b="1" i="0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B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E2FE2B7-6246-4F3A-A5E8-0A15FC280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651" y="3327449"/>
            <a:ext cx="375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b="1" i="0" strike="noStrike" cap="none" normalizeH="0" baseline="0" dirty="0">
                <a:ln>
                  <a:noFill/>
                </a:ln>
                <a:effectLst/>
              </a:rPr>
              <a:t>C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3FF53109-65F6-4E43-9F2D-16F6393F0D9B}"/>
              </a:ext>
            </a:extLst>
          </p:cNvPr>
          <p:cNvSpPr/>
          <p:nvPr/>
        </p:nvSpPr>
        <p:spPr>
          <a:xfrm>
            <a:off x="1946076" y="775838"/>
            <a:ext cx="6098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800" dirty="0">
                <a:latin typeface="Arial" panose="020B0604020202020204" pitchFamily="34" charset="0"/>
                <a:cs typeface="Arial" pitchFamily="34" charset="0"/>
              </a:rPr>
              <a:t>העתק את איברי המערכים </a:t>
            </a:r>
            <a:r>
              <a:rPr lang="en-US" sz="2800" dirty="0">
                <a:latin typeface="Arial" panose="020B0604020202020204" pitchFamily="34" charset="0"/>
                <a:cs typeface="Arial" pitchFamily="34" charset="0"/>
              </a:rPr>
              <a:t>A</a:t>
            </a:r>
            <a:r>
              <a:rPr lang="he-IL" sz="2800" dirty="0">
                <a:latin typeface="Arial" panose="020B0604020202020204" pitchFamily="34" charset="0"/>
                <a:cs typeface="Arial" pitchFamily="34" charset="0"/>
              </a:rPr>
              <a:t> ו-</a:t>
            </a:r>
            <a:r>
              <a:rPr lang="en-US" sz="2800" dirty="0">
                <a:latin typeface="Arial" panose="020B0604020202020204" pitchFamily="34" charset="0"/>
                <a:cs typeface="Arial" pitchFamily="34" charset="0"/>
              </a:rPr>
              <a:t>B</a:t>
            </a:r>
            <a:r>
              <a:rPr lang="he-IL" sz="2800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he-IL" sz="28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למערך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55A4FA00-B881-47DB-9BE2-9CE73A014554}"/>
              </a:ext>
            </a:extLst>
          </p:cNvPr>
          <p:cNvSpPr/>
          <p:nvPr/>
        </p:nvSpPr>
        <p:spPr>
          <a:xfrm>
            <a:off x="2555776" y="3923890"/>
            <a:ext cx="1872208" cy="181588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C[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]=A[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C[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]=A[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C[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4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]=A[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4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87F95191-D614-400E-B4D4-A886D9F43AFB}"/>
              </a:ext>
            </a:extLst>
          </p:cNvPr>
          <p:cNvSpPr/>
          <p:nvPr/>
        </p:nvSpPr>
        <p:spPr>
          <a:xfrm>
            <a:off x="5193302" y="3923890"/>
            <a:ext cx="1872208" cy="181588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C[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5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]=B[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C[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6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]=B[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C[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9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]=B[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4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0FC1589F-5937-4927-A510-A19C6B7F98FA}"/>
              </a:ext>
            </a:extLst>
          </p:cNvPr>
          <p:cNvSpPr/>
          <p:nvPr/>
        </p:nvSpPr>
        <p:spPr>
          <a:xfrm>
            <a:off x="2074316" y="5886079"/>
            <a:ext cx="59699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800" dirty="0">
                <a:latin typeface="Arial" panose="020B0604020202020204" pitchFamily="34" charset="0"/>
                <a:cs typeface="Arial" pitchFamily="34" charset="0"/>
              </a:rPr>
              <a:t>דרך 1 – שתי לולאות, אחת אחרי השנייה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800" dirty="0">
                <a:latin typeface="Arial" panose="020B0604020202020204" pitchFamily="34" charset="0"/>
                <a:cs typeface="Arial" pitchFamily="34" charset="0"/>
              </a:rPr>
              <a:t>דרך 2 – לולאה אחת </a:t>
            </a:r>
            <a:r>
              <a:rPr lang="he-IL" sz="2800">
                <a:latin typeface="Arial" panose="020B0604020202020204" pitchFamily="34" charset="0"/>
                <a:cs typeface="Arial" pitchFamily="34" charset="0"/>
              </a:rPr>
              <a:t>עם אינדקס אחד</a:t>
            </a:r>
            <a:endParaRPr lang="en-US" sz="2800" dirty="0"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49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6" grpId="0"/>
      <p:bldP spid="17" grpId="0"/>
      <p:bldP spid="13" grpId="0"/>
      <p:bldP spid="18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304</Words>
  <Application>Microsoft Office PowerPoint</Application>
  <PresentationFormat>‫הצגה על המסך (4:3)</PresentationFormat>
  <Paragraphs>134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 3</vt:lpstr>
      <vt:lpstr>ערכת נושא Office</vt:lpstr>
      <vt:lpstr>מה נלמד היום?</vt:lpstr>
      <vt:lpstr>דוגמא 1</vt:lpstr>
      <vt:lpstr>דוגמא 2</vt:lpstr>
      <vt:lpstr>דוגמא 3 – נפתור ב-Visual 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44</cp:revision>
  <dcterms:created xsi:type="dcterms:W3CDTF">2018-02-18T20:21:23Z</dcterms:created>
  <dcterms:modified xsi:type="dcterms:W3CDTF">2019-12-31T17:23:41Z</dcterms:modified>
</cp:coreProperties>
</file>