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9" r:id="rId2"/>
    <p:sldId id="280" r:id="rId3"/>
    <p:sldId id="281" r:id="rId4"/>
    <p:sldId id="269" r:id="rId5"/>
    <p:sldId id="270" r:id="rId6"/>
    <p:sldId id="273" r:id="rId7"/>
    <p:sldId id="284" r:id="rId8"/>
    <p:sldId id="274" r:id="rId9"/>
    <p:sldId id="283" r:id="rId10"/>
    <p:sldId id="282" r:id="rId11"/>
    <p:sldId id="275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5F63072-19B9-4B5C-BFCE-E28D59D37658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AC806B2-2E13-4FB9-91D4-6432193D50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78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806B2-2E13-4FB9-91D4-6432193D50F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390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2F546897-28E7-466A-9E39-9732571AA93F}"/>
              </a:ext>
            </a:extLst>
          </p:cNvPr>
          <p:cNvSpPr txBox="1">
            <a:spLocks/>
          </p:cNvSpPr>
          <p:nvPr/>
        </p:nvSpPr>
        <p:spPr>
          <a:xfrm>
            <a:off x="301862" y="150004"/>
            <a:ext cx="8767227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מערך דו ממדי/מטריצה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2050" name="Picture 2" descr="תוצאת תמונה עבור ‪matrix c#‬‏">
            <a:extLst>
              <a:ext uri="{FF2B5EF4-FFF2-40B4-BE49-F238E27FC236}">
                <a16:creationId xmlns:a16="http://schemas.microsoft.com/office/drawing/2014/main" id="{0A777A41-9626-4CA7-9471-D030F42D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153644" cy="35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8A10B4-BBBE-4304-9877-772AAF54642B}"/>
              </a:ext>
            </a:extLst>
          </p:cNvPr>
          <p:cNvSpPr txBox="1">
            <a:spLocks/>
          </p:cNvSpPr>
          <p:nvPr/>
        </p:nvSpPr>
        <p:spPr>
          <a:xfrm>
            <a:off x="188387" y="-99392"/>
            <a:ext cx="8767227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FEEC409-20B6-4190-A8E3-EAE18A1D9866}"/>
              </a:ext>
            </a:extLst>
          </p:cNvPr>
          <p:cNvSpPr/>
          <p:nvPr/>
        </p:nvSpPr>
        <p:spPr>
          <a:xfrm>
            <a:off x="251520" y="836712"/>
            <a:ext cx="8388424" cy="195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המגדירה 3 מטריצות בגודל 3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x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התוכנית קולטת ערכים לשתי המטריצות הראשונות, ומציבה במטריצה השלישית את חיבור שתי המטריצות שנקלטו.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10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8A10B4-BBBE-4304-9877-772AAF54642B}"/>
              </a:ext>
            </a:extLst>
          </p:cNvPr>
          <p:cNvSpPr txBox="1">
            <a:spLocks/>
          </p:cNvSpPr>
          <p:nvPr/>
        </p:nvSpPr>
        <p:spPr>
          <a:xfrm>
            <a:off x="188387" y="-99392"/>
            <a:ext cx="8767227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FEEC409-20B6-4190-A8E3-EAE18A1D9866}"/>
              </a:ext>
            </a:extLst>
          </p:cNvPr>
          <p:cNvSpPr/>
          <p:nvPr/>
        </p:nvSpPr>
        <p:spPr>
          <a:xfrm>
            <a:off x="251520" y="836712"/>
            <a:ext cx="83884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כתוב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המגדירה מטריצה בגודל 4*4, קולטת לתוכה מספרים ומדפיסה: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את איברי האלכסון הראשי.</a:t>
            </a:r>
          </a:p>
          <a:p>
            <a:pPr marL="514350" indent="-514350">
              <a:buFont typeface="+mj-cs"/>
              <a:buAutoNum type="hebrew2Minus"/>
            </a:pPr>
            <a:endParaRPr lang="he-IL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endParaRPr lang="he-IL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endParaRPr lang="he-IL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endParaRPr lang="he-IL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endParaRPr lang="he-IL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את איברי האלכסון המשני.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6A92310-A7FE-4BB6-8070-40A3169C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287978"/>
            <a:ext cx="1660004" cy="16859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7E1A695-1E59-4CEC-94F9-9C80575C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4974773"/>
            <a:ext cx="1636192" cy="163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5013176"/>
            <a:ext cx="11521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Mat[0,3]</a:t>
            </a:r>
          </a:p>
          <a:p>
            <a:pPr algn="l" rtl="0"/>
            <a:r>
              <a:rPr lang="en-US" dirty="0" smtClean="0"/>
              <a:t>Mat[1,2]</a:t>
            </a:r>
          </a:p>
          <a:p>
            <a:pPr algn="l" rtl="0"/>
            <a:r>
              <a:rPr lang="en-US" dirty="0" smtClean="0"/>
              <a:t>Mat[2,1]</a:t>
            </a:r>
          </a:p>
          <a:p>
            <a:pPr algn="l" rtl="0"/>
            <a:r>
              <a:rPr lang="en-US" dirty="0" smtClean="0"/>
              <a:t>Mat[3,0]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54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F5441444-9A94-4154-BFAF-9C5A9D20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55977"/>
            <a:ext cx="3632993" cy="191945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1096000-C237-471E-8954-AAE452F1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45" y="4569387"/>
            <a:ext cx="3274950" cy="1688280"/>
          </a:xfrm>
          <a:prstGeom prst="rect">
            <a:avLst/>
          </a:prstGeom>
        </p:spPr>
      </p:pic>
      <p:sp>
        <p:nvSpPr>
          <p:cNvPr id="11" name="כותרת 1">
            <a:extLst>
              <a:ext uri="{FF2B5EF4-FFF2-40B4-BE49-F238E27FC236}">
                <a16:creationId xmlns:a16="http://schemas.microsoft.com/office/drawing/2014/main" id="{2F546897-28E7-466A-9E39-9732571AA93F}"/>
              </a:ext>
            </a:extLst>
          </p:cNvPr>
          <p:cNvSpPr txBox="1">
            <a:spLocks/>
          </p:cNvSpPr>
          <p:nvPr/>
        </p:nvSpPr>
        <p:spPr>
          <a:xfrm>
            <a:off x="301862" y="150004"/>
            <a:ext cx="8767227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מערך דו ממדי/מטריצה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29ADA-F9F9-40B9-9BD1-3A51A7945453}"/>
              </a:ext>
            </a:extLst>
          </p:cNvPr>
          <p:cNvSpPr txBox="1"/>
          <p:nvPr/>
        </p:nvSpPr>
        <p:spPr>
          <a:xfrm>
            <a:off x="188387" y="1368488"/>
            <a:ext cx="8767227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;[עמודות ,שורות] טיפוס המטריצה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= שם המערך 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] טיפוס המטריצה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4713E-4583-45EB-939C-F2F923803D41}"/>
              </a:ext>
            </a:extLst>
          </p:cNvPr>
          <p:cNvSpPr txBox="1"/>
          <p:nvPr/>
        </p:nvSpPr>
        <p:spPr>
          <a:xfrm>
            <a:off x="426076" y="2487876"/>
            <a:ext cx="4239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l" rtl="0">
              <a:defRPr/>
            </a:pPr>
            <a:r>
              <a:rPr lang="en-US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int[,] mat = new int[3, 4];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9F0D8-9F17-48F1-B861-5349B1DBCAD0}"/>
              </a:ext>
            </a:extLst>
          </p:cNvPr>
          <p:cNvSpPr txBox="1"/>
          <p:nvPr/>
        </p:nvSpPr>
        <p:spPr>
          <a:xfrm>
            <a:off x="3425033" y="4658895"/>
            <a:ext cx="51125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l" rtl="0">
              <a:defRPr/>
            </a:pPr>
            <a:r>
              <a:rPr lang="en-US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double[,] matrix = new double[2, 5];</a:t>
            </a:r>
          </a:p>
        </p:txBody>
      </p:sp>
    </p:spTree>
    <p:extLst>
      <p:ext uri="{BB962C8B-B14F-4D97-AF65-F5344CB8AC3E}">
        <p14:creationId xmlns:p14="http://schemas.microsoft.com/office/powerpoint/2010/main" val="368269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2F00A76-C955-410A-B8E7-4C859E2C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99" y="414487"/>
            <a:ext cx="82302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אתחול מערך דו ממדי בזמן הגדרתו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lded Corner 5">
            <a:extLst>
              <a:ext uri="{FF2B5EF4-FFF2-40B4-BE49-F238E27FC236}">
                <a16:creationId xmlns:a16="http://schemas.microsoft.com/office/drawing/2014/main" id="{D308688C-792E-4F20-978E-8E409749A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060848"/>
            <a:ext cx="8928100" cy="136815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 algn="l" rtl="0" eaLnBrk="1" hangingPunct="1">
              <a:defRPr/>
            </a:pPr>
            <a:r>
              <a:rPr lang="en-US" sz="20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[,] a = new </a:t>
            </a:r>
            <a:r>
              <a:rPr lang="en-US" sz="20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[2, 3];</a:t>
            </a:r>
          </a:p>
          <a:p>
            <a:pPr algn="l" rtl="0" eaLnBrk="1" hangingPunct="1">
              <a:defRPr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int[,] a = new int[2, 3] { { 1, 2, 3 }, { 4, 5, 6 } };</a:t>
            </a:r>
          </a:p>
          <a:p>
            <a:pPr algn="l" rtl="0" eaLnBrk="1" hangingPunct="1">
              <a:defRPr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int[,] a = new int[,] { { 1, 2, 3 }, { 4, 5, 6 } };</a:t>
            </a:r>
          </a:p>
          <a:p>
            <a:pPr algn="l" rtl="0">
              <a:defRPr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int[,] a = { { 1, 2, 3 }, { 4, 5, 6 } };</a:t>
            </a:r>
          </a:p>
          <a:p>
            <a:pPr algn="l" rtl="0" eaLnBrk="1" hangingPunct="1">
              <a:defRPr/>
            </a:pPr>
            <a:endParaRPr lang="en-US" sz="20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4D8082CD-7502-43AB-996F-AEFE83A69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74411"/>
              </p:ext>
            </p:extLst>
          </p:nvPr>
        </p:nvGraphicFramePr>
        <p:xfrm>
          <a:off x="3672000" y="3933056"/>
          <a:ext cx="1800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02586661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0739435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5665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54122"/>
                  </a:ext>
                </a:extLst>
              </a:tr>
            </a:tbl>
          </a:graphicData>
        </a:graphic>
      </p:graphicFrame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B12D64EF-DFC8-41DD-8E41-18AC95DDD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72249"/>
              </p:ext>
            </p:extLst>
          </p:nvPr>
        </p:nvGraphicFramePr>
        <p:xfrm>
          <a:off x="3672000" y="3933056"/>
          <a:ext cx="1800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02586661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0739435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5665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54122"/>
                  </a:ext>
                </a:extLst>
              </a:tr>
            </a:tbl>
          </a:graphicData>
        </a:graphic>
      </p:graphicFrame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9E4E5366-7832-4BDF-AE63-C0F8A69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85136"/>
              </p:ext>
            </p:extLst>
          </p:nvPr>
        </p:nvGraphicFramePr>
        <p:xfrm>
          <a:off x="3672000" y="4303896"/>
          <a:ext cx="1800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02586661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0739435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5665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5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81C1017A-2F60-4676-B6F2-EAD56D7FD33C}"/>
              </a:ext>
            </a:extLst>
          </p:cNvPr>
          <p:cNvSpPr/>
          <p:nvPr/>
        </p:nvSpPr>
        <p:spPr>
          <a:xfrm>
            <a:off x="1025860" y="2264343"/>
            <a:ext cx="8010636" cy="976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247775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דוגמאות: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1247775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mat[2, 1] = 125;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 - מציבה במיקום (2,1) את המספר 125.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DBAEB13-D394-4EBB-8534-C504E312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08" y="4911812"/>
            <a:ext cx="3038475" cy="1657350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86134C73-C858-40B8-989E-0A69ACAC1850}"/>
              </a:ext>
            </a:extLst>
          </p:cNvPr>
          <p:cNvSpPr/>
          <p:nvPr/>
        </p:nvSpPr>
        <p:spPr>
          <a:xfrm>
            <a:off x="0" y="3309899"/>
            <a:ext cx="9036496" cy="174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  <a:tabLst>
                <a:tab pos="1247775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mat[0, 2] = int.Parse(Console.ReadLine());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- קולטת מספר ושמה אותו במיקום(0,2).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  <a:tabLst>
                <a:tab pos="1247775" algn="l"/>
              </a:tabLst>
            </a:pP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(mat[1, 3])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– מדפיסה את המספר הנמצא בתא (1,3).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  <a:tabLst>
                <a:tab pos="1247775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if(mat[2, 3] &gt; mat[2, 2])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– בודקת האם המספר שבתא (2,3) גדול מהמספר שבתא (2,2).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FDE3D-931E-482A-80EB-ACE582ACF97B}"/>
              </a:ext>
            </a:extLst>
          </p:cNvPr>
          <p:cNvSpPr txBox="1"/>
          <p:nvPr/>
        </p:nvSpPr>
        <p:spPr>
          <a:xfrm>
            <a:off x="7308304" y="1304765"/>
            <a:ext cx="1440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B97712D5-5EAD-4A53-BEC5-D1F43E8772C6}"/>
              </a:ext>
            </a:extLst>
          </p:cNvPr>
          <p:cNvSpPr/>
          <p:nvPr/>
        </p:nvSpPr>
        <p:spPr>
          <a:xfrm>
            <a:off x="3923928" y="602128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4C01D380-16D5-489D-A047-187651E4A62F}"/>
              </a:ext>
            </a:extLst>
          </p:cNvPr>
          <p:cNvSpPr/>
          <p:nvPr/>
        </p:nvSpPr>
        <p:spPr>
          <a:xfrm>
            <a:off x="4579604" y="5308439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94829B91-83F8-4AC4-9382-ABF9BBC4F834}"/>
              </a:ext>
            </a:extLst>
          </p:cNvPr>
          <p:cNvSpPr/>
          <p:nvPr/>
        </p:nvSpPr>
        <p:spPr>
          <a:xfrm>
            <a:off x="5068142" y="562707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D94653C4-A14A-48AD-96CD-537BA375FF42}"/>
              </a:ext>
            </a:extLst>
          </p:cNvPr>
          <p:cNvSpPr/>
          <p:nvPr/>
        </p:nvSpPr>
        <p:spPr>
          <a:xfrm>
            <a:off x="5068142" y="6050532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97988B0-0869-49F9-AB33-25DB3658FBBF}"/>
              </a:ext>
            </a:extLst>
          </p:cNvPr>
          <p:cNvSpPr/>
          <p:nvPr/>
        </p:nvSpPr>
        <p:spPr>
          <a:xfrm>
            <a:off x="4564086" y="6050532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4E2EBB0-9A8C-4ACF-AD04-A881786A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85" y="104969"/>
            <a:ext cx="82302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פנייה לתא ספציפי במטריצה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3720F21-A503-4258-85A5-79AB02331B95}"/>
              </a:ext>
            </a:extLst>
          </p:cNvPr>
          <p:cNvSpPr/>
          <p:nvPr/>
        </p:nvSpPr>
        <p:spPr>
          <a:xfrm>
            <a:off x="1147183" y="1050356"/>
            <a:ext cx="6849634" cy="55598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 rtl="0">
              <a:lnSpc>
                <a:spcPct val="115000"/>
              </a:lnSpc>
              <a:spcAft>
                <a:spcPts val="1000"/>
              </a:spcAft>
              <a:tabLst>
                <a:tab pos="1247775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מטריצה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אינדקס שורה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אינדקס עמודה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B6A7004-9298-4184-94B6-C1AAEFEB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983" y="5085184"/>
            <a:ext cx="2920270" cy="1752162"/>
          </a:xfrm>
          <a:prstGeom prst="rect">
            <a:avLst/>
          </a:prstGeom>
        </p:spPr>
      </p:pic>
      <p:sp>
        <p:nvSpPr>
          <p:cNvPr id="4" name="תרשים זרימה: צומת מסכם 3">
            <a:extLst>
              <a:ext uri="{FF2B5EF4-FFF2-40B4-BE49-F238E27FC236}">
                <a16:creationId xmlns:a16="http://schemas.microsoft.com/office/drawing/2014/main" id="{AA632643-E16A-4E60-981A-B75E45C3A57B}"/>
              </a:ext>
            </a:extLst>
          </p:cNvPr>
          <p:cNvSpPr/>
          <p:nvPr/>
        </p:nvSpPr>
        <p:spPr>
          <a:xfrm>
            <a:off x="421808" y="1480984"/>
            <a:ext cx="7051335" cy="4154985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E0CE73-7E29-4659-A498-36B62664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85" y="104969"/>
            <a:ext cx="82302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קליטת נתונים למטריצה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60E685F-D3EE-4A86-AC9A-B2516178E5A9}"/>
              </a:ext>
            </a:extLst>
          </p:cNvPr>
          <p:cNvSpPr/>
          <p:nvPr/>
        </p:nvSpPr>
        <p:spPr>
          <a:xfrm>
            <a:off x="448985" y="1028020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numbers for matrix"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mat[0, 0]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mat[0, 1]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mat[0, 2]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mat[0, 3]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mat[1, 0]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mat[1, 1]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mat[1, 2]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mat[1, 3]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B6A7004-9298-4184-94B6-C1AAEFEB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41" y="1411821"/>
            <a:ext cx="2377447" cy="1426468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CEC72709-F9CE-4714-92C7-C5D3AF63E108}"/>
              </a:ext>
            </a:extLst>
          </p:cNvPr>
          <p:cNvSpPr/>
          <p:nvPr/>
        </p:nvSpPr>
        <p:spPr>
          <a:xfrm>
            <a:off x="594804" y="4222286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4C2E669-2949-4F10-BB53-CEE4E49A0251}"/>
              </a:ext>
            </a:extLst>
          </p:cNvPr>
          <p:cNvSpPr/>
          <p:nvPr/>
        </p:nvSpPr>
        <p:spPr>
          <a:xfrm>
            <a:off x="1277446" y="4222286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158725C-5F30-4833-8EEF-FA3E4181C307}"/>
              </a:ext>
            </a:extLst>
          </p:cNvPr>
          <p:cNvSpPr/>
          <p:nvPr/>
        </p:nvSpPr>
        <p:spPr>
          <a:xfrm>
            <a:off x="2091676" y="4222286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&lt;3;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96E4B84-CA3E-49D5-B472-370D4DDE5FCF}"/>
              </a:ext>
            </a:extLst>
          </p:cNvPr>
          <p:cNvSpPr/>
          <p:nvPr/>
        </p:nvSpPr>
        <p:spPr>
          <a:xfrm>
            <a:off x="2853550" y="4222286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++)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ECFA52E-F15E-407F-B25F-399635F66168}"/>
              </a:ext>
            </a:extLst>
          </p:cNvPr>
          <p:cNvSpPr/>
          <p:nvPr/>
        </p:nvSpPr>
        <p:spPr>
          <a:xfrm>
            <a:off x="993136" y="5183276"/>
            <a:ext cx="822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A4916EF-FA89-4E88-B81D-CCA13E61CAEC}"/>
              </a:ext>
            </a:extLst>
          </p:cNvPr>
          <p:cNvSpPr/>
          <p:nvPr/>
        </p:nvSpPr>
        <p:spPr>
          <a:xfrm>
            <a:off x="2957403" y="5466901"/>
            <a:ext cx="5602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6FBDAE2-B32F-4525-8E7C-4218165B5B57}"/>
              </a:ext>
            </a:extLst>
          </p:cNvPr>
          <p:cNvSpPr/>
          <p:nvPr/>
        </p:nvSpPr>
        <p:spPr>
          <a:xfrm>
            <a:off x="84058" y="4267168"/>
            <a:ext cx="8975885" cy="24745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FB06CC7-2121-44B2-BC48-0E9D2E89C4B1}"/>
              </a:ext>
            </a:extLst>
          </p:cNvPr>
          <p:cNvSpPr/>
          <p:nvPr/>
        </p:nvSpPr>
        <p:spPr>
          <a:xfrm>
            <a:off x="942027" y="3826626"/>
            <a:ext cx="3960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AA4B3AE-9E8D-4101-8CD1-77B48D90759A}"/>
              </a:ext>
            </a:extLst>
          </p:cNvPr>
          <p:cNvSpPr/>
          <p:nvPr/>
        </p:nvSpPr>
        <p:spPr>
          <a:xfrm>
            <a:off x="1441607" y="3827171"/>
            <a:ext cx="328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A3C50CB3-B385-4E9B-955E-E37EE12C9A90}"/>
              </a:ext>
            </a:extLst>
          </p:cNvPr>
          <p:cNvSpPr/>
          <p:nvPr/>
        </p:nvSpPr>
        <p:spPr>
          <a:xfrm rot="16200000">
            <a:off x="841764" y="3383346"/>
            <a:ext cx="604466" cy="301721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B91463B1-BFA9-46FB-9E34-27316C876040}"/>
              </a:ext>
            </a:extLst>
          </p:cNvPr>
          <p:cNvSpPr/>
          <p:nvPr/>
        </p:nvSpPr>
        <p:spPr>
          <a:xfrm rot="16200000">
            <a:off x="1290235" y="3391265"/>
            <a:ext cx="604466" cy="301721"/>
          </a:xfrm>
          <a:prstGeom prst="right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B9145D3-34F0-4173-97C8-C34596227AD6}"/>
              </a:ext>
            </a:extLst>
          </p:cNvPr>
          <p:cNvSpPr/>
          <p:nvPr/>
        </p:nvSpPr>
        <p:spPr>
          <a:xfrm>
            <a:off x="862903" y="4702781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2B8EAAA9-8598-4AB3-A5C4-42230661E5B1}"/>
              </a:ext>
            </a:extLst>
          </p:cNvPr>
          <p:cNvSpPr/>
          <p:nvPr/>
        </p:nvSpPr>
        <p:spPr>
          <a:xfrm>
            <a:off x="1545545" y="4702781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j=0;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21B26115-5E94-48CA-811E-9122D82D80AE}"/>
              </a:ext>
            </a:extLst>
          </p:cNvPr>
          <p:cNvSpPr/>
          <p:nvPr/>
        </p:nvSpPr>
        <p:spPr>
          <a:xfrm>
            <a:off x="2359775" y="4702781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j&lt;4;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E5C2DF98-2C09-4CA4-9A61-0643DDA25E15}"/>
              </a:ext>
            </a:extLst>
          </p:cNvPr>
          <p:cNvSpPr/>
          <p:nvPr/>
        </p:nvSpPr>
        <p:spPr>
          <a:xfrm>
            <a:off x="3121649" y="4702781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j++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18407CC-D6C3-4E1F-8477-D07ABF6B4168}"/>
              </a:ext>
            </a:extLst>
          </p:cNvPr>
          <p:cNvSpPr/>
          <p:nvPr/>
        </p:nvSpPr>
        <p:spPr>
          <a:xfrm>
            <a:off x="2494210" y="5466901"/>
            <a:ext cx="56021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F2067FA7-FEC1-4F6B-B755-2333D17C42DF}"/>
              </a:ext>
            </a:extLst>
          </p:cNvPr>
          <p:cNvSpPr/>
          <p:nvPr/>
        </p:nvSpPr>
        <p:spPr>
          <a:xfrm>
            <a:off x="421981" y="134453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numbers for matrix"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mat[0, 0]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mat[0, 1]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mat[0, 2]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mat[0, 3]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mat[1, 0]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mat[1, 1]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mat[1, 2]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mat[1, 3]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1309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007208" cy="30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8A10B4-BBBE-4304-9877-772AAF54642B}"/>
              </a:ext>
            </a:extLst>
          </p:cNvPr>
          <p:cNvSpPr txBox="1">
            <a:spLocks/>
          </p:cNvSpPr>
          <p:nvPr/>
        </p:nvSpPr>
        <p:spPr>
          <a:xfrm>
            <a:off x="188387" y="-99392"/>
            <a:ext cx="8767227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cs typeface="+mn-cs"/>
              </a:rPr>
              <a:t>Length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ו </a:t>
            </a:r>
            <a:r>
              <a:rPr lang="en-US" b="1" dirty="0" err="1">
                <a:solidFill>
                  <a:srgbClr val="0070C0"/>
                </a:solidFill>
                <a:cs typeface="+mn-cs"/>
              </a:rPr>
              <a:t>GetLength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D2EABB-EBEA-4381-9007-CC57B3D8A496}"/>
              </a:ext>
            </a:extLst>
          </p:cNvPr>
          <p:cNvSpPr txBox="1">
            <a:spLocks/>
          </p:cNvSpPr>
          <p:nvPr/>
        </p:nvSpPr>
        <p:spPr>
          <a:xfrm>
            <a:off x="511175" y="1040048"/>
            <a:ext cx="8229600" cy="2735263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he-IL" sz="28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Length</a:t>
            </a:r>
            <a:r>
              <a:rPr lang="en-US" altLang="he-IL" sz="28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he-IL" altLang="he-IL" sz="28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- מחזיר את כמות האיברים במערך הדו-ממדי.</a:t>
            </a:r>
            <a:endParaRPr lang="en-US" altLang="he-IL" sz="28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he-IL" sz="2800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GetLength</a:t>
            </a:r>
            <a:r>
              <a:rPr lang="en-US" altLang="he-IL" sz="2800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(0)</a:t>
            </a:r>
            <a:r>
              <a:rPr lang="he-IL" altLang="he-IL" sz="2800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- </a:t>
            </a:r>
            <a:r>
              <a:rPr lang="he-IL" altLang="he-IL" sz="28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מחזיר את מספר השורות.</a:t>
            </a:r>
          </a:p>
          <a:p>
            <a:r>
              <a:rPr lang="en-US" altLang="he-IL" sz="2800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GetLength</a:t>
            </a:r>
            <a:r>
              <a:rPr lang="en-US" altLang="he-IL" sz="2800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(1)</a:t>
            </a:r>
            <a:r>
              <a:rPr lang="he-IL" altLang="he-IL" sz="2800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- </a:t>
            </a:r>
            <a:r>
              <a:rPr lang="he-IL" altLang="he-IL" sz="2800" dirty="0">
                <a:latin typeface="Calibri" panose="020F0502020204030204" pitchFamily="34" charset="0"/>
                <a:ea typeface="MS PGothic" panose="020B0600070205080204" pitchFamily="34" charset="-128"/>
              </a:rPr>
              <a:t>מחזיר את מספר העמודות.</a:t>
            </a:r>
            <a:endParaRPr lang="en-US" altLang="he-IL" sz="2800" dirty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endParaRPr lang="en-US" altLang="he-IL" sz="28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D24FE929-CEE8-4D04-9215-BA346DED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069283"/>
            <a:ext cx="7632700" cy="1872605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 algn="l" rtl="0" eaLnBrk="1" hangingPunct="1">
              <a:defRPr/>
            </a:pPr>
            <a:r>
              <a:rPr lang="en-US" sz="28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[,] a = new </a:t>
            </a:r>
            <a:r>
              <a:rPr lang="en-US" sz="28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[2,3];</a:t>
            </a:r>
          </a:p>
          <a:p>
            <a:pPr algn="l" rtl="0" eaLnBrk="1" hangingPunct="1">
              <a:defRPr/>
            </a:pPr>
            <a:r>
              <a:rPr lang="en-US" sz="28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Console.WriteLine</a:t>
            </a:r>
            <a:r>
              <a:rPr lang="en-US" sz="28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a.Length</a:t>
            </a:r>
            <a:r>
              <a:rPr lang="en-US" sz="28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);</a:t>
            </a:r>
          </a:p>
          <a:p>
            <a:pPr algn="l" rtl="0" eaLnBrk="1" hangingPunct="1">
              <a:defRPr/>
            </a:pPr>
            <a:r>
              <a:rPr lang="en-US" sz="28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Console.WriteLine</a:t>
            </a:r>
            <a:r>
              <a:rPr lang="en-US" sz="28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a.GetLength</a:t>
            </a:r>
            <a:r>
              <a:rPr lang="en-US" sz="28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(0));</a:t>
            </a:r>
          </a:p>
          <a:p>
            <a:pPr algn="l" rtl="0" eaLnBrk="1" hangingPunct="1">
              <a:defRPr/>
            </a:pPr>
            <a:r>
              <a:rPr lang="en-US" sz="28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Console.WriteLine</a:t>
            </a:r>
            <a:r>
              <a:rPr lang="en-US" sz="28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a.GetLength</a:t>
            </a:r>
            <a:r>
              <a:rPr lang="en-US" sz="28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(1));</a:t>
            </a:r>
          </a:p>
          <a:p>
            <a:pPr algn="l" rtl="0" eaLnBrk="1" hangingPunct="1">
              <a:defRPr/>
            </a:pPr>
            <a:endParaRPr lang="en-US" sz="28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42BDCD6-90C3-4E9D-ABD3-26524DDA3E2E}"/>
              </a:ext>
            </a:extLst>
          </p:cNvPr>
          <p:cNvSpPr/>
          <p:nvPr/>
        </p:nvSpPr>
        <p:spPr>
          <a:xfrm>
            <a:off x="6156176" y="5589240"/>
            <a:ext cx="1871663" cy="1079500"/>
          </a:xfrm>
          <a:prstGeom prst="wedgeRoundRectCallout">
            <a:avLst>
              <a:gd name="adj1" fmla="val -73479"/>
              <a:gd name="adj2" fmla="val -122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r>
              <a:rPr lang="en-US" dirty="0"/>
              <a:t>6</a:t>
            </a:r>
          </a:p>
          <a:p>
            <a:pPr algn="ctr" rtl="1" eaLnBrk="1" hangingPunct="1">
              <a:defRPr/>
            </a:pPr>
            <a:r>
              <a:rPr lang="en-US" dirty="0"/>
              <a:t>2</a:t>
            </a:r>
          </a:p>
          <a:p>
            <a:pPr algn="ctr" rtl="1" eaLnBrk="1" hangingPunct="1">
              <a:defRPr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579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AE0CE73-7E29-4659-A498-36B62664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85" y="-99392"/>
            <a:ext cx="82302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קליטת נתונים למטריצה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F283D2A-AADD-42AF-B631-16CE6A162EC7}"/>
              </a:ext>
            </a:extLst>
          </p:cNvPr>
          <p:cNvSpPr/>
          <p:nvPr/>
        </p:nvSpPr>
        <p:spPr>
          <a:xfrm>
            <a:off x="594803" y="90960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F0E3F5A-008E-4D21-B02B-0C1878067C65}"/>
              </a:ext>
            </a:extLst>
          </p:cNvPr>
          <p:cNvSpPr/>
          <p:nvPr/>
        </p:nvSpPr>
        <p:spPr>
          <a:xfrm>
            <a:off x="1277445" y="90960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1FF4873-5C53-4D63-8426-F026118FFC1A}"/>
              </a:ext>
            </a:extLst>
          </p:cNvPr>
          <p:cNvSpPr/>
          <p:nvPr/>
        </p:nvSpPr>
        <p:spPr>
          <a:xfrm>
            <a:off x="2091675" y="90960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&lt;3;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ED54A8C8-4E15-43A4-9D85-354BD2C94213}"/>
              </a:ext>
            </a:extLst>
          </p:cNvPr>
          <p:cNvSpPr/>
          <p:nvPr/>
        </p:nvSpPr>
        <p:spPr>
          <a:xfrm>
            <a:off x="2853549" y="90960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++)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CA6AD99-6848-4AB4-B843-42E6494E1A8E}"/>
              </a:ext>
            </a:extLst>
          </p:cNvPr>
          <p:cNvSpPr/>
          <p:nvPr/>
        </p:nvSpPr>
        <p:spPr>
          <a:xfrm>
            <a:off x="993135" y="1870598"/>
            <a:ext cx="822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D08CE5F-0916-4088-AF6D-BA224E6F68D3}"/>
              </a:ext>
            </a:extLst>
          </p:cNvPr>
          <p:cNvSpPr/>
          <p:nvPr/>
        </p:nvSpPr>
        <p:spPr>
          <a:xfrm>
            <a:off x="2957402" y="2154223"/>
            <a:ext cx="5602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073C436E-740D-4989-8E6B-1B651BF1C9C3}"/>
              </a:ext>
            </a:extLst>
          </p:cNvPr>
          <p:cNvSpPr/>
          <p:nvPr/>
        </p:nvSpPr>
        <p:spPr>
          <a:xfrm>
            <a:off x="84057" y="954490"/>
            <a:ext cx="8975885" cy="24745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83AC614-6819-4D8D-90C0-77EC9A60CC2B}"/>
              </a:ext>
            </a:extLst>
          </p:cNvPr>
          <p:cNvSpPr/>
          <p:nvPr/>
        </p:nvSpPr>
        <p:spPr>
          <a:xfrm>
            <a:off x="862902" y="1390103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2DDB64A-4812-41A6-BCD9-904C7649841F}"/>
              </a:ext>
            </a:extLst>
          </p:cNvPr>
          <p:cNvSpPr/>
          <p:nvPr/>
        </p:nvSpPr>
        <p:spPr>
          <a:xfrm>
            <a:off x="1545544" y="1390103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j=0;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DCDED88-C44B-4E59-89F2-E0B254C1F09E}"/>
              </a:ext>
            </a:extLst>
          </p:cNvPr>
          <p:cNvSpPr/>
          <p:nvPr/>
        </p:nvSpPr>
        <p:spPr>
          <a:xfrm>
            <a:off x="2359774" y="1390103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j&lt;4;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E5275D1-DA88-4EFB-BF75-8CAFF2D9291D}"/>
              </a:ext>
            </a:extLst>
          </p:cNvPr>
          <p:cNvSpPr/>
          <p:nvPr/>
        </p:nvSpPr>
        <p:spPr>
          <a:xfrm>
            <a:off x="3121648" y="1390103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j++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A536FE86-A614-4B82-8131-C818D56D0780}"/>
              </a:ext>
            </a:extLst>
          </p:cNvPr>
          <p:cNvSpPr/>
          <p:nvPr/>
        </p:nvSpPr>
        <p:spPr>
          <a:xfrm>
            <a:off x="2494209" y="2154223"/>
            <a:ext cx="56021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23DF105D-4630-467B-8028-E67339FF7218}"/>
              </a:ext>
            </a:extLst>
          </p:cNvPr>
          <p:cNvSpPr/>
          <p:nvPr/>
        </p:nvSpPr>
        <p:spPr>
          <a:xfrm>
            <a:off x="678861" y="3901791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E4C97231-DA5E-485D-83C2-247D49046BDE}"/>
              </a:ext>
            </a:extLst>
          </p:cNvPr>
          <p:cNvSpPr/>
          <p:nvPr/>
        </p:nvSpPr>
        <p:spPr>
          <a:xfrm>
            <a:off x="1361503" y="3901791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B1A0F3BA-7FF0-4C4F-B7A6-C6AE14D0AC1F}"/>
              </a:ext>
            </a:extLst>
          </p:cNvPr>
          <p:cNvSpPr/>
          <p:nvPr/>
        </p:nvSpPr>
        <p:spPr>
          <a:xfrm>
            <a:off x="2175732" y="3901791"/>
            <a:ext cx="3145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a.GetLength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(0);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8F3B47C-BE64-4DC4-979E-B63CCA671B99}"/>
              </a:ext>
            </a:extLst>
          </p:cNvPr>
          <p:cNvSpPr/>
          <p:nvPr/>
        </p:nvSpPr>
        <p:spPr>
          <a:xfrm>
            <a:off x="5062189" y="3901791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++)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2FC9C17-15C2-4823-8137-0D33C1A6EABE}"/>
              </a:ext>
            </a:extLst>
          </p:cNvPr>
          <p:cNvSpPr/>
          <p:nvPr/>
        </p:nvSpPr>
        <p:spPr>
          <a:xfrm>
            <a:off x="1077193" y="4862781"/>
            <a:ext cx="822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mat[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15A3C8F-8D84-427A-85EC-82C2411D8F9A}"/>
              </a:ext>
            </a:extLst>
          </p:cNvPr>
          <p:cNvSpPr/>
          <p:nvPr/>
        </p:nvSpPr>
        <p:spPr>
          <a:xfrm>
            <a:off x="3041460" y="5146406"/>
            <a:ext cx="5602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5AB3393D-1309-432F-826B-04BDC9E59AE6}"/>
              </a:ext>
            </a:extLst>
          </p:cNvPr>
          <p:cNvSpPr/>
          <p:nvPr/>
        </p:nvSpPr>
        <p:spPr>
          <a:xfrm>
            <a:off x="0" y="3946673"/>
            <a:ext cx="9144000" cy="24745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3C8DFEF9-6280-4067-B7CA-8BBD4DAD2382}"/>
              </a:ext>
            </a:extLst>
          </p:cNvPr>
          <p:cNvSpPr/>
          <p:nvPr/>
        </p:nvSpPr>
        <p:spPr>
          <a:xfrm>
            <a:off x="946960" y="4382286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2D60EB02-1A72-40F1-B700-258E4DB58AC2}"/>
              </a:ext>
            </a:extLst>
          </p:cNvPr>
          <p:cNvSpPr/>
          <p:nvPr/>
        </p:nvSpPr>
        <p:spPr>
          <a:xfrm>
            <a:off x="1629602" y="4382286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j=0;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EC8A51BA-611A-489E-91C7-13E1DDC7A4A0}"/>
              </a:ext>
            </a:extLst>
          </p:cNvPr>
          <p:cNvSpPr/>
          <p:nvPr/>
        </p:nvSpPr>
        <p:spPr>
          <a:xfrm>
            <a:off x="2443832" y="4382286"/>
            <a:ext cx="3155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j&lt; </a:t>
            </a: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a.GetLength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(1);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AE875E74-B03C-4016-AB58-EED4BFFFE494}"/>
              </a:ext>
            </a:extLst>
          </p:cNvPr>
          <p:cNvSpPr/>
          <p:nvPr/>
        </p:nvSpPr>
        <p:spPr>
          <a:xfrm>
            <a:off x="5402281" y="4374582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j++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C4419DB1-D268-4417-BB0F-36F6F0B5665A}"/>
              </a:ext>
            </a:extLst>
          </p:cNvPr>
          <p:cNvSpPr/>
          <p:nvPr/>
        </p:nvSpPr>
        <p:spPr>
          <a:xfrm>
            <a:off x="2578267" y="5146406"/>
            <a:ext cx="56021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895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  <p:bldP spid="22" grpId="0"/>
      <p:bldP spid="24" grpId="0" animBg="1"/>
      <p:bldP spid="25" grpId="0" animBg="1"/>
      <p:bldP spid="26" grpId="0"/>
      <p:bldP spid="27" grpId="0"/>
      <p:bldP spid="28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542</Words>
  <Application>Microsoft Office PowerPoint</Application>
  <PresentationFormat>‫הצגה על המסך (4:3)</PresentationFormat>
  <Paragraphs>116</Paragraphs>
  <Slides>11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MS PGothic</vt:lpstr>
      <vt:lpstr>Arial</vt:lpstr>
      <vt:lpstr>Calibri</vt:lpstr>
      <vt:lpstr>Consolas</vt:lpstr>
      <vt:lpstr>Courier New</vt:lpstr>
      <vt:lpstr>David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47</cp:revision>
  <dcterms:created xsi:type="dcterms:W3CDTF">2018-02-18T20:21:23Z</dcterms:created>
  <dcterms:modified xsi:type="dcterms:W3CDTF">2020-01-09T08:54:11Z</dcterms:modified>
</cp:coreProperties>
</file>