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customXmlProperties+xml" PartName="/customXml/itemProps1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?><Relationships xmlns="http://schemas.openxmlformats.org/package/2006/relationships"><Relationship Target="ppt/presentation.xml" Type="http://schemas.openxmlformats.org/officeDocument/2006/relationships/officeDocument" Id="rId1"></Relationship><Relationship Target="docProps/core.xml" Type="http://schemas.openxmlformats.org/package/2006/relationships/metadata/core-properties" Id="rId6"></Relationship><Relationship Target="docProps/thumbnail.jpeg" Type="http://schemas.openxmlformats.org/package/2006/relationships/metadata/thumbnail" Id="rId7"></Relationship><Relationship Target="docProps/custom.xml" Type="http://schemas.openxmlformats.org/officeDocument/2006/relationships/custom-properties" Id="rId8"></Relationship><Relationship Target="docProps/app.xml" Type="http://schemas.openxmlformats.org/officeDocument/2006/relationships/extended-properties" Id="rId9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997" r:id="rId2"/>
  </p:sldMasterIdLst>
  <p:notesMasterIdLst>
    <p:notesMasterId r:id="rId32"/>
  </p:notesMasterIdLst>
  <p:handoutMasterIdLst>
    <p:handoutMasterId r:id="rId33"/>
  </p:handoutMasterIdLst>
  <p:sldIdLst>
    <p:sldId id="390" r:id="rId3"/>
    <p:sldId id="392" r:id="rId4"/>
    <p:sldId id="421" r:id="rId5"/>
    <p:sldId id="393" r:id="rId6"/>
    <p:sldId id="422" r:id="rId7"/>
    <p:sldId id="394" r:id="rId8"/>
    <p:sldId id="404" r:id="rId9"/>
    <p:sldId id="395" r:id="rId10"/>
    <p:sldId id="405" r:id="rId11"/>
    <p:sldId id="396" r:id="rId12"/>
    <p:sldId id="406" r:id="rId13"/>
    <p:sldId id="397" r:id="rId14"/>
    <p:sldId id="407" r:id="rId15"/>
    <p:sldId id="398" r:id="rId16"/>
    <p:sldId id="423" r:id="rId17"/>
    <p:sldId id="424" r:id="rId18"/>
    <p:sldId id="425" r:id="rId19"/>
    <p:sldId id="426" r:id="rId20"/>
    <p:sldId id="403" r:id="rId21"/>
    <p:sldId id="408" r:id="rId22"/>
    <p:sldId id="409" r:id="rId23"/>
    <p:sldId id="427" r:id="rId24"/>
    <p:sldId id="428" r:id="rId25"/>
    <p:sldId id="429" r:id="rId26"/>
    <p:sldId id="430" r:id="rId27"/>
    <p:sldId id="431" r:id="rId28"/>
    <p:sldId id="432" r:id="rId29"/>
    <p:sldId id="433" r:id="rId30"/>
    <p:sldId id="363" r:id="rId31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?><Relationships xmlns="http://schemas.openxmlformats.org/package/2006/relationships"><Relationship Target="slides/slide11.xml" Type="http://schemas.openxmlformats.org/officeDocument/2006/relationships/slide" Id="rId13"></Relationship><Relationship Target="slides/slide16.xml" Type="http://schemas.openxmlformats.org/officeDocument/2006/relationships/slide" Id="rId18"></Relationship><Relationship Target="slides/slide24.xml" Type="http://schemas.openxmlformats.org/officeDocument/2006/relationships/slide" Id="rId26"></Relationship><Relationship Target="slides/slide19.xml" Type="http://schemas.openxmlformats.org/officeDocument/2006/relationships/slide" Id="rId21"></Relationship><Relationship Target="presProps.xml" Type="http://schemas.openxmlformats.org/officeDocument/2006/relationships/presProps" Id="rId34"></Relationship><Relationship Target="slides/slide5.xml" Type="http://schemas.openxmlformats.org/officeDocument/2006/relationships/slide" Id="rId7"></Relationship><Relationship Target="slides/slide10.xml" Type="http://schemas.openxmlformats.org/officeDocument/2006/relationships/slide" Id="rId12"></Relationship><Relationship Target="slides/slide15.xml" Type="http://schemas.openxmlformats.org/officeDocument/2006/relationships/slide" Id="rId17"></Relationship><Relationship Target="slides/slide23.xml" Type="http://schemas.openxmlformats.org/officeDocument/2006/relationships/slide" Id="rId25"></Relationship><Relationship Target="handoutMasters/handoutMaster1.xml" Type="http://schemas.openxmlformats.org/officeDocument/2006/relationships/handoutMaster" Id="rId33"></Relationship><Relationship Target="slideMasters/slideMaster1.xml" Type="http://schemas.openxmlformats.org/officeDocument/2006/relationships/slideMaster" Id="rId2"></Relationship><Relationship Target="slides/slide14.xml" Type="http://schemas.openxmlformats.org/officeDocument/2006/relationships/slide" Id="rId16"></Relationship><Relationship Target="slides/slide18.xml" Type="http://schemas.openxmlformats.org/officeDocument/2006/relationships/slide" Id="rId20"></Relationship><Relationship Target="slides/slide27.xml" Type="http://schemas.openxmlformats.org/officeDocument/2006/relationships/slide" Id="rId29"></Relationship><Relationship Target="../customXml/item1.xml" Type="http://schemas.openxmlformats.org/officeDocument/2006/relationships/customXml" Id="rId1"></Relationship><Relationship Target="slides/slide4.xml" Type="http://schemas.openxmlformats.org/officeDocument/2006/relationships/slide" Id="rId6"></Relationship><Relationship Target="slides/slide9.xml" Type="http://schemas.openxmlformats.org/officeDocument/2006/relationships/slide" Id="rId11"></Relationship><Relationship Target="slides/slide22.xml" Type="http://schemas.openxmlformats.org/officeDocument/2006/relationships/slide" Id="rId24"></Relationship><Relationship Target="notesMasters/notesMaster1.xml" Type="http://schemas.openxmlformats.org/officeDocument/2006/relationships/notesMaster" Id="rId32"></Relationship><Relationship Target="tableStyles.xml" Type="http://schemas.openxmlformats.org/officeDocument/2006/relationships/tableStyles" Id="rId37"></Relationship><Relationship Target="slides/slide3.xml" Type="http://schemas.openxmlformats.org/officeDocument/2006/relationships/slide" Id="rId5"></Relationship><Relationship Target="slides/slide13.xml" Type="http://schemas.openxmlformats.org/officeDocument/2006/relationships/slide" Id="rId15"></Relationship><Relationship Target="slides/slide21.xml" Type="http://schemas.openxmlformats.org/officeDocument/2006/relationships/slide" Id="rId23"></Relationship><Relationship Target="slides/slide26.xml" Type="http://schemas.openxmlformats.org/officeDocument/2006/relationships/slide" Id="rId28"></Relationship><Relationship Target="theme/theme1.xml" Type="http://schemas.openxmlformats.org/officeDocument/2006/relationships/theme" Id="rId36"></Relationship><Relationship Target="slides/slide8.xml" Type="http://schemas.openxmlformats.org/officeDocument/2006/relationships/slide" Id="rId10"></Relationship><Relationship Target="slides/slide17.xml" Type="http://schemas.openxmlformats.org/officeDocument/2006/relationships/slide" Id="rId19"></Relationship><Relationship Target="slides/slide29.xml" Type="http://schemas.openxmlformats.org/officeDocument/2006/relationships/slide" Id="rId31"></Relationship><Relationship Target="slides/slide2.xml" Type="http://schemas.openxmlformats.org/officeDocument/2006/relationships/slide" Id="rId4"></Relationship><Relationship Target="slides/slide7.xml" Type="http://schemas.openxmlformats.org/officeDocument/2006/relationships/slide" Id="rId9"></Relationship><Relationship Target="slides/slide12.xml" Type="http://schemas.openxmlformats.org/officeDocument/2006/relationships/slide" Id="rId14"></Relationship><Relationship Target="slides/slide20.xml" Type="http://schemas.openxmlformats.org/officeDocument/2006/relationships/slide" Id="rId22"></Relationship><Relationship Target="slides/slide25.xml" Type="http://schemas.openxmlformats.org/officeDocument/2006/relationships/slide" Id="rId27"></Relationship><Relationship Target="slides/slide28.xml" Type="http://schemas.openxmlformats.org/officeDocument/2006/relationships/slide" Id="rId30"></Relationship><Relationship Target="viewProps.xml" Type="http://schemas.openxmlformats.org/officeDocument/2006/relationships/viewProps" Id="rId35"></Relationship><Relationship Target="slides/slide6.xml" Type="http://schemas.openxmlformats.org/officeDocument/2006/relationships/slide" Id="rId8"></Relationship><Relationship Target="slides/slide1.xml" Type="http://schemas.openxmlformats.org/officeDocument/2006/relationships/slide" Id="rId3"></Relationship></Relationships>
</file>

<file path=ppt/handoutMasters/_rels/handoutMaster1.xml.rels><?xml version="1.0" encoding="UTF-8" ?><Relationships xmlns="http://schemas.openxmlformats.org/package/2006/relationships"><Relationship Target="../theme/theme3.xml" Type="http://schemas.openxmlformats.org/officeDocument/2006/relationships/theme" Id="rId1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fld id="{E574AC39-44E6-425E-AF49-CF7D189F346F}" type="datetimeFigureOut">
              <a:rPr lang="he-IL" smtClean="0"/>
              <a:t>י"ג/אלול/תשע"ט</a:t>
            </a:fld>
            <a:endParaRPr lang="he-IL"/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5" name="מציין מיקום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fld id="{6320F472-929B-459B-8D82-2FABCC5B32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?><Relationships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fld id="{DF2775BC-6312-42C7-B7C5-EA6783C2D9CA}" type="datetimeFigureOut">
              <a:t>י"ג/אלול/תשע"ט</a:t>
            </a:fld>
            <a:endParaRPr lang="he-IL"/>
          </a:p>
        </p:txBody>
      </p:sp>
      <p:sp>
        <p:nvSpPr>
          <p:cNvPr id="4" name="מציין מיקום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1" anchor="ctr"/>
          <a:lstStyle/>
          <a:p>
            <a:pPr algn="r" rtl="1"/>
            <a:endParaRPr lang="he-IL"/>
          </a:p>
        </p:txBody>
      </p:sp>
      <p:sp>
        <p:nvSpPr>
          <p:cNvPr id="5" name="מציין מיקום הערות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1"/>
          <a:lstStyle/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fld id="{67F715A1-4ADC-44E0-9587-804FF39D6B22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1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BE0CA2-15C7-44CE-B0C8-507B601A4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B07E243-BB79-456F-B6D3-A152072B0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523D2F4-2884-4941-8B7F-55205CFA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י"ג/אלול/תשע"ט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7A1E471-0A44-46D6-90CC-4787D9E4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CA33502-DD7D-479A-8AB5-FD822C0E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489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9C711B-C1A3-4FCD-9BFC-717F78E3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E3F55B3-D0B4-475E-ACD1-F833A2CD7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7EC394-1B08-40A5-B7AF-9DD72BFF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י"ג/אלול/תשע"ט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DCA93A-0F81-4982-9310-FF8DFC60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7A3C02-72A2-4397-AD12-9026E2D5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261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0BAE172-69D4-4F2B-9999-B05BBD7B0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1FFB854-337C-47DA-88B4-BF5F118CE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B7BB57-E93E-419C-8A0D-F01A1FEC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י"ג/אלול/תשע"ט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66CBD3-6831-41F7-A5AC-4FCD2012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F73BC5C-36AB-4004-9DF0-14491217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041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DC09EF-5540-442B-9CC2-21E4EAFD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5749AF-774A-4B73-8DFB-FE8B0DE3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4F327F-9474-4F76-A213-7BC6313A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י"ג/אלול/תשע"ט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6D0CF87-09B4-4999-8C49-B4F0CC0E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5516EB-4C88-4575-BE0A-EBF68F8C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657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8256CD-6716-4282-86A7-4994FE9E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1313452-437D-4F72-A0D6-2876F4C2B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DB3F42-C364-443E-A985-0A6D3052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י"ג/אלול/תשע"ט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EF8F5FC-30A6-49F3-BCC5-F6118702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647716E-C365-4C11-89BB-4803B3AA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42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BED0ED-BB32-4326-9E22-2B3AC030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FF3F0C-DA3F-4680-AD98-B3F1E482C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8BBEF5C-BA03-4599-BABE-94988A8EA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EFB515-288E-4F7B-9BC8-48226E27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י"ג/אלול/תשע"ט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45173B1-4744-4231-A0E1-4BFEB2A3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8FAB1AF-6D95-4156-B41C-51A03A07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27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868ECD-730B-4202-B0EE-3E58E46F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7A476C0-3F1D-4151-9C91-C5133965B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A08ABD5-2A15-40BB-8646-470BA1A3C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47191B1-A247-441B-9EB4-F83C0E538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C77EC1D-6480-4111-8E24-7A2F74BBA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3F67BBD-0D50-47F0-A116-66998050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י"ג/אלול/תשע"ט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A10E074-6B94-4C0A-8391-BC1C918F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3403FA3-A108-4C53-8277-DA55FBAA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919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65F1EC-BE34-405C-B936-3E5759A8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EDA7145-00DD-4820-BA76-474D10C0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י"ג/אלול/תשע"ט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BFA61EB-5718-428D-BAF4-37A4DA13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97DC831-F145-41F6-B51F-5D383F29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537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6B8C486-45D8-491C-98D7-DD2F1C84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י"ג/אלול/תשע"ט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E7D3335-15AF-4F8A-A8DC-83272B58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4791B12-3321-4DFC-8CE9-479DCF5E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760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32CAE4-D8B0-4BFB-A77B-6864A3F9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615A1F-4E8D-4F4C-97A0-5F3F1052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46129A-EA65-43B0-A200-3B6536488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01206F-2CEF-42B5-9C3F-C9F64751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י"ג/אלול/תשע"ט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99E7042-B40F-406C-85FB-DF4C5983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E1D6B51-60C8-4626-99E0-067319C5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899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0C78F3-4BA8-47E9-994F-4E219351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FF2553A-4024-4078-AFD5-DD5702B77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6347E75-9DAA-4268-A2D7-6FA1E77FA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AA1D69D-195E-467C-8F00-820C645D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י"ג/אלול/תשע"ט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19E5BF0-ED75-4520-B93F-CBC00684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741C408-A431-47E5-9E56-DD15B63B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9770156"/>
      </p:ext>
    </p:extLst>
  </p:cSld>
  <p:clrMapOvr>
    <a:masterClrMapping/>
  </p:clrMapOvr>
</p:sldLayout>
</file>

<file path=ppt/slideMasters/_rels/slideMaster1.xml.rels><?xml version="1.0" encoding="UTF-8" 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theme/theme1.xml" Type="http://schemas.openxmlformats.org/officeDocument/2006/relationships/theme" Id="rId12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slideLayouts/slideLayout11.xml" Type="http://schemas.openxmlformats.org/officeDocument/2006/relationships/slideLayout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96B0E3A-2A1A-46FC-BDD1-6B032600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B8D8BF4-B308-4D30-83A3-EE2BF338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34F8AA0-82E4-462A-95AA-C60F4D86F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40FF0622-75E4-48B8-A617-5428CA5926CE}" type="datetimeFigureOut">
              <a:rPr lang="he-IL" smtClean="0"/>
              <a:pPr rtl="1"/>
              <a:t>י"ג/אלול/תשע"ט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139115-DE8E-4AEA-A790-753463A4F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414418-76DB-4770-A306-47D21E826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1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10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11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12.xml.rels><?xml version="1.0" encoding="UTF-8" ?><Relationships xmlns="http://schemas.openxmlformats.org/package/2006/relationships"><Relationship Target="../media/image2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13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14.xml.rels><?xml version="1.0" encoding="UTF-8" ?><Relationships xmlns="http://schemas.openxmlformats.org/package/2006/relationships"><Relationship Target="../media/image2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15.xml.rels><?xml version="1.0" encoding="UTF-8" ?><Relationships xmlns="http://schemas.openxmlformats.org/package/2006/relationships"><Relationship Target="../media/image2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16.xml.rels><?xml version="1.0" encoding="UTF-8" ?><Relationships xmlns="http://schemas.openxmlformats.org/package/2006/relationships"><Relationship Target="../media/image2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17.xml.rels><?xml version="1.0" encoding="UTF-8" ?><Relationships xmlns="http://schemas.openxmlformats.org/package/2006/relationships"><Relationship Target="../media/image2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18.xml.rels><?xml version="1.0" encoding="UTF-8" ?><Relationships xmlns="http://schemas.openxmlformats.org/package/2006/relationships"><Relationship Target="../media/image2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19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2.xml.rels><?xml version="1.0" encoding="UTF-8" ?><Relationships xmlns="http://schemas.openxmlformats.org/package/2006/relationships"><Relationship Target="../media/image1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20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21.xml.rels><?xml version="1.0" encoding="UTF-8" ?><Relationships xmlns="http://schemas.openxmlformats.org/package/2006/relationships"><Relationship Target="../media/image1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22.xml.rels><?xml version="1.0" encoding="UTF-8" ?><Relationships xmlns="http://schemas.openxmlformats.org/package/2006/relationships"><Relationship Target="../media/image1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23.xml.rels><?xml version="1.0" encoding="UTF-8" ?><Relationships xmlns="http://schemas.openxmlformats.org/package/2006/relationships"><Relationship Target="../media/image1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24.xml.rels><?xml version="1.0" encoding="UTF-8" ?><Relationships xmlns="http://schemas.openxmlformats.org/package/2006/relationships"><Relationship Target="../media/image1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25.xml.rels><?xml version="1.0" encoding="UTF-8" ?><Relationships xmlns="http://schemas.openxmlformats.org/package/2006/relationships"><Relationship Target="../media/image1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26.xml.rels><?xml version="1.0" encoding="UTF-8" ?><Relationships xmlns="http://schemas.openxmlformats.org/package/2006/relationships"><Relationship Target="../media/image1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27.xml.rels><?xml version="1.0" encoding="UTF-8" ?><Relationships xmlns="http://schemas.openxmlformats.org/package/2006/relationships"><Relationship Target="../media/image1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28.xml.rels><?xml version="1.0" encoding="UTF-8" ?><Relationships xmlns="http://schemas.openxmlformats.org/package/2006/relationships"><Relationship Target="../media/image1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29.xml.rels><?xml version="1.0" encoding="UTF-8" ?><Relationships xmlns="http://schemas.openxmlformats.org/package/2006/relationships"><Relationship Target="../media/image3.png" Type="http://schemas.openxmlformats.org/officeDocument/2006/relationships/image" Id="rId2"></Relationship><Relationship Target="../slideLayouts/slideLayout3.xml" Type="http://schemas.openxmlformats.org/officeDocument/2006/relationships/slideLayout" Id="rId1"></Relationship></Relationships>
</file>

<file path=ppt/slides/_rels/slide3.xml.rels><?xml version="1.0" encoding="UTF-8" ?><Relationships xmlns="http://schemas.openxmlformats.org/package/2006/relationships"><Relationship Target="../media/image1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4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5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6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7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8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9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276116"/>
            <a:ext cx="10515600" cy="64633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/>
            <a:r>
              <a:rPr lang="he-IL" b="1" dirty="0">
                <a:solidFill>
                  <a:srgbClr val="0070C0"/>
                </a:solidFill>
                <a:cs typeface="+mn-cs"/>
              </a:rPr>
              <a:t>מה 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950053" y="1358750"/>
            <a:ext cx="4291894" cy="996170"/>
          </a:xfrm>
        </p:spPr>
        <p:txBody>
          <a:bodyPr wrap="square">
            <a:spAutoFit/>
          </a:bodyPr>
          <a:lstStyle/>
          <a:p>
            <a:r>
              <a:rPr lang="he-IL" dirty="0"/>
              <a:t>אתחול משתנה</a:t>
            </a:r>
          </a:p>
          <a:p>
            <a:r>
              <a:rPr lang="he-IL" dirty="0"/>
              <a:t>טבלת מעקב</a:t>
            </a:r>
          </a:p>
        </p:txBody>
      </p:sp>
    </p:spTree>
    <p:extLst>
      <p:ext uri="{BB962C8B-B14F-4D97-AF65-F5344CB8AC3E}">
        <p14:creationId xmlns:p14="http://schemas.microsoft.com/office/powerpoint/2010/main" val="286184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3 - בחירת משתנים (תפקיד, שם וטיפוס לכל משתנה)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960672"/>
            <a:ext cx="11823191" cy="1900007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כיוון שהוטלה המגבלה של שימוש </a:t>
            </a:r>
            <a:r>
              <a:rPr lang="he-IL" b="1" dirty="0">
                <a:solidFill>
                  <a:srgbClr val="0070C0"/>
                </a:solidFill>
              </a:rPr>
              <a:t>במשתנה אחד</a:t>
            </a:r>
            <a:r>
              <a:rPr lang="he-IL" dirty="0"/>
              <a:t>, ברור שהמשתנה שנבחר ישמור בכל פעם אחד מאיברי הסדרה. נשתמש במשתנה מסוג שלם ונקרא לו </a:t>
            </a:r>
            <a:r>
              <a:rPr lang="en-US" b="1" dirty="0">
                <a:solidFill>
                  <a:srgbClr val="0070C0"/>
                </a:solidFill>
              </a:rPr>
              <a:t>element</a:t>
            </a:r>
            <a:r>
              <a:rPr lang="he-IL" dirty="0"/>
              <a:t>.</a:t>
            </a:r>
          </a:p>
          <a:p>
            <a:pPr marL="0" indent="0">
              <a:buNone/>
            </a:pPr>
            <a:endParaRPr lang="he-IL" dirty="0"/>
          </a:p>
          <a:p>
            <a:pPr marL="0" indent="0" algn="ctr" rtl="0">
              <a:buNone/>
            </a:pPr>
            <a:r>
              <a:rPr lang="en-US" dirty="0"/>
              <a:t>int element;</a:t>
            </a:r>
          </a:p>
        </p:txBody>
      </p:sp>
    </p:spTree>
    <p:extLst>
      <p:ext uri="{BB962C8B-B14F-4D97-AF65-F5344CB8AC3E}">
        <p14:creationId xmlns:p14="http://schemas.microsoft.com/office/powerpoint/2010/main" val="102922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סיכום שלבים לפתרון בעיה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675859"/>
            <a:ext cx="11823191" cy="6057043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פיתוח ויישום אלגוריתם לפתרון בעיה נתונה יעשה תמיד על פי השלבים הבאים: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1 .בחינת </a:t>
            </a:r>
            <a:r>
              <a:rPr lang="he-IL" b="1" dirty="0">
                <a:solidFill>
                  <a:srgbClr val="0070C0"/>
                </a:solidFill>
              </a:rPr>
              <a:t>דוגמאות קלט </a:t>
            </a:r>
            <a:r>
              <a:rPr lang="he-IL" dirty="0"/>
              <a:t>שונות והבנת הקשר הדרוש בין הקלט לפלט.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2 .חלוקת המשימה </a:t>
            </a:r>
            <a:r>
              <a:rPr lang="he-IL" b="1" dirty="0">
                <a:solidFill>
                  <a:srgbClr val="0070C0"/>
                </a:solidFill>
              </a:rPr>
              <a:t>לתת-משימות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3 .בחירת </a:t>
            </a:r>
            <a:r>
              <a:rPr lang="he-IL" b="1" dirty="0">
                <a:solidFill>
                  <a:srgbClr val="0070C0"/>
                </a:solidFill>
              </a:rPr>
              <a:t>משתנים</a:t>
            </a:r>
            <a:r>
              <a:rPr lang="he-IL" dirty="0"/>
              <a:t> – תפקיד, שם וטיפוס לכל משתנה.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4 .כתיבת </a:t>
            </a:r>
            <a:r>
              <a:rPr lang="he-IL" b="1" dirty="0">
                <a:solidFill>
                  <a:srgbClr val="0070C0"/>
                </a:solidFill>
              </a:rPr>
              <a:t>האלגוריתם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5 .יישום האלגוריתם על ידי </a:t>
            </a:r>
            <a:r>
              <a:rPr lang="he-IL" b="1" dirty="0" err="1">
                <a:solidFill>
                  <a:srgbClr val="0070C0"/>
                </a:solidFill>
              </a:rPr>
              <a:t>תוכנית</a:t>
            </a:r>
            <a:r>
              <a:rPr lang="he-IL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6 . ביצוע </a:t>
            </a:r>
            <a:r>
              <a:rPr lang="he-IL" b="1" dirty="0">
                <a:solidFill>
                  <a:srgbClr val="0070C0"/>
                </a:solidFill>
              </a:rPr>
              <a:t>מעקב</a:t>
            </a:r>
            <a:r>
              <a:rPr lang="he-IL" dirty="0"/>
              <a:t> לבדיקת התוכנית שכתבנו. 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8469443" y="4265800"/>
            <a:ext cx="3570708" cy="6107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549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4 – כתיבת האלגוריתם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675859"/>
            <a:ext cx="11823191" cy="4092402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תתי המשימות:</a:t>
            </a:r>
          </a:p>
          <a:p>
            <a:pPr marL="0" indent="0">
              <a:buNone/>
            </a:pPr>
            <a:r>
              <a:rPr lang="he-IL" dirty="0"/>
              <a:t>1 .קליטת מספר המייצג איבר ראשון בסדרה.</a:t>
            </a:r>
          </a:p>
          <a:p>
            <a:pPr marL="0" indent="0">
              <a:buNone/>
            </a:pPr>
            <a:r>
              <a:rPr lang="he-IL" dirty="0"/>
              <a:t>2 .חישוב האיבר השני בסדרה והצגתו כפלט.</a:t>
            </a:r>
          </a:p>
          <a:p>
            <a:pPr marL="0" indent="0">
              <a:buNone/>
            </a:pPr>
            <a:r>
              <a:rPr lang="he-IL" dirty="0"/>
              <a:t>3 .חישוב האיבר השלישי בסדרה והצגתו כפלט</a:t>
            </a:r>
          </a:p>
          <a:p>
            <a:pPr marL="0" indent="0">
              <a:buNone/>
            </a:pPr>
            <a:r>
              <a:rPr lang="he-IL" b="1" dirty="0">
                <a:solidFill>
                  <a:srgbClr val="0070C0"/>
                </a:solidFill>
              </a:rPr>
              <a:t>האלגוריתם:</a:t>
            </a:r>
          </a:p>
          <a:p>
            <a:pPr marL="0" indent="0">
              <a:buNone/>
            </a:pPr>
            <a:endParaRPr lang="he-IL" dirty="0">
              <a:latin typeface="Guttman Yad-Brush" panose="02010401010101010101" pitchFamily="2" charset="-79"/>
              <a:cs typeface="Guttman Yad-Brush" panose="02010401010101010101" pitchFamily="2" charset="-79"/>
            </a:endParaRP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E2C185F-E288-47EE-A354-5CDD65A8A9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" t="3610" b="78775"/>
          <a:stretch/>
        </p:blipFill>
        <p:spPr>
          <a:xfrm>
            <a:off x="1590473" y="3341072"/>
            <a:ext cx="10417122" cy="389744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030C68C2-7AEA-4580-8AAF-8BFA19D8ED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" t="78665" b="4792"/>
          <a:stretch/>
        </p:blipFill>
        <p:spPr>
          <a:xfrm>
            <a:off x="1590473" y="5240598"/>
            <a:ext cx="10417122" cy="366014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02446BE9-0972-4C88-838E-606785751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" t="21830" b="61220"/>
          <a:stretch/>
        </p:blipFill>
        <p:spPr>
          <a:xfrm>
            <a:off x="1590473" y="3797037"/>
            <a:ext cx="10417122" cy="375043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22ABFDDF-58BF-41DA-ADEE-F777E253D3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" t="40649" b="43755"/>
          <a:stretch/>
        </p:blipFill>
        <p:spPr>
          <a:xfrm>
            <a:off x="1590473" y="4269081"/>
            <a:ext cx="10417122" cy="345063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5F284413-BE42-48B1-822F-9A8813EAE3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" t="57600" b="24785"/>
          <a:stretch/>
        </p:blipFill>
        <p:spPr>
          <a:xfrm>
            <a:off x="1590473" y="4666174"/>
            <a:ext cx="10417122" cy="389745"/>
          </a:xfrm>
          <a:prstGeom prst="rect">
            <a:avLst/>
          </a:prstGeom>
        </p:spPr>
      </p:pic>
      <p:sp>
        <p:nvSpPr>
          <p:cNvPr id="17" name="בועת דיבור: מלבן עם פינות מעוגלות 16">
            <a:extLst>
              <a:ext uri="{FF2B5EF4-FFF2-40B4-BE49-F238E27FC236}">
                <a16:creationId xmlns:a16="http://schemas.microsoft.com/office/drawing/2014/main" id="{C4B429C4-FB39-4250-B6C7-E018443817E1}"/>
              </a:ext>
            </a:extLst>
          </p:cNvPr>
          <p:cNvSpPr/>
          <p:nvPr/>
        </p:nvSpPr>
        <p:spPr>
          <a:xfrm>
            <a:off x="1590473" y="1437721"/>
            <a:ext cx="3204501" cy="1511318"/>
          </a:xfrm>
          <a:prstGeom prst="wedgeRoundRectCallout">
            <a:avLst>
              <a:gd name="adj1" fmla="val 104781"/>
              <a:gd name="adj2" fmla="val 105160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400" b="1" dirty="0">
                <a:solidFill>
                  <a:schemeClr val="tx1"/>
                </a:solidFill>
              </a:rPr>
              <a:t>מותר לשים תוצאה של חישוב באותו המשתנה שמשתתף בחישוב</a:t>
            </a:r>
          </a:p>
        </p:txBody>
      </p:sp>
    </p:spTree>
    <p:extLst>
      <p:ext uri="{BB962C8B-B14F-4D97-AF65-F5344CB8AC3E}">
        <p14:creationId xmlns:p14="http://schemas.microsoft.com/office/powerpoint/2010/main" val="194036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p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סיכום שלבים לפתרון בעיה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675859"/>
            <a:ext cx="11823191" cy="6057043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פיתוח ויישום אלגוריתם לפתרון בעיה נתונה יעשה תמיד על פי השלבים הבאים: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1 .בחינת </a:t>
            </a:r>
            <a:r>
              <a:rPr lang="he-IL" b="1" dirty="0">
                <a:solidFill>
                  <a:srgbClr val="0070C0"/>
                </a:solidFill>
              </a:rPr>
              <a:t>דוגמאות קלט </a:t>
            </a:r>
            <a:r>
              <a:rPr lang="he-IL" dirty="0"/>
              <a:t>שונות והבנת הקשר הדרוש בין הקלט לפלט.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2 .חלוקת המשימה </a:t>
            </a:r>
            <a:r>
              <a:rPr lang="he-IL" b="1" dirty="0">
                <a:solidFill>
                  <a:srgbClr val="0070C0"/>
                </a:solidFill>
              </a:rPr>
              <a:t>לתת-משימות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3 .בחירת </a:t>
            </a:r>
            <a:r>
              <a:rPr lang="he-IL" b="1" dirty="0">
                <a:solidFill>
                  <a:srgbClr val="0070C0"/>
                </a:solidFill>
              </a:rPr>
              <a:t>משתנים</a:t>
            </a:r>
            <a:r>
              <a:rPr lang="he-IL" dirty="0"/>
              <a:t> – תפקיד, שם וטיפוס לכל משתנה.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4 .כתיבת </a:t>
            </a:r>
            <a:r>
              <a:rPr lang="he-IL" b="1" dirty="0">
                <a:solidFill>
                  <a:srgbClr val="0070C0"/>
                </a:solidFill>
              </a:rPr>
              <a:t>האלגוריתם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5 .יישום האלגוריתם על ידי </a:t>
            </a:r>
            <a:r>
              <a:rPr lang="he-IL" b="1" dirty="0" err="1">
                <a:solidFill>
                  <a:srgbClr val="0070C0"/>
                </a:solidFill>
              </a:rPr>
              <a:t>תוכנית</a:t>
            </a:r>
            <a:r>
              <a:rPr lang="he-IL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6 . ביצוע </a:t>
            </a:r>
            <a:r>
              <a:rPr lang="he-IL" b="1" dirty="0">
                <a:solidFill>
                  <a:srgbClr val="0070C0"/>
                </a:solidFill>
              </a:rPr>
              <a:t>מעקב</a:t>
            </a:r>
            <a:r>
              <a:rPr lang="he-IL" dirty="0"/>
              <a:t> לבדיקת התוכנית שכתבנו. 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6063443" y="5150219"/>
            <a:ext cx="5944152" cy="6107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408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5 – יישום האלגוריתם ב #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ACFBD646-3A97-4459-BDA5-4A0568DA270F}"/>
              </a:ext>
            </a:extLst>
          </p:cNvPr>
          <p:cNvSpPr/>
          <p:nvPr/>
        </p:nvSpPr>
        <p:spPr>
          <a:xfrm>
            <a:off x="2078636" y="4031107"/>
            <a:ext cx="8729272" cy="95410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"Enter first element: 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element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  <a:endParaRPr lang="he-IL" sz="2800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3E5FA404-AD36-4C05-B6A9-D610F9C85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" t="3610" b="78775"/>
          <a:stretch/>
        </p:blipFill>
        <p:spPr>
          <a:xfrm>
            <a:off x="1515522" y="776241"/>
            <a:ext cx="10417122" cy="389744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F03DE4F0-7B06-41EE-86DF-9400D94C6D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" t="78665" b="4792"/>
          <a:stretch/>
        </p:blipFill>
        <p:spPr>
          <a:xfrm>
            <a:off x="1515522" y="2675767"/>
            <a:ext cx="10417122" cy="366014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FB6B3C14-555E-4FDC-9CF0-5CEBD87232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" t="21830" b="61220"/>
          <a:stretch/>
        </p:blipFill>
        <p:spPr>
          <a:xfrm>
            <a:off x="1515522" y="1232206"/>
            <a:ext cx="10417122" cy="375043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249E0C0C-4ABC-411A-BA82-21A38A7116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" t="40649" b="43755"/>
          <a:stretch/>
        </p:blipFill>
        <p:spPr>
          <a:xfrm>
            <a:off x="1515522" y="1704250"/>
            <a:ext cx="10417122" cy="345063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E9EABF89-AFCC-4CBA-914A-0DEDAEE6F3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" t="57600" b="24785"/>
          <a:stretch/>
        </p:blipFill>
        <p:spPr>
          <a:xfrm>
            <a:off x="1515522" y="2101343"/>
            <a:ext cx="10417122" cy="389745"/>
          </a:xfrm>
          <a:prstGeom prst="rect">
            <a:avLst/>
          </a:prstGeom>
        </p:spPr>
      </p:pic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63A17C70-BA80-4DC9-946D-29CD09C826DA}"/>
              </a:ext>
            </a:extLst>
          </p:cNvPr>
          <p:cNvSpPr/>
          <p:nvPr/>
        </p:nvSpPr>
        <p:spPr>
          <a:xfrm>
            <a:off x="6096000" y="653170"/>
            <a:ext cx="5944152" cy="6107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461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5 – יישום האלגוריתם ב #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ACFBD646-3A97-4459-BDA5-4A0568DA270F}"/>
              </a:ext>
            </a:extLst>
          </p:cNvPr>
          <p:cNvSpPr/>
          <p:nvPr/>
        </p:nvSpPr>
        <p:spPr>
          <a:xfrm>
            <a:off x="2106118" y="4031107"/>
            <a:ext cx="7979765" cy="52322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element = 2 * element;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e-IL" sz="2800" dirty="0">
                <a:solidFill>
                  <a:srgbClr val="008000"/>
                </a:solidFill>
                <a:latin typeface="Consolas" panose="020B0609020204030204" pitchFamily="49" charset="0"/>
              </a:rPr>
              <a:t>חישוב האיבר השני</a:t>
            </a:r>
            <a:endParaRPr lang="he-IL" sz="2800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3E5FA404-AD36-4C05-B6A9-D610F9C85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" t="3610" b="78775"/>
          <a:stretch/>
        </p:blipFill>
        <p:spPr>
          <a:xfrm>
            <a:off x="1515522" y="776241"/>
            <a:ext cx="10417122" cy="389744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F03DE4F0-7B06-41EE-86DF-9400D94C6D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" t="78665" b="4792"/>
          <a:stretch/>
        </p:blipFill>
        <p:spPr>
          <a:xfrm>
            <a:off x="1515522" y="2675767"/>
            <a:ext cx="10417122" cy="366014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FB6B3C14-555E-4FDC-9CF0-5CEBD87232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" t="21830" b="61220"/>
          <a:stretch/>
        </p:blipFill>
        <p:spPr>
          <a:xfrm>
            <a:off x="1515522" y="1232206"/>
            <a:ext cx="10417122" cy="375043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249E0C0C-4ABC-411A-BA82-21A38A7116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" t="40649" b="43755"/>
          <a:stretch/>
        </p:blipFill>
        <p:spPr>
          <a:xfrm>
            <a:off x="1515522" y="1704250"/>
            <a:ext cx="10417122" cy="345063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E9EABF89-AFCC-4CBA-914A-0DEDAEE6F3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" t="57600" b="24785"/>
          <a:stretch/>
        </p:blipFill>
        <p:spPr>
          <a:xfrm>
            <a:off x="1515522" y="2101343"/>
            <a:ext cx="10417122" cy="389745"/>
          </a:xfrm>
          <a:prstGeom prst="rect">
            <a:avLst/>
          </a:prstGeom>
        </p:spPr>
      </p:pic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63A17C70-BA80-4DC9-946D-29CD09C826DA}"/>
              </a:ext>
            </a:extLst>
          </p:cNvPr>
          <p:cNvSpPr/>
          <p:nvPr/>
        </p:nvSpPr>
        <p:spPr>
          <a:xfrm>
            <a:off x="5126636" y="1092919"/>
            <a:ext cx="6806008" cy="6107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בועת דיבור: מלבן עם פינות מעוגלות 9">
            <a:extLst>
              <a:ext uri="{FF2B5EF4-FFF2-40B4-BE49-F238E27FC236}">
                <a16:creationId xmlns:a16="http://schemas.microsoft.com/office/drawing/2014/main" id="{707FA716-EA43-42E7-9B4A-663C5925867D}"/>
              </a:ext>
            </a:extLst>
          </p:cNvPr>
          <p:cNvSpPr/>
          <p:nvPr/>
        </p:nvSpPr>
        <p:spPr>
          <a:xfrm>
            <a:off x="3256260" y="5149393"/>
            <a:ext cx="3204501" cy="1511318"/>
          </a:xfrm>
          <a:prstGeom prst="wedgeRoundRectCallout">
            <a:avLst>
              <a:gd name="adj1" fmla="val 9821"/>
              <a:gd name="adj2" fmla="val -89244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400" b="1" dirty="0">
                <a:solidFill>
                  <a:schemeClr val="tx1"/>
                </a:solidFill>
              </a:rPr>
              <a:t>שימו לב! המשתנה </a:t>
            </a:r>
            <a:r>
              <a:rPr lang="en-US" sz="2400" b="1" dirty="0">
                <a:solidFill>
                  <a:schemeClr val="tx1"/>
                </a:solidFill>
              </a:rPr>
              <a:t>element</a:t>
            </a:r>
            <a:r>
              <a:rPr lang="he-IL" sz="2400" b="1" dirty="0">
                <a:solidFill>
                  <a:schemeClr val="tx1"/>
                </a:solidFill>
              </a:rPr>
              <a:t> נמצא גם משמאל לאופרטור = וגם מימין לו</a:t>
            </a:r>
          </a:p>
        </p:txBody>
      </p:sp>
    </p:spTree>
    <p:extLst>
      <p:ext uri="{BB962C8B-B14F-4D97-AF65-F5344CB8AC3E}">
        <p14:creationId xmlns:p14="http://schemas.microsoft.com/office/powerpoint/2010/main" val="40502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5 – יישום האלגוריתם ב #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ACFBD646-3A97-4459-BDA5-4A0568DA270F}"/>
              </a:ext>
            </a:extLst>
          </p:cNvPr>
          <p:cNvSpPr/>
          <p:nvPr/>
        </p:nvSpPr>
        <p:spPr>
          <a:xfrm>
            <a:off x="3191656" y="4031107"/>
            <a:ext cx="5808689" cy="52322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Console.WriteLine(element);</a:t>
            </a:r>
            <a:endParaRPr lang="he-IL" sz="2800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3E5FA404-AD36-4C05-B6A9-D610F9C85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" t="3610" b="78775"/>
          <a:stretch/>
        </p:blipFill>
        <p:spPr>
          <a:xfrm>
            <a:off x="1515522" y="776241"/>
            <a:ext cx="10417122" cy="389744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F03DE4F0-7B06-41EE-86DF-9400D94C6D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" t="78665" b="4792"/>
          <a:stretch/>
        </p:blipFill>
        <p:spPr>
          <a:xfrm>
            <a:off x="1515522" y="2675767"/>
            <a:ext cx="10417122" cy="366014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FB6B3C14-555E-4FDC-9CF0-5CEBD87232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" t="21830" b="61220"/>
          <a:stretch/>
        </p:blipFill>
        <p:spPr>
          <a:xfrm>
            <a:off x="1515522" y="1232206"/>
            <a:ext cx="10417122" cy="375043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249E0C0C-4ABC-411A-BA82-21A38A7116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" t="40649" b="43755"/>
          <a:stretch/>
        </p:blipFill>
        <p:spPr>
          <a:xfrm>
            <a:off x="1515522" y="1704250"/>
            <a:ext cx="10417122" cy="345063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E9EABF89-AFCC-4CBA-914A-0DEDAEE6F3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" t="57600" b="24785"/>
          <a:stretch/>
        </p:blipFill>
        <p:spPr>
          <a:xfrm>
            <a:off x="1515522" y="2101343"/>
            <a:ext cx="10417122" cy="389745"/>
          </a:xfrm>
          <a:prstGeom prst="rect">
            <a:avLst/>
          </a:prstGeom>
        </p:spPr>
      </p:pic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63A17C70-BA80-4DC9-946D-29CD09C826DA}"/>
              </a:ext>
            </a:extLst>
          </p:cNvPr>
          <p:cNvSpPr/>
          <p:nvPr/>
        </p:nvSpPr>
        <p:spPr>
          <a:xfrm>
            <a:off x="6865494" y="1586355"/>
            <a:ext cx="5067149" cy="6107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443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5 – יישום האלגוריתם ב #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ACFBD646-3A97-4459-BDA5-4A0568DA270F}"/>
              </a:ext>
            </a:extLst>
          </p:cNvPr>
          <p:cNvSpPr/>
          <p:nvPr/>
        </p:nvSpPr>
        <p:spPr>
          <a:xfrm>
            <a:off x="2106118" y="4031107"/>
            <a:ext cx="8087193" cy="52322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element = 3 * element;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800" dirty="0">
                <a:solidFill>
                  <a:srgbClr val="008000"/>
                </a:solidFill>
                <a:latin typeface="Consolas" panose="020B0609020204030204" pitchFamily="49" charset="0"/>
              </a:rPr>
              <a:t>חישוב האיבר השלישי</a:t>
            </a:r>
            <a:endParaRPr lang="he-IL" sz="2800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3E5FA404-AD36-4C05-B6A9-D610F9C85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" t="3610" b="78775"/>
          <a:stretch/>
        </p:blipFill>
        <p:spPr>
          <a:xfrm>
            <a:off x="1515522" y="776241"/>
            <a:ext cx="10417122" cy="389744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F03DE4F0-7B06-41EE-86DF-9400D94C6D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" t="78665" b="4792"/>
          <a:stretch/>
        </p:blipFill>
        <p:spPr>
          <a:xfrm>
            <a:off x="1515522" y="2675767"/>
            <a:ext cx="10417122" cy="366014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FB6B3C14-555E-4FDC-9CF0-5CEBD87232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" t="21830" b="61220"/>
          <a:stretch/>
        </p:blipFill>
        <p:spPr>
          <a:xfrm>
            <a:off x="1515522" y="1232206"/>
            <a:ext cx="10417122" cy="375043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249E0C0C-4ABC-411A-BA82-21A38A7116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" t="40649" b="43755"/>
          <a:stretch/>
        </p:blipFill>
        <p:spPr>
          <a:xfrm>
            <a:off x="1515522" y="1704250"/>
            <a:ext cx="10417122" cy="345063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E9EABF89-AFCC-4CBA-914A-0DEDAEE6F3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" t="57600" b="24785"/>
          <a:stretch/>
        </p:blipFill>
        <p:spPr>
          <a:xfrm>
            <a:off x="1515522" y="2101343"/>
            <a:ext cx="10417122" cy="389745"/>
          </a:xfrm>
          <a:prstGeom prst="rect">
            <a:avLst/>
          </a:prstGeom>
        </p:spPr>
      </p:pic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63A17C70-BA80-4DC9-946D-29CD09C826DA}"/>
              </a:ext>
            </a:extLst>
          </p:cNvPr>
          <p:cNvSpPr/>
          <p:nvPr/>
        </p:nvSpPr>
        <p:spPr>
          <a:xfrm>
            <a:off x="5306518" y="2051238"/>
            <a:ext cx="6626126" cy="6107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664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5 – יישום האלגוריתם ב #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ACFBD646-3A97-4459-BDA5-4A0568DA270F}"/>
              </a:ext>
            </a:extLst>
          </p:cNvPr>
          <p:cNvSpPr/>
          <p:nvPr/>
        </p:nvSpPr>
        <p:spPr>
          <a:xfrm>
            <a:off x="3191656" y="4031107"/>
            <a:ext cx="5808689" cy="52322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Console.WriteLine(element);</a:t>
            </a:r>
            <a:endParaRPr lang="he-IL" sz="2800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3E5FA404-AD36-4C05-B6A9-D610F9C85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" t="3610" b="78775"/>
          <a:stretch/>
        </p:blipFill>
        <p:spPr>
          <a:xfrm>
            <a:off x="1515522" y="776241"/>
            <a:ext cx="10417122" cy="389744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F03DE4F0-7B06-41EE-86DF-9400D94C6D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" t="78665" b="4792"/>
          <a:stretch/>
        </p:blipFill>
        <p:spPr>
          <a:xfrm>
            <a:off x="1515522" y="2675767"/>
            <a:ext cx="10417122" cy="366014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FB6B3C14-555E-4FDC-9CF0-5CEBD87232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" t="21830" b="61220"/>
          <a:stretch/>
        </p:blipFill>
        <p:spPr>
          <a:xfrm>
            <a:off x="1515522" y="1232206"/>
            <a:ext cx="10417122" cy="375043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249E0C0C-4ABC-411A-BA82-21A38A7116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" t="40649" b="43755"/>
          <a:stretch/>
        </p:blipFill>
        <p:spPr>
          <a:xfrm>
            <a:off x="1515522" y="1704250"/>
            <a:ext cx="10417122" cy="345063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E9EABF89-AFCC-4CBA-914A-0DEDAEE6F3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" t="57600" b="24785"/>
          <a:stretch/>
        </p:blipFill>
        <p:spPr>
          <a:xfrm>
            <a:off x="1515522" y="2101343"/>
            <a:ext cx="10417122" cy="389745"/>
          </a:xfrm>
          <a:prstGeom prst="rect">
            <a:avLst/>
          </a:prstGeom>
        </p:spPr>
      </p:pic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63A17C70-BA80-4DC9-946D-29CD09C826DA}"/>
              </a:ext>
            </a:extLst>
          </p:cNvPr>
          <p:cNvSpPr/>
          <p:nvPr/>
        </p:nvSpPr>
        <p:spPr>
          <a:xfrm>
            <a:off x="6724083" y="2553412"/>
            <a:ext cx="5067149" cy="6107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636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התוכנית השלמה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6BF4E213-DDA7-442F-9145-DB6C71B96D4E}"/>
              </a:ext>
            </a:extLst>
          </p:cNvPr>
          <p:cNvSpPr/>
          <p:nvPr/>
        </p:nvSpPr>
        <p:spPr>
          <a:xfrm>
            <a:off x="1743856" y="474345"/>
            <a:ext cx="8704289" cy="50167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*</a:t>
            </a:r>
          </a:p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התוכנית נותנת כפלט את איבריה של סדרה בת שלושה איברים     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Sequence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element;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first element: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element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element = 2 * element;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חישוב האיבר השני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Console.WriteLine(element);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element = 3 * element;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חישוב האיבר השלישי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Console.WriteLine(element);</a:t>
            </a:r>
          </a:p>
          <a:p>
            <a:pPr lvl="2"/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he-IL" sz="2000" dirty="0"/>
          </a:p>
        </p:txBody>
      </p:sp>
      <p:sp>
        <p:nvSpPr>
          <p:cNvPr id="13" name="בועת דיבור: מלבן עם פינות מעוגלות 12">
            <a:extLst>
              <a:ext uri="{FF2B5EF4-FFF2-40B4-BE49-F238E27FC236}">
                <a16:creationId xmlns:a16="http://schemas.microsoft.com/office/drawing/2014/main" id="{842369F0-A0A8-4F17-AC08-691E3A0A0F7C}"/>
              </a:ext>
            </a:extLst>
          </p:cNvPr>
          <p:cNvSpPr/>
          <p:nvPr/>
        </p:nvSpPr>
        <p:spPr>
          <a:xfrm>
            <a:off x="8546191" y="474345"/>
            <a:ext cx="2921283" cy="912564"/>
          </a:xfrm>
          <a:prstGeom prst="wedgeRoundRectCallout">
            <a:avLst>
              <a:gd name="adj1" fmla="val -55863"/>
              <a:gd name="adj2" fmla="val 9981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הערה שמסבירה מה מטרת התוכנית</a:t>
            </a:r>
          </a:p>
        </p:txBody>
      </p:sp>
      <p:sp>
        <p:nvSpPr>
          <p:cNvPr id="14" name="בועת דיבור: מלבן עם פינות מעוגלות 13">
            <a:extLst>
              <a:ext uri="{FF2B5EF4-FFF2-40B4-BE49-F238E27FC236}">
                <a16:creationId xmlns:a16="http://schemas.microsoft.com/office/drawing/2014/main" id="{0495B103-CA14-4554-B2AC-EBF818E1F904}"/>
              </a:ext>
            </a:extLst>
          </p:cNvPr>
          <p:cNvSpPr/>
          <p:nvPr/>
        </p:nvSpPr>
        <p:spPr>
          <a:xfrm>
            <a:off x="9826951" y="2655033"/>
            <a:ext cx="1745456" cy="542489"/>
          </a:xfrm>
          <a:prstGeom prst="wedgeRoundRectCallout">
            <a:avLst>
              <a:gd name="adj1" fmla="val -73007"/>
              <a:gd name="adj2" fmla="val 72492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הוראות קלט</a:t>
            </a:r>
          </a:p>
        </p:txBody>
      </p:sp>
      <p:sp>
        <p:nvSpPr>
          <p:cNvPr id="3" name="סוגר מסולסל ימני 2">
            <a:extLst>
              <a:ext uri="{FF2B5EF4-FFF2-40B4-BE49-F238E27FC236}">
                <a16:creationId xmlns:a16="http://schemas.microsoft.com/office/drawing/2014/main" id="{426C32AD-8FD8-437B-BD11-C869A73B5868}"/>
              </a:ext>
            </a:extLst>
          </p:cNvPr>
          <p:cNvSpPr/>
          <p:nvPr/>
        </p:nvSpPr>
        <p:spPr>
          <a:xfrm>
            <a:off x="8859187" y="2908092"/>
            <a:ext cx="359764" cy="6639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בועת דיבור: מלבן עם פינות מעוגלות 14">
            <a:extLst>
              <a:ext uri="{FF2B5EF4-FFF2-40B4-BE49-F238E27FC236}">
                <a16:creationId xmlns:a16="http://schemas.microsoft.com/office/drawing/2014/main" id="{A772D645-B325-4DF7-9179-BC383579EDDD}"/>
              </a:ext>
            </a:extLst>
          </p:cNvPr>
          <p:cNvSpPr/>
          <p:nvPr/>
        </p:nvSpPr>
        <p:spPr>
          <a:xfrm>
            <a:off x="8169639" y="1834528"/>
            <a:ext cx="2596598" cy="663997"/>
          </a:xfrm>
          <a:prstGeom prst="wedgeRoundRectCallout">
            <a:avLst>
              <a:gd name="adj1" fmla="val -158075"/>
              <a:gd name="adj2" fmla="val 92810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הכרזה על המשתנה</a:t>
            </a:r>
          </a:p>
        </p:txBody>
      </p:sp>
      <p:sp>
        <p:nvSpPr>
          <p:cNvPr id="16" name="בועת דיבור: מלבן עם פינות מעוגלות 15">
            <a:extLst>
              <a:ext uri="{FF2B5EF4-FFF2-40B4-BE49-F238E27FC236}">
                <a16:creationId xmlns:a16="http://schemas.microsoft.com/office/drawing/2014/main" id="{9A35ACD4-D12F-4C72-9367-F2F3CE5A1E10}"/>
              </a:ext>
            </a:extLst>
          </p:cNvPr>
          <p:cNvSpPr/>
          <p:nvPr/>
        </p:nvSpPr>
        <p:spPr>
          <a:xfrm>
            <a:off x="9722017" y="4008480"/>
            <a:ext cx="2285103" cy="1103165"/>
          </a:xfrm>
          <a:prstGeom prst="wedgeRoundRectCallout">
            <a:avLst>
              <a:gd name="adj1" fmla="val -71695"/>
              <a:gd name="adj2" fmla="val -40901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חישוב והשמת התוצאה במשתנה</a:t>
            </a:r>
          </a:p>
        </p:txBody>
      </p:sp>
      <p:sp>
        <p:nvSpPr>
          <p:cNvPr id="17" name="סוגר מסולסל ימני 16">
            <a:extLst>
              <a:ext uri="{FF2B5EF4-FFF2-40B4-BE49-F238E27FC236}">
                <a16:creationId xmlns:a16="http://schemas.microsoft.com/office/drawing/2014/main" id="{9B28ACCB-B98D-43B1-9807-D50B2FBDBF68}"/>
              </a:ext>
            </a:extLst>
          </p:cNvPr>
          <p:cNvSpPr/>
          <p:nvPr/>
        </p:nvSpPr>
        <p:spPr>
          <a:xfrm>
            <a:off x="8953324" y="3572089"/>
            <a:ext cx="359764" cy="9699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בועת דיבור: מלבן עם פינות מעוגלות 17">
            <a:extLst>
              <a:ext uri="{FF2B5EF4-FFF2-40B4-BE49-F238E27FC236}">
                <a16:creationId xmlns:a16="http://schemas.microsoft.com/office/drawing/2014/main" id="{0A3C5D65-8EF3-4EE6-99FC-7FC70008E4B6}"/>
              </a:ext>
            </a:extLst>
          </p:cNvPr>
          <p:cNvSpPr/>
          <p:nvPr/>
        </p:nvSpPr>
        <p:spPr>
          <a:xfrm>
            <a:off x="7287016" y="5090169"/>
            <a:ext cx="1745456" cy="542489"/>
          </a:xfrm>
          <a:prstGeom prst="wedgeRoundRectCallout">
            <a:avLst>
              <a:gd name="adj1" fmla="val -45526"/>
              <a:gd name="adj2" fmla="val -107118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הוראות פלט</a:t>
            </a:r>
          </a:p>
        </p:txBody>
      </p:sp>
      <p:sp>
        <p:nvSpPr>
          <p:cNvPr id="20" name="בועת דיבור: מלבן עם פינות מעוגלות 19">
            <a:extLst>
              <a:ext uri="{FF2B5EF4-FFF2-40B4-BE49-F238E27FC236}">
                <a16:creationId xmlns:a16="http://schemas.microsoft.com/office/drawing/2014/main" id="{5478F155-3AAC-4457-955D-8DABAFE55DBC}"/>
              </a:ext>
            </a:extLst>
          </p:cNvPr>
          <p:cNvSpPr/>
          <p:nvPr/>
        </p:nvSpPr>
        <p:spPr>
          <a:xfrm>
            <a:off x="6006255" y="1361875"/>
            <a:ext cx="1976905" cy="405957"/>
          </a:xfrm>
          <a:prstGeom prst="wedgeRoundRectCallout">
            <a:avLst>
              <a:gd name="adj1" fmla="val -142884"/>
              <a:gd name="adj2" fmla="val 19416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שם המחלקה</a:t>
            </a:r>
          </a:p>
        </p:txBody>
      </p:sp>
    </p:spTree>
    <p:extLst>
      <p:ext uri="{BB962C8B-B14F-4D97-AF65-F5344CB8AC3E}">
        <p14:creationId xmlns:p14="http://schemas.microsoft.com/office/powerpoint/2010/main" val="43074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14" grpId="0" animBg="1"/>
      <p:bldP spid="3" grpId="0" animBg="1"/>
      <p:bldP spid="15" grpId="0" animBg="1"/>
      <p:bldP spid="16" grpId="0" animBg="1"/>
      <p:bldP spid="17" grpId="0" animBg="1"/>
      <p:bldP spid="18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/>
            <a:r>
              <a:rPr lang="he-IL" b="1" dirty="0">
                <a:solidFill>
                  <a:srgbClr val="0070C0"/>
                </a:solidFill>
                <a:cs typeface="+mn-cs"/>
              </a:rPr>
              <a:t>אתחול משתנה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269823" y="1610089"/>
            <a:ext cx="11572407" cy="448020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he-IL" dirty="0"/>
              <a:t>כאשר אנו מצהירים על משתנה, מוקצה לו מקום בזיכרון, אך </a:t>
            </a:r>
            <a:r>
              <a:rPr lang="he-IL" b="1" dirty="0">
                <a:solidFill>
                  <a:srgbClr val="0070C0"/>
                </a:solidFill>
              </a:rPr>
              <a:t>ערכו אינו ידוע</a:t>
            </a:r>
            <a:r>
              <a:rPr lang="he-IL" dirty="0"/>
              <a:t>. 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במקרים מסוימים </a:t>
            </a:r>
            <a:r>
              <a:rPr lang="he-IL" b="1" dirty="0">
                <a:solidFill>
                  <a:srgbClr val="0070C0"/>
                </a:solidFill>
              </a:rPr>
              <a:t>נרצה לתת למשתנה ערך מיד </a:t>
            </a:r>
            <a:r>
              <a:rPr lang="he-IL" dirty="0"/>
              <a:t>בעת ההצהרה עליו. </a:t>
            </a:r>
          </a:p>
          <a:p>
            <a:pPr marL="0" indent="0">
              <a:buNone/>
            </a:pPr>
            <a:r>
              <a:rPr lang="he-IL" dirty="0"/>
              <a:t>למשל כאשר </a:t>
            </a:r>
            <a:r>
              <a:rPr lang="he-IL" b="1" dirty="0">
                <a:solidFill>
                  <a:srgbClr val="0070C0"/>
                </a:solidFill>
              </a:rPr>
              <a:t>ידוע לנו כבר בשלב ההצהרה </a:t>
            </a:r>
            <a:r>
              <a:rPr lang="he-IL" dirty="0"/>
              <a:t>מה צריך להיות ערכו ההתחלתי של משתנה, ואין הוא תלוי בהוראה שצריכה להתבצע מאוחר יותר, כמו הוראת קלט. </a:t>
            </a:r>
          </a:p>
          <a:p>
            <a:pPr marL="0" indent="0">
              <a:buNone/>
            </a:pPr>
            <a:r>
              <a:rPr lang="he-IL" b="1" dirty="0">
                <a:solidFill>
                  <a:srgbClr val="0070C0"/>
                </a:solidFill>
              </a:rPr>
              <a:t>מתן ערך התחלתי </a:t>
            </a:r>
            <a:r>
              <a:rPr lang="he-IL" dirty="0"/>
              <a:t>למשתנה נקרא </a:t>
            </a:r>
            <a:r>
              <a:rPr lang="he-IL" b="1" dirty="0">
                <a:solidFill>
                  <a:srgbClr val="0070C0"/>
                </a:solidFill>
              </a:rPr>
              <a:t>אתחול</a:t>
            </a:r>
            <a:r>
              <a:rPr lang="he-IL" dirty="0"/>
              <a:t>. 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3ABC3BF-F1F4-4612-BECC-D55A4B707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708" y="2444067"/>
            <a:ext cx="1530584" cy="1518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A526D0-7042-4986-94A3-BCBCA568872F}"/>
              </a:ext>
            </a:extLst>
          </p:cNvPr>
          <p:cNvSpPr txBox="1"/>
          <p:nvPr/>
        </p:nvSpPr>
        <p:spPr>
          <a:xfrm>
            <a:off x="5584466" y="3429000"/>
            <a:ext cx="75802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6A7E99-4711-457F-925F-3E2036114C35}"/>
              </a:ext>
            </a:extLst>
          </p:cNvPr>
          <p:cNvSpPr txBox="1"/>
          <p:nvPr/>
        </p:nvSpPr>
        <p:spPr>
          <a:xfrm>
            <a:off x="5743097" y="2125743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?</a:t>
            </a:r>
            <a:endParaRPr lang="he-IL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29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סיכום שלבים לפתרון בעיה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675859"/>
            <a:ext cx="11823191" cy="6057043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פיתוח ויישום אלגוריתם לפתרון בעיה נתונה יעשה תמיד על פי השלבים הבאים: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1 .בחינת </a:t>
            </a:r>
            <a:r>
              <a:rPr lang="he-IL" b="1" dirty="0">
                <a:solidFill>
                  <a:srgbClr val="0070C0"/>
                </a:solidFill>
              </a:rPr>
              <a:t>דוגמאות קלט </a:t>
            </a:r>
            <a:r>
              <a:rPr lang="he-IL" dirty="0"/>
              <a:t>שונות והבנת הקשר הדרוש בין הקלט לפלט.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2 .חלוקת המשימה </a:t>
            </a:r>
            <a:r>
              <a:rPr lang="he-IL" b="1" dirty="0">
                <a:solidFill>
                  <a:srgbClr val="0070C0"/>
                </a:solidFill>
              </a:rPr>
              <a:t>לתת-משימות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3 .בחירת </a:t>
            </a:r>
            <a:r>
              <a:rPr lang="he-IL" b="1" dirty="0">
                <a:solidFill>
                  <a:srgbClr val="0070C0"/>
                </a:solidFill>
              </a:rPr>
              <a:t>משתנים</a:t>
            </a:r>
            <a:r>
              <a:rPr lang="he-IL" dirty="0"/>
              <a:t> – תפקיד, שם וטיפוס לכל משתנה.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4 .כתיבת </a:t>
            </a:r>
            <a:r>
              <a:rPr lang="he-IL" b="1" dirty="0">
                <a:solidFill>
                  <a:srgbClr val="0070C0"/>
                </a:solidFill>
              </a:rPr>
              <a:t>האלגוריתם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5 .יישום האלגוריתם על ידי </a:t>
            </a:r>
            <a:r>
              <a:rPr lang="he-IL" b="1" dirty="0" err="1">
                <a:solidFill>
                  <a:srgbClr val="0070C0"/>
                </a:solidFill>
              </a:rPr>
              <a:t>תוכנית</a:t>
            </a:r>
            <a:r>
              <a:rPr lang="he-IL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6 . ביצוע </a:t>
            </a:r>
            <a:r>
              <a:rPr lang="he-IL" b="1" dirty="0">
                <a:solidFill>
                  <a:srgbClr val="0070C0"/>
                </a:solidFill>
              </a:rPr>
              <a:t>מעקב</a:t>
            </a:r>
            <a:r>
              <a:rPr lang="he-IL" dirty="0"/>
              <a:t> לבדיקת התוכנית שכתבנו. 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6063443" y="6122179"/>
            <a:ext cx="5944152" cy="6107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151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מלבן 20">
            <a:extLst>
              <a:ext uri="{FF2B5EF4-FFF2-40B4-BE49-F238E27FC236}">
                <a16:creationId xmlns:a16="http://schemas.microsoft.com/office/drawing/2014/main" id="{A11A0441-3263-4768-92C3-A70910B57498}"/>
              </a:ext>
            </a:extLst>
          </p:cNvPr>
          <p:cNvSpPr/>
          <p:nvPr/>
        </p:nvSpPr>
        <p:spPr>
          <a:xfrm>
            <a:off x="184406" y="1110073"/>
            <a:ext cx="7942354" cy="50167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*</a:t>
            </a:r>
          </a:p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התוכנית נותנת כפלט את איבריה של סדרה בת שלושה איברים     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Sequence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element;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first element: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element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element = 2 * element;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חישוב האיבר השני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Console.WriteLine(element);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element = 3 * element;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חישוב האיבר השלישי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Console.WriteLine(element);</a:t>
            </a:r>
          </a:p>
          <a:p>
            <a:pPr lvl="2"/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he-IL" sz="2000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6 – ביצוע מעקב לבדיקת התוכנית שכתבנו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9188970" y="675859"/>
            <a:ext cx="2818625" cy="1255728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נעקוב אחר מהלך הרצת התוכנית עבור הקלט</a:t>
            </a:r>
            <a:r>
              <a:rPr lang="he-IL" b="1" dirty="0">
                <a:solidFill>
                  <a:srgbClr val="0070C0"/>
                </a:solidFill>
              </a:rPr>
              <a:t> 5</a:t>
            </a:r>
            <a:r>
              <a:rPr lang="he-IL" dirty="0"/>
              <a:t>.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1928865" y="3254059"/>
            <a:ext cx="1728736" cy="3643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C666C9BB-45A8-4698-84FC-089DA171C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386" y="2389839"/>
            <a:ext cx="1530584" cy="15183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D7D814-D60D-40D3-BEB0-0261E019BB0A}"/>
              </a:ext>
            </a:extLst>
          </p:cNvPr>
          <p:cNvSpPr txBox="1"/>
          <p:nvPr/>
        </p:nvSpPr>
        <p:spPr>
          <a:xfrm>
            <a:off x="8424120" y="3302710"/>
            <a:ext cx="96177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046EAF-41F3-476A-9085-A5FDF269C20C}"/>
              </a:ext>
            </a:extLst>
          </p:cNvPr>
          <p:cNvSpPr txBox="1"/>
          <p:nvPr/>
        </p:nvSpPr>
        <p:spPr>
          <a:xfrm>
            <a:off x="8574059" y="2048703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?</a:t>
            </a:r>
            <a:endParaRPr lang="he-IL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81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  <p:bldP spid="16" grpId="0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מלבן 20">
            <a:extLst>
              <a:ext uri="{FF2B5EF4-FFF2-40B4-BE49-F238E27FC236}">
                <a16:creationId xmlns:a16="http://schemas.microsoft.com/office/drawing/2014/main" id="{A11A0441-3263-4768-92C3-A70910B57498}"/>
              </a:ext>
            </a:extLst>
          </p:cNvPr>
          <p:cNvSpPr/>
          <p:nvPr/>
        </p:nvSpPr>
        <p:spPr>
          <a:xfrm>
            <a:off x="184406" y="1110073"/>
            <a:ext cx="7942354" cy="50167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*</a:t>
            </a:r>
          </a:p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התוכנית נותנת כפלט את איבריה של סדרה בת שלושה איברים     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Sequence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element;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first element: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element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element = 2 * element;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חישוב האיבר השני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Console.WriteLine(element);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element = 3 * element;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חישוב האיבר השלישי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Console.WriteLine(element);</a:t>
            </a:r>
          </a:p>
          <a:p>
            <a:pPr lvl="2"/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he-IL" sz="2000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המשך מעקב לתוכנית שכתבנו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9188970" y="675859"/>
            <a:ext cx="2818625" cy="1255728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נעקוב אחר מהלך הרצת התוכנית עבור הקלט</a:t>
            </a:r>
            <a:r>
              <a:rPr lang="he-IL" b="1" dirty="0">
                <a:solidFill>
                  <a:srgbClr val="0070C0"/>
                </a:solidFill>
              </a:rPr>
              <a:t> 5</a:t>
            </a:r>
            <a:r>
              <a:rPr lang="he-IL" dirty="0"/>
              <a:t>.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1823934" y="3543786"/>
            <a:ext cx="6278114" cy="3643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C666C9BB-45A8-4698-84FC-089DA171C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386" y="2389839"/>
            <a:ext cx="1530584" cy="15183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D7D814-D60D-40D3-BEB0-0261E019BB0A}"/>
              </a:ext>
            </a:extLst>
          </p:cNvPr>
          <p:cNvSpPr txBox="1"/>
          <p:nvPr/>
        </p:nvSpPr>
        <p:spPr>
          <a:xfrm>
            <a:off x="8424120" y="3302710"/>
            <a:ext cx="96177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046EAF-41F3-476A-9085-A5FDF269C20C}"/>
              </a:ext>
            </a:extLst>
          </p:cNvPr>
          <p:cNvSpPr txBox="1"/>
          <p:nvPr/>
        </p:nvSpPr>
        <p:spPr>
          <a:xfrm>
            <a:off x="8574059" y="2048703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?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82D7C5A8-7BFD-4C9E-AB65-CF3B6A2CC208}"/>
              </a:ext>
            </a:extLst>
          </p:cNvPr>
          <p:cNvSpPr/>
          <p:nvPr/>
        </p:nvSpPr>
        <p:spPr>
          <a:xfrm>
            <a:off x="8315361" y="4113164"/>
            <a:ext cx="3206262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Enter first element: 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90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  <p:bldP spid="16" grpId="0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מלבן 20">
            <a:extLst>
              <a:ext uri="{FF2B5EF4-FFF2-40B4-BE49-F238E27FC236}">
                <a16:creationId xmlns:a16="http://schemas.microsoft.com/office/drawing/2014/main" id="{A11A0441-3263-4768-92C3-A70910B57498}"/>
              </a:ext>
            </a:extLst>
          </p:cNvPr>
          <p:cNvSpPr/>
          <p:nvPr/>
        </p:nvSpPr>
        <p:spPr>
          <a:xfrm>
            <a:off x="184406" y="1110073"/>
            <a:ext cx="7942354" cy="50167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*</a:t>
            </a:r>
          </a:p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התוכנית נותנת כפלט את איבריה של סדרה בת שלושה איברים     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Sequence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element;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first element: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element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element = 2 * element;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חישוב האיבר השני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Console.WriteLine(element);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element = 3 * element;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חישוב האיבר השלישי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Console.WriteLine(element);</a:t>
            </a:r>
          </a:p>
          <a:p>
            <a:pPr lvl="2"/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he-IL" sz="2000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המשך מעקב לתוכנית שכתבנו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9188970" y="675859"/>
            <a:ext cx="2818625" cy="1255728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נעקוב אחר מהלך הרצת התוכנית עבור הקלט</a:t>
            </a:r>
            <a:r>
              <a:rPr lang="he-IL" b="1" dirty="0">
                <a:solidFill>
                  <a:srgbClr val="0070C0"/>
                </a:solidFill>
              </a:rPr>
              <a:t> 5</a:t>
            </a:r>
            <a:r>
              <a:rPr lang="he-IL" dirty="0"/>
              <a:t>.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1804972" y="3908179"/>
            <a:ext cx="6278114" cy="3643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C666C9BB-45A8-4698-84FC-089DA171C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386" y="2389839"/>
            <a:ext cx="1530584" cy="15183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D7D814-D60D-40D3-BEB0-0261E019BB0A}"/>
              </a:ext>
            </a:extLst>
          </p:cNvPr>
          <p:cNvSpPr txBox="1"/>
          <p:nvPr/>
        </p:nvSpPr>
        <p:spPr>
          <a:xfrm>
            <a:off x="8424120" y="3302710"/>
            <a:ext cx="96177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046EAF-41F3-476A-9085-A5FDF269C20C}"/>
              </a:ext>
            </a:extLst>
          </p:cNvPr>
          <p:cNvSpPr txBox="1"/>
          <p:nvPr/>
        </p:nvSpPr>
        <p:spPr>
          <a:xfrm>
            <a:off x="8574059" y="2048703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?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82D7C5A8-7BFD-4C9E-AB65-CF3B6A2CC208}"/>
              </a:ext>
            </a:extLst>
          </p:cNvPr>
          <p:cNvSpPr/>
          <p:nvPr/>
        </p:nvSpPr>
        <p:spPr>
          <a:xfrm>
            <a:off x="8315361" y="4113164"/>
            <a:ext cx="3206262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Enter first element: </a:t>
            </a:r>
          </a:p>
          <a:p>
            <a:r>
              <a:rPr lang="en-US" sz="2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AE52A1-2D40-42F5-845A-67A5079C6B89}"/>
              </a:ext>
            </a:extLst>
          </p:cNvPr>
          <p:cNvSpPr txBox="1"/>
          <p:nvPr/>
        </p:nvSpPr>
        <p:spPr>
          <a:xfrm>
            <a:off x="8575014" y="2048703"/>
            <a:ext cx="70580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5</a:t>
            </a:r>
            <a:endParaRPr lang="he-IL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89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  <p:bldP spid="16" grpId="0"/>
      <p:bldP spid="19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מלבן 20">
            <a:extLst>
              <a:ext uri="{FF2B5EF4-FFF2-40B4-BE49-F238E27FC236}">
                <a16:creationId xmlns:a16="http://schemas.microsoft.com/office/drawing/2014/main" id="{A11A0441-3263-4768-92C3-A70910B57498}"/>
              </a:ext>
            </a:extLst>
          </p:cNvPr>
          <p:cNvSpPr/>
          <p:nvPr/>
        </p:nvSpPr>
        <p:spPr>
          <a:xfrm>
            <a:off x="184406" y="1110073"/>
            <a:ext cx="7942354" cy="50167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*</a:t>
            </a:r>
          </a:p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התוכנית נותנת כפלט את איבריה של סדרה בת שלושה איברים     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Sequence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element;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first element: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element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element = 2 * element;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חישוב האיבר השני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Console.WriteLine(element);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element = 3 * element;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חישוב האיבר השלישי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Console.WriteLine(element);</a:t>
            </a:r>
          </a:p>
          <a:p>
            <a:pPr lvl="2"/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he-IL" sz="2000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המשך מעקב לתוכנית שכתבנו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9188970" y="675859"/>
            <a:ext cx="2818625" cy="1255728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נעקוב אחר מהלך הרצת התוכנית עבור הקלט</a:t>
            </a:r>
            <a:r>
              <a:rPr lang="he-IL" b="1" dirty="0">
                <a:solidFill>
                  <a:srgbClr val="0070C0"/>
                </a:solidFill>
              </a:rPr>
              <a:t> 5</a:t>
            </a:r>
            <a:r>
              <a:rPr lang="he-IL" dirty="0"/>
              <a:t>.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1730021" y="4143520"/>
            <a:ext cx="6278114" cy="3643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C666C9BB-45A8-4698-84FC-089DA171C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386" y="2389839"/>
            <a:ext cx="1530584" cy="15183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D7D814-D60D-40D3-BEB0-0261E019BB0A}"/>
              </a:ext>
            </a:extLst>
          </p:cNvPr>
          <p:cNvSpPr txBox="1"/>
          <p:nvPr/>
        </p:nvSpPr>
        <p:spPr>
          <a:xfrm>
            <a:off x="8424120" y="3302710"/>
            <a:ext cx="96177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046EAF-41F3-476A-9085-A5FDF269C20C}"/>
              </a:ext>
            </a:extLst>
          </p:cNvPr>
          <p:cNvSpPr txBox="1"/>
          <p:nvPr/>
        </p:nvSpPr>
        <p:spPr>
          <a:xfrm>
            <a:off x="8574059" y="2048703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5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82D7C5A8-7BFD-4C9E-AB65-CF3B6A2CC208}"/>
              </a:ext>
            </a:extLst>
          </p:cNvPr>
          <p:cNvSpPr/>
          <p:nvPr/>
        </p:nvSpPr>
        <p:spPr>
          <a:xfrm>
            <a:off x="8315361" y="4113164"/>
            <a:ext cx="3206262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Enter first element: </a:t>
            </a:r>
          </a:p>
          <a:p>
            <a:r>
              <a:rPr lang="en-US" sz="2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FF1113-FD11-4A4F-8927-471B3B3D98A8}"/>
              </a:ext>
            </a:extLst>
          </p:cNvPr>
          <p:cNvSpPr txBox="1"/>
          <p:nvPr/>
        </p:nvSpPr>
        <p:spPr>
          <a:xfrm>
            <a:off x="8589774" y="2041042"/>
            <a:ext cx="70580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10</a:t>
            </a:r>
            <a:endParaRPr lang="he-IL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59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  <p:bldP spid="16" grpId="0"/>
      <p:bldP spid="19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מלבן 20">
            <a:extLst>
              <a:ext uri="{FF2B5EF4-FFF2-40B4-BE49-F238E27FC236}">
                <a16:creationId xmlns:a16="http://schemas.microsoft.com/office/drawing/2014/main" id="{A11A0441-3263-4768-92C3-A70910B57498}"/>
              </a:ext>
            </a:extLst>
          </p:cNvPr>
          <p:cNvSpPr/>
          <p:nvPr/>
        </p:nvSpPr>
        <p:spPr>
          <a:xfrm>
            <a:off x="184406" y="1110073"/>
            <a:ext cx="7942354" cy="50167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*</a:t>
            </a:r>
          </a:p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התוכנית נותנת כפלט את איבריה של סדרה בת שלושה איברים     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Sequence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element;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first element: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element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element = 2 * element;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חישוב האיבר השני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Console.WriteLine(element);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element = 3 * element;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חישוב האיבר השלישי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Console.WriteLine(element);</a:t>
            </a:r>
          </a:p>
          <a:p>
            <a:pPr lvl="2"/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he-IL" sz="2000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המשך מעקב לתוכנית שכתבנו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9188970" y="675859"/>
            <a:ext cx="2818625" cy="1255728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נעקוב אחר מהלך הרצת התוכנית עבור הקלט</a:t>
            </a:r>
            <a:r>
              <a:rPr lang="he-IL" b="1" dirty="0">
                <a:solidFill>
                  <a:srgbClr val="0070C0"/>
                </a:solidFill>
              </a:rPr>
              <a:t> 5</a:t>
            </a:r>
            <a:r>
              <a:rPr lang="he-IL" dirty="0"/>
              <a:t>.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1625090" y="4456657"/>
            <a:ext cx="6278114" cy="3643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C666C9BB-45A8-4698-84FC-089DA171C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386" y="2389839"/>
            <a:ext cx="1530584" cy="15183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D7D814-D60D-40D3-BEB0-0261E019BB0A}"/>
              </a:ext>
            </a:extLst>
          </p:cNvPr>
          <p:cNvSpPr txBox="1"/>
          <p:nvPr/>
        </p:nvSpPr>
        <p:spPr>
          <a:xfrm>
            <a:off x="8424120" y="3302710"/>
            <a:ext cx="96177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046EAF-41F3-476A-9085-A5FDF269C20C}"/>
              </a:ext>
            </a:extLst>
          </p:cNvPr>
          <p:cNvSpPr txBox="1"/>
          <p:nvPr/>
        </p:nvSpPr>
        <p:spPr>
          <a:xfrm>
            <a:off x="8574059" y="2048703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5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82D7C5A8-7BFD-4C9E-AB65-CF3B6A2CC208}"/>
              </a:ext>
            </a:extLst>
          </p:cNvPr>
          <p:cNvSpPr/>
          <p:nvPr/>
        </p:nvSpPr>
        <p:spPr>
          <a:xfrm>
            <a:off x="8315361" y="4113164"/>
            <a:ext cx="3206262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Enter first element: </a:t>
            </a:r>
          </a:p>
          <a:p>
            <a:r>
              <a:rPr lang="en-US" sz="2000" dirty="0">
                <a:solidFill>
                  <a:schemeClr val="bg1"/>
                </a:solidFill>
              </a:rPr>
              <a:t>5</a:t>
            </a:r>
          </a:p>
          <a:p>
            <a:r>
              <a:rPr lang="en-US" sz="20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FF1113-FD11-4A4F-8927-471B3B3D98A8}"/>
              </a:ext>
            </a:extLst>
          </p:cNvPr>
          <p:cNvSpPr txBox="1"/>
          <p:nvPr/>
        </p:nvSpPr>
        <p:spPr>
          <a:xfrm>
            <a:off x="8589774" y="2041042"/>
            <a:ext cx="70580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10</a:t>
            </a:r>
            <a:endParaRPr lang="he-IL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23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  <p:bldP spid="16" grpId="0"/>
      <p:bldP spid="19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מלבן 20">
            <a:extLst>
              <a:ext uri="{FF2B5EF4-FFF2-40B4-BE49-F238E27FC236}">
                <a16:creationId xmlns:a16="http://schemas.microsoft.com/office/drawing/2014/main" id="{A11A0441-3263-4768-92C3-A70910B57498}"/>
              </a:ext>
            </a:extLst>
          </p:cNvPr>
          <p:cNvSpPr/>
          <p:nvPr/>
        </p:nvSpPr>
        <p:spPr>
          <a:xfrm>
            <a:off x="184406" y="1110073"/>
            <a:ext cx="7942354" cy="50167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*</a:t>
            </a:r>
          </a:p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התוכנית נותנת כפלט את איבריה של סדרה בת שלושה איברים     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Sequence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element;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first element: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element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element = 2 * element;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חישוב האיבר השני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Console.WriteLine(element);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element = 3 * element;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חישוב האיבר השלישי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Console.WriteLine(element);</a:t>
            </a:r>
          </a:p>
          <a:p>
            <a:pPr lvl="2"/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he-IL" sz="2000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המשך מעקב לתוכנית שכתבנו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9188970" y="675859"/>
            <a:ext cx="2818625" cy="1255728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נעקוב אחר מהלך הרצת התוכנית עבור הקלט</a:t>
            </a:r>
            <a:r>
              <a:rPr lang="he-IL" b="1" dirty="0">
                <a:solidFill>
                  <a:srgbClr val="0070C0"/>
                </a:solidFill>
              </a:rPr>
              <a:t> 5</a:t>
            </a:r>
            <a:r>
              <a:rPr lang="he-IL" dirty="0"/>
              <a:t>.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1580119" y="4758651"/>
            <a:ext cx="6278114" cy="3643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C666C9BB-45A8-4698-84FC-089DA171C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386" y="2389839"/>
            <a:ext cx="1530584" cy="15183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D7D814-D60D-40D3-BEB0-0261E019BB0A}"/>
              </a:ext>
            </a:extLst>
          </p:cNvPr>
          <p:cNvSpPr txBox="1"/>
          <p:nvPr/>
        </p:nvSpPr>
        <p:spPr>
          <a:xfrm>
            <a:off x="8424120" y="3302710"/>
            <a:ext cx="96177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046EAF-41F3-476A-9085-A5FDF269C20C}"/>
              </a:ext>
            </a:extLst>
          </p:cNvPr>
          <p:cNvSpPr txBox="1"/>
          <p:nvPr/>
        </p:nvSpPr>
        <p:spPr>
          <a:xfrm>
            <a:off x="8574059" y="2048703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10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82D7C5A8-7BFD-4C9E-AB65-CF3B6A2CC208}"/>
              </a:ext>
            </a:extLst>
          </p:cNvPr>
          <p:cNvSpPr/>
          <p:nvPr/>
        </p:nvSpPr>
        <p:spPr>
          <a:xfrm>
            <a:off x="8315361" y="4113164"/>
            <a:ext cx="3206262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Enter first element: </a:t>
            </a:r>
          </a:p>
          <a:p>
            <a:r>
              <a:rPr lang="en-US" sz="2000" dirty="0">
                <a:solidFill>
                  <a:schemeClr val="bg1"/>
                </a:solidFill>
              </a:rPr>
              <a:t>5</a:t>
            </a:r>
          </a:p>
          <a:p>
            <a:r>
              <a:rPr lang="en-US" sz="20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FF1113-FD11-4A4F-8927-471B3B3D98A8}"/>
              </a:ext>
            </a:extLst>
          </p:cNvPr>
          <p:cNvSpPr txBox="1"/>
          <p:nvPr/>
        </p:nvSpPr>
        <p:spPr>
          <a:xfrm>
            <a:off x="8589774" y="2048703"/>
            <a:ext cx="70580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30</a:t>
            </a:r>
            <a:endParaRPr lang="he-IL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32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  <p:bldP spid="16" grpId="0"/>
      <p:bldP spid="19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מלבן 20">
            <a:extLst>
              <a:ext uri="{FF2B5EF4-FFF2-40B4-BE49-F238E27FC236}">
                <a16:creationId xmlns:a16="http://schemas.microsoft.com/office/drawing/2014/main" id="{A11A0441-3263-4768-92C3-A70910B57498}"/>
              </a:ext>
            </a:extLst>
          </p:cNvPr>
          <p:cNvSpPr/>
          <p:nvPr/>
        </p:nvSpPr>
        <p:spPr>
          <a:xfrm>
            <a:off x="184406" y="1110073"/>
            <a:ext cx="7942354" cy="50167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*</a:t>
            </a:r>
          </a:p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התוכנית נותנת כפלט את איבריה של סדרה בת שלושה איברים     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Sequence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element;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first element: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element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element = 2 * element;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חישוב האיבר השני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Console.WriteLine(element);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element = 3 * element;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חישוב האיבר השלישי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Console.WriteLine(element);</a:t>
            </a:r>
          </a:p>
          <a:p>
            <a:pPr lvl="2"/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he-IL" sz="2000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המשך מעקב לתוכנית שכתבנו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9188970" y="675859"/>
            <a:ext cx="2818625" cy="1255728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נעקוב אחר מהלך הרצת התוכנית עבור הקלט</a:t>
            </a:r>
            <a:r>
              <a:rPr lang="he-IL" b="1" dirty="0">
                <a:solidFill>
                  <a:srgbClr val="0070C0"/>
                </a:solidFill>
              </a:rPr>
              <a:t> 5</a:t>
            </a:r>
            <a:r>
              <a:rPr lang="he-IL" dirty="0"/>
              <a:t>.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1625090" y="5128827"/>
            <a:ext cx="4251054" cy="3643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C666C9BB-45A8-4698-84FC-089DA171C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386" y="2389839"/>
            <a:ext cx="1530584" cy="15183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D7D814-D60D-40D3-BEB0-0261E019BB0A}"/>
              </a:ext>
            </a:extLst>
          </p:cNvPr>
          <p:cNvSpPr txBox="1"/>
          <p:nvPr/>
        </p:nvSpPr>
        <p:spPr>
          <a:xfrm>
            <a:off x="8424120" y="3302710"/>
            <a:ext cx="96177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046EAF-41F3-476A-9085-A5FDF269C20C}"/>
              </a:ext>
            </a:extLst>
          </p:cNvPr>
          <p:cNvSpPr txBox="1"/>
          <p:nvPr/>
        </p:nvSpPr>
        <p:spPr>
          <a:xfrm>
            <a:off x="8574059" y="2048703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10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82D7C5A8-7BFD-4C9E-AB65-CF3B6A2CC208}"/>
              </a:ext>
            </a:extLst>
          </p:cNvPr>
          <p:cNvSpPr/>
          <p:nvPr/>
        </p:nvSpPr>
        <p:spPr>
          <a:xfrm>
            <a:off x="8315361" y="4113164"/>
            <a:ext cx="3206262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Enter first element: </a:t>
            </a:r>
          </a:p>
          <a:p>
            <a:r>
              <a:rPr lang="en-US" sz="2000" dirty="0">
                <a:solidFill>
                  <a:schemeClr val="bg1"/>
                </a:solidFill>
              </a:rPr>
              <a:t>5</a:t>
            </a:r>
          </a:p>
          <a:p>
            <a:r>
              <a:rPr lang="en-US" sz="2000" dirty="0">
                <a:solidFill>
                  <a:schemeClr val="bg1"/>
                </a:solidFill>
              </a:rPr>
              <a:t>10</a:t>
            </a:r>
          </a:p>
          <a:p>
            <a:r>
              <a:rPr lang="en-US" sz="2000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FF1113-FD11-4A4F-8927-471B3B3D98A8}"/>
              </a:ext>
            </a:extLst>
          </p:cNvPr>
          <p:cNvSpPr txBox="1"/>
          <p:nvPr/>
        </p:nvSpPr>
        <p:spPr>
          <a:xfrm>
            <a:off x="8589774" y="2048703"/>
            <a:ext cx="70580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30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12" name="בועת דיבור: מלבן עם פינות מעוגלות 11">
            <a:extLst>
              <a:ext uri="{FF2B5EF4-FFF2-40B4-BE49-F238E27FC236}">
                <a16:creationId xmlns:a16="http://schemas.microsoft.com/office/drawing/2014/main" id="{2B803552-8E9B-4A29-8536-B5E34A7009E7}"/>
              </a:ext>
            </a:extLst>
          </p:cNvPr>
          <p:cNvSpPr/>
          <p:nvPr/>
        </p:nvSpPr>
        <p:spPr>
          <a:xfrm>
            <a:off x="10104643" y="2073458"/>
            <a:ext cx="1792689" cy="1275104"/>
          </a:xfrm>
          <a:prstGeom prst="wedgeRoundRectCallout">
            <a:avLst>
              <a:gd name="adj1" fmla="val -81205"/>
              <a:gd name="adj2" fmla="val 38943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ysClr val="windowText" lastClr="000000"/>
                </a:solidFill>
              </a:rPr>
              <a:t>תמונת המשתנים </a:t>
            </a:r>
            <a:r>
              <a:rPr lang="he-IL" sz="2400" dirty="0" err="1">
                <a:solidFill>
                  <a:sysClr val="windowText" lastClr="000000"/>
                </a:solidFill>
              </a:rPr>
              <a:t>בזכרון</a:t>
            </a:r>
            <a:endParaRPr lang="he-IL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בועת דיבור: מלבן עם פינות מעוגלות 12">
            <a:extLst>
              <a:ext uri="{FF2B5EF4-FFF2-40B4-BE49-F238E27FC236}">
                <a16:creationId xmlns:a16="http://schemas.microsoft.com/office/drawing/2014/main" id="{25A8131A-3896-490E-B79F-F636509FD09A}"/>
              </a:ext>
            </a:extLst>
          </p:cNvPr>
          <p:cNvSpPr/>
          <p:nvPr/>
        </p:nvSpPr>
        <p:spPr>
          <a:xfrm>
            <a:off x="9728934" y="5544589"/>
            <a:ext cx="1792689" cy="1275104"/>
          </a:xfrm>
          <a:prstGeom prst="wedgeRoundRectCallout">
            <a:avLst>
              <a:gd name="adj1" fmla="val -66154"/>
              <a:gd name="adj2" fmla="val -65686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ysClr val="windowText" lastClr="000000"/>
                </a:solidFill>
              </a:rPr>
              <a:t>הדו-שיח בין המחשב למשתמש</a:t>
            </a:r>
            <a:endParaRPr lang="he-IL" sz="2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01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  <p:bldP spid="16" grpId="0"/>
      <p:bldP spid="19" grpId="0" animBg="1"/>
      <p:bldP spid="11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נקודה חשובה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318052" y="675859"/>
            <a:ext cx="11689543" cy="5127558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משתנה יכול להופיע משני צדי הוראת השמה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בהוראה כזו ערכו החדש של המשתנה תלוי בערכו לפני ביצוע ההוראה.</a:t>
            </a:r>
          </a:p>
          <a:p>
            <a:pPr marL="0" indent="0" algn="ctr" rtl="0">
              <a:spcBef>
                <a:spcPts val="60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 rtl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element = 2 * element;</a:t>
            </a:r>
            <a:endParaRPr lang="he-IL" dirty="0"/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 algn="ctr">
              <a:spcBef>
                <a:spcPts val="600"/>
              </a:spcBef>
              <a:buNone/>
            </a:pPr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;1 +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counter = counter </a:t>
            </a:r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תוסיף 1 לערכו של המשתנה </a:t>
            </a:r>
            <a:r>
              <a:rPr lang="en-US" dirty="0"/>
              <a:t>counter</a:t>
            </a:r>
            <a:r>
              <a:rPr lang="he-IL" dirty="0"/>
              <a:t>.</a:t>
            </a:r>
            <a:endParaRPr lang="en-US" dirty="0"/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C666C9BB-45A8-4698-84FC-089DA171C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309" y="3294106"/>
            <a:ext cx="1530584" cy="15183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D7D814-D60D-40D3-BEB0-0261E019BB0A}"/>
              </a:ext>
            </a:extLst>
          </p:cNvPr>
          <p:cNvSpPr txBox="1"/>
          <p:nvPr/>
        </p:nvSpPr>
        <p:spPr>
          <a:xfrm>
            <a:off x="9515043" y="4206977"/>
            <a:ext cx="96177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046EAF-41F3-476A-9085-A5FDF269C20C}"/>
              </a:ext>
            </a:extLst>
          </p:cNvPr>
          <p:cNvSpPr txBox="1"/>
          <p:nvPr/>
        </p:nvSpPr>
        <p:spPr>
          <a:xfrm>
            <a:off x="9664982" y="2952970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10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FF1113-FD11-4A4F-8927-471B3B3D98A8}"/>
              </a:ext>
            </a:extLst>
          </p:cNvPr>
          <p:cNvSpPr txBox="1"/>
          <p:nvPr/>
        </p:nvSpPr>
        <p:spPr>
          <a:xfrm>
            <a:off x="9664981" y="2950388"/>
            <a:ext cx="70580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20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14" name="תרשים זרימה: תהליך 13">
            <a:extLst>
              <a:ext uri="{FF2B5EF4-FFF2-40B4-BE49-F238E27FC236}">
                <a16:creationId xmlns:a16="http://schemas.microsoft.com/office/drawing/2014/main" id="{2856F91D-D63D-41E2-AE87-B1E2ADA48074}"/>
              </a:ext>
            </a:extLst>
          </p:cNvPr>
          <p:cNvSpPr/>
          <p:nvPr/>
        </p:nvSpPr>
        <p:spPr>
          <a:xfrm>
            <a:off x="4703549" y="1354404"/>
            <a:ext cx="2784903" cy="1046285"/>
          </a:xfrm>
          <a:prstGeom prst="flowChartProcess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2800" dirty="0">
                <a:solidFill>
                  <a:sysClr val="windowText" lastClr="000000"/>
                </a:solidFill>
              </a:rPr>
              <a:t>;ביטוי = משתנה</a:t>
            </a:r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C0497680-B26B-47B8-AC22-C3FFBBF25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083" y="5153702"/>
            <a:ext cx="1530584" cy="15183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558B5E6-5577-403E-B1E8-DD2D06DE5A44}"/>
              </a:ext>
            </a:extLst>
          </p:cNvPr>
          <p:cNvSpPr txBox="1"/>
          <p:nvPr/>
        </p:nvSpPr>
        <p:spPr>
          <a:xfrm>
            <a:off x="1278817" y="6066573"/>
            <a:ext cx="96177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221047-6815-407D-9E6C-21219900B6D3}"/>
              </a:ext>
            </a:extLst>
          </p:cNvPr>
          <p:cNvSpPr txBox="1"/>
          <p:nvPr/>
        </p:nvSpPr>
        <p:spPr>
          <a:xfrm>
            <a:off x="1428756" y="4812566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5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D373DC-105D-4C36-9426-E92E6D727E8E}"/>
              </a:ext>
            </a:extLst>
          </p:cNvPr>
          <p:cNvSpPr txBox="1"/>
          <p:nvPr/>
        </p:nvSpPr>
        <p:spPr>
          <a:xfrm>
            <a:off x="1393107" y="4812566"/>
            <a:ext cx="70580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6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5" name="חץ: מעוקל ימינה 4">
            <a:extLst>
              <a:ext uri="{FF2B5EF4-FFF2-40B4-BE49-F238E27FC236}">
                <a16:creationId xmlns:a16="http://schemas.microsoft.com/office/drawing/2014/main" id="{6AEFCC9A-909B-4F23-9E4F-B48B0956B2BD}"/>
              </a:ext>
            </a:extLst>
          </p:cNvPr>
          <p:cNvSpPr/>
          <p:nvPr/>
        </p:nvSpPr>
        <p:spPr>
          <a:xfrm rot="5400000">
            <a:off x="5395511" y="2296952"/>
            <a:ext cx="611851" cy="1652245"/>
          </a:xfrm>
          <a:prstGeom prst="curvedRightArrow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97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9" grpId="0" animBg="1"/>
      <p:bldP spid="11" grpId="0" animBg="1"/>
      <p:bldP spid="14" grpId="0" animBg="1"/>
      <p:bldP spid="18" grpId="0"/>
      <p:bldP spid="20" grpId="0" animBg="1"/>
      <p:bldP spid="22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1316926"/>
            <a:ext cx="10515600" cy="70173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/>
            <a:r>
              <a:rPr lang="he-IL" sz="4400" b="1" dirty="0">
                <a:solidFill>
                  <a:srgbClr val="0070C0"/>
                </a:solidFill>
                <a:cs typeface="+mn-cs"/>
              </a:rPr>
              <a:t>שאלות?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E494535-4D9E-45D6-9698-C9EF57BCA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487" y="2511368"/>
            <a:ext cx="3487026" cy="209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/>
            <a:r>
              <a:rPr lang="he-IL" b="1" dirty="0">
                <a:solidFill>
                  <a:srgbClr val="0070C0"/>
                </a:solidFill>
                <a:cs typeface="+mn-cs"/>
              </a:rPr>
              <a:t>אתחול משתנה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269823" y="1610089"/>
            <a:ext cx="11572407" cy="460844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he-IL" dirty="0"/>
              <a:t>שפת #</a:t>
            </a:r>
            <a:r>
              <a:rPr lang="en-US" dirty="0"/>
              <a:t>C </a:t>
            </a:r>
            <a:r>
              <a:rPr lang="he-IL" dirty="0"/>
              <a:t> מאפשרת לנו לשלב הצהרה והשמה באופן הבא: </a:t>
            </a:r>
          </a:p>
          <a:p>
            <a:pPr marL="0" indent="0" algn="ctr" rtl="0">
              <a:buNone/>
            </a:pPr>
            <a:r>
              <a:rPr lang="en-US" dirty="0"/>
              <a:t>int num = 3; 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he-IL" dirty="0"/>
              <a:t>ניתן גם לאתחל משתנה ע"י שימוש בערכים של משתנים אחרים: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int num = x * y;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3ABC3BF-F1F4-4612-BECC-D55A4B707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708" y="3043674"/>
            <a:ext cx="1530584" cy="1518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A526D0-7042-4986-94A3-BCBCA568872F}"/>
              </a:ext>
            </a:extLst>
          </p:cNvPr>
          <p:cNvSpPr txBox="1"/>
          <p:nvPr/>
        </p:nvSpPr>
        <p:spPr>
          <a:xfrm>
            <a:off x="5584466" y="4028607"/>
            <a:ext cx="75802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6A7E99-4711-457F-925F-3E2036114C35}"/>
              </a:ext>
            </a:extLst>
          </p:cNvPr>
          <p:cNvSpPr txBox="1"/>
          <p:nvPr/>
        </p:nvSpPr>
        <p:spPr>
          <a:xfrm>
            <a:off x="5743097" y="2725350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3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8" name="בועת דיבור: מלבן עם פינות מעוגלות 7">
            <a:extLst>
              <a:ext uri="{FF2B5EF4-FFF2-40B4-BE49-F238E27FC236}">
                <a16:creationId xmlns:a16="http://schemas.microsoft.com/office/drawing/2014/main" id="{F08A384B-0DC8-4DBB-89B0-73442545E89B}"/>
              </a:ext>
            </a:extLst>
          </p:cNvPr>
          <p:cNvSpPr/>
          <p:nvPr/>
        </p:nvSpPr>
        <p:spPr>
          <a:xfrm>
            <a:off x="8717676" y="5144333"/>
            <a:ext cx="3204501" cy="1511318"/>
          </a:xfrm>
          <a:prstGeom prst="wedgeRoundRectCallout">
            <a:avLst>
              <a:gd name="adj1" fmla="val -94027"/>
              <a:gd name="adj2" fmla="val -29733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400" b="1" dirty="0">
                <a:solidFill>
                  <a:schemeClr val="tx1"/>
                </a:solidFill>
              </a:rPr>
              <a:t>בתנאי שהמשתנים הללו הוכרזו לפני </a:t>
            </a:r>
            <a:r>
              <a:rPr lang="en-US" sz="2400" b="1" dirty="0">
                <a:solidFill>
                  <a:schemeClr val="tx1"/>
                </a:solidFill>
              </a:rPr>
              <a:t>num</a:t>
            </a:r>
            <a:r>
              <a:rPr lang="he-IL" sz="2400" b="1" dirty="0">
                <a:solidFill>
                  <a:schemeClr val="tx1"/>
                </a:solidFill>
              </a:rPr>
              <a:t> והציבו בהם ערכים</a:t>
            </a:r>
          </a:p>
        </p:txBody>
      </p:sp>
    </p:spTree>
    <p:extLst>
      <p:ext uri="{BB962C8B-B14F-4D97-AF65-F5344CB8AC3E}">
        <p14:creationId xmlns:p14="http://schemas.microsoft.com/office/powerpoint/2010/main" val="262252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הקדמה לנושא טבלת מעקב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675859"/>
            <a:ext cx="11823191" cy="4896725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נתבונן בשתי סדרות המספרים הבאות: </a:t>
            </a:r>
          </a:p>
          <a:p>
            <a:pPr marL="0" indent="0" algn="ctr" rtl="0">
              <a:spcBef>
                <a:spcPts val="600"/>
              </a:spcBef>
              <a:buNone/>
            </a:pPr>
            <a:r>
              <a:rPr lang="he-IL" dirty="0"/>
              <a:t>12 4 2</a:t>
            </a:r>
          </a:p>
          <a:p>
            <a:pPr marL="0" indent="0" algn="ctr" rtl="0">
              <a:spcBef>
                <a:spcPts val="600"/>
              </a:spcBef>
              <a:buNone/>
            </a:pPr>
            <a:r>
              <a:rPr lang="he-IL" dirty="0"/>
              <a:t>30 10 5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בשתי הסדרות </a:t>
            </a:r>
            <a:r>
              <a:rPr lang="he-IL" b="1" dirty="0">
                <a:solidFill>
                  <a:srgbClr val="0070C0"/>
                </a:solidFill>
              </a:rPr>
              <a:t>האיבר הראשון (משמאל) הוא הקטן ביותר</a:t>
            </a:r>
            <a:r>
              <a:rPr lang="he-IL" dirty="0"/>
              <a:t>, האיבר </a:t>
            </a:r>
            <a:r>
              <a:rPr lang="he-IL" b="1" dirty="0">
                <a:solidFill>
                  <a:srgbClr val="0070C0"/>
                </a:solidFill>
              </a:rPr>
              <a:t>השני גדול פי שניים</a:t>
            </a:r>
            <a:r>
              <a:rPr lang="he-IL" dirty="0"/>
              <a:t> מהאיבר הראשון, והאיבר </a:t>
            </a:r>
            <a:r>
              <a:rPr lang="he-IL" b="1" dirty="0">
                <a:solidFill>
                  <a:srgbClr val="0070C0"/>
                </a:solidFill>
              </a:rPr>
              <a:t>השלישי גדול פי שלושה</a:t>
            </a:r>
            <a:r>
              <a:rPr lang="he-IL" dirty="0"/>
              <a:t> מהאיבר השני.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פתחו וישמו בשלבים אלגוריתם אשר </a:t>
            </a:r>
            <a:r>
              <a:rPr lang="he-IL" b="1" dirty="0">
                <a:solidFill>
                  <a:srgbClr val="0070C0"/>
                </a:solidFill>
              </a:rPr>
              <a:t>הקלט</a:t>
            </a:r>
            <a:r>
              <a:rPr lang="he-IL" dirty="0"/>
              <a:t> שלו הוא מספר שלם חיובי המציין איבר ראשון בסדרה (כדוגמת הסדרות המתוארות) </a:t>
            </a:r>
            <a:r>
              <a:rPr lang="he-IL" b="1" dirty="0">
                <a:solidFill>
                  <a:srgbClr val="0070C0"/>
                </a:solidFill>
              </a:rPr>
              <a:t>והפלט </a:t>
            </a:r>
            <a:r>
              <a:rPr lang="he-IL" dirty="0"/>
              <a:t>שלו הוא האיבר השני והשלישי בסדרה בשורות נפרדות.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e-IL" b="1" dirty="0">
                <a:solidFill>
                  <a:srgbClr val="FF0000"/>
                </a:solidFill>
              </a:rPr>
              <a:t>השתמשו באלגוריתם במשתנה אחד בלבד! </a:t>
            </a:r>
          </a:p>
        </p:txBody>
      </p:sp>
    </p:spTree>
    <p:extLst>
      <p:ext uri="{BB962C8B-B14F-4D97-AF65-F5344CB8AC3E}">
        <p14:creationId xmlns:p14="http://schemas.microsoft.com/office/powerpoint/2010/main" val="165433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שלבי פיתוח אלגוריתם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675859"/>
            <a:ext cx="11823191" cy="5592300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1 .בחינת </a:t>
            </a:r>
            <a:r>
              <a:rPr lang="he-IL" b="1" dirty="0">
                <a:solidFill>
                  <a:srgbClr val="0070C0"/>
                </a:solidFill>
              </a:rPr>
              <a:t>דוגמאות קלט </a:t>
            </a:r>
            <a:r>
              <a:rPr lang="he-IL" dirty="0"/>
              <a:t>שונות והבנת הקשר הדרוש בין הקלט לפלט.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2 .חלוקת המשימה </a:t>
            </a:r>
            <a:r>
              <a:rPr lang="he-IL" b="1" dirty="0">
                <a:solidFill>
                  <a:srgbClr val="0070C0"/>
                </a:solidFill>
              </a:rPr>
              <a:t>לתת-משימות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3 .בחירת </a:t>
            </a:r>
            <a:r>
              <a:rPr lang="he-IL" b="1" dirty="0">
                <a:solidFill>
                  <a:srgbClr val="0070C0"/>
                </a:solidFill>
              </a:rPr>
              <a:t>משתנים</a:t>
            </a:r>
            <a:r>
              <a:rPr lang="he-IL" dirty="0"/>
              <a:t> – תפקיד, שם וטיפוס לכל משתנה.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4 .כתיבת </a:t>
            </a:r>
            <a:r>
              <a:rPr lang="he-IL" b="1" dirty="0">
                <a:solidFill>
                  <a:srgbClr val="0070C0"/>
                </a:solidFill>
              </a:rPr>
              <a:t>האלגוריתם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5 .יישום האלגוריתם על ידי </a:t>
            </a:r>
            <a:r>
              <a:rPr lang="he-IL" b="1" dirty="0" err="1">
                <a:solidFill>
                  <a:srgbClr val="0070C0"/>
                </a:solidFill>
              </a:rPr>
              <a:t>תוכנית</a:t>
            </a:r>
            <a:r>
              <a:rPr lang="he-IL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6 . ביצוע </a:t>
            </a:r>
            <a:r>
              <a:rPr lang="he-IL" b="1" dirty="0">
                <a:solidFill>
                  <a:srgbClr val="0070C0"/>
                </a:solidFill>
              </a:rPr>
              <a:t>מעקב</a:t>
            </a:r>
            <a:r>
              <a:rPr lang="he-IL" dirty="0"/>
              <a:t> לבדיקת התוכנית שכתבנו. </a:t>
            </a:r>
          </a:p>
        </p:txBody>
      </p:sp>
    </p:spTree>
    <p:extLst>
      <p:ext uri="{BB962C8B-B14F-4D97-AF65-F5344CB8AC3E}">
        <p14:creationId xmlns:p14="http://schemas.microsoft.com/office/powerpoint/2010/main" val="16834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1 - בחינת דוגמאות קלט שונות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1365406"/>
            <a:ext cx="11823191" cy="48013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מהו הפלט עבור הקלט </a:t>
            </a:r>
            <a:r>
              <a:rPr lang="he-IL" b="1" dirty="0">
                <a:solidFill>
                  <a:srgbClr val="FF0000"/>
                </a:solidFill>
              </a:rPr>
              <a:t>10</a:t>
            </a:r>
            <a:r>
              <a:rPr lang="he-IL" dirty="0"/>
              <a:t> ,ומהו הפלט עבור הקלט </a:t>
            </a:r>
            <a:r>
              <a:rPr lang="he-IL" b="1" dirty="0">
                <a:solidFill>
                  <a:srgbClr val="FF0000"/>
                </a:solidFill>
              </a:rPr>
              <a:t>3</a:t>
            </a:r>
            <a:r>
              <a:rPr lang="he-IL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70128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סיכום שלבים לפתרון בעיה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675859"/>
            <a:ext cx="11823191" cy="6057043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פיתוח ויישום אלגוריתם לפתרון בעיה נתונה יעשה תמיד על פי השלבים הבאים: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1 .בחינת </a:t>
            </a:r>
            <a:r>
              <a:rPr lang="he-IL" b="1" dirty="0">
                <a:solidFill>
                  <a:srgbClr val="0070C0"/>
                </a:solidFill>
              </a:rPr>
              <a:t>דוגמאות קלט </a:t>
            </a:r>
            <a:r>
              <a:rPr lang="he-IL" dirty="0"/>
              <a:t>שונות והבנת הקשר הדרוש בין הקלט לפלט.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2 .חלוקת המשימה </a:t>
            </a:r>
            <a:r>
              <a:rPr lang="he-IL" b="1" dirty="0">
                <a:solidFill>
                  <a:srgbClr val="0070C0"/>
                </a:solidFill>
              </a:rPr>
              <a:t>לתת-משימות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3 .בחירת </a:t>
            </a:r>
            <a:r>
              <a:rPr lang="he-IL" b="1" dirty="0">
                <a:solidFill>
                  <a:srgbClr val="0070C0"/>
                </a:solidFill>
              </a:rPr>
              <a:t>משתנים</a:t>
            </a:r>
            <a:r>
              <a:rPr lang="he-IL" dirty="0"/>
              <a:t> – תפקיד, שם וטיפוס לכל משתנה.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4 .כתיבת </a:t>
            </a:r>
            <a:r>
              <a:rPr lang="he-IL" b="1" dirty="0">
                <a:solidFill>
                  <a:srgbClr val="0070C0"/>
                </a:solidFill>
              </a:rPr>
              <a:t>האלגוריתם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5 .יישום האלגוריתם על ידי </a:t>
            </a:r>
            <a:r>
              <a:rPr lang="he-IL" b="1" dirty="0" err="1">
                <a:solidFill>
                  <a:srgbClr val="0070C0"/>
                </a:solidFill>
              </a:rPr>
              <a:t>תוכנית</a:t>
            </a:r>
            <a:r>
              <a:rPr lang="he-IL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6 . ביצוע </a:t>
            </a:r>
            <a:r>
              <a:rPr lang="he-IL" b="1" dirty="0">
                <a:solidFill>
                  <a:srgbClr val="0070C0"/>
                </a:solidFill>
              </a:rPr>
              <a:t>מעקב</a:t>
            </a:r>
            <a:r>
              <a:rPr lang="he-IL" dirty="0"/>
              <a:t> לבדיקת התוכנית שכתבנו. 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6095999" y="2466980"/>
            <a:ext cx="5944152" cy="6107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34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1" y="308529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2 - חלוקת המשימה לתת-משימות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1230495"/>
            <a:ext cx="11823191" cy="1512209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1 .קליטת מספר המייצג איבר ראשון בסדרה.</a:t>
            </a:r>
          </a:p>
          <a:p>
            <a:pPr marL="0" indent="0">
              <a:buNone/>
            </a:pPr>
            <a:r>
              <a:rPr lang="he-IL" dirty="0"/>
              <a:t>2 .חישוב האיבר השני בסדרה והצגתו כפלט.</a:t>
            </a:r>
          </a:p>
          <a:p>
            <a:pPr marL="0" indent="0">
              <a:buNone/>
            </a:pPr>
            <a:r>
              <a:rPr lang="he-IL" dirty="0"/>
              <a:t>3 .חישוב האיבר השלישי בסדרה והצגתו כפלט</a:t>
            </a:r>
          </a:p>
        </p:txBody>
      </p:sp>
    </p:spTree>
    <p:extLst>
      <p:ext uri="{BB962C8B-B14F-4D97-AF65-F5344CB8AC3E}">
        <p14:creationId xmlns:p14="http://schemas.microsoft.com/office/powerpoint/2010/main" val="324964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סיכום שלבים לפתרון בעיה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675859"/>
            <a:ext cx="11823191" cy="6057043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פיתוח ויישום אלגוריתם לפתרון בעיה נתונה יעשה תמיד על פי השלבים הבאים: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1 .בחינת </a:t>
            </a:r>
            <a:r>
              <a:rPr lang="he-IL" b="1" dirty="0">
                <a:solidFill>
                  <a:srgbClr val="0070C0"/>
                </a:solidFill>
              </a:rPr>
              <a:t>דוגמאות קלט </a:t>
            </a:r>
            <a:r>
              <a:rPr lang="he-IL" dirty="0"/>
              <a:t>שונות והבנת הקשר הדרוש בין הקלט לפלט.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2 .חלוקת המשימה </a:t>
            </a:r>
            <a:r>
              <a:rPr lang="he-IL" b="1" dirty="0">
                <a:solidFill>
                  <a:srgbClr val="0070C0"/>
                </a:solidFill>
              </a:rPr>
              <a:t>לתת-משימות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3 .בחירת </a:t>
            </a:r>
            <a:r>
              <a:rPr lang="he-IL" b="1" dirty="0">
                <a:solidFill>
                  <a:srgbClr val="0070C0"/>
                </a:solidFill>
              </a:rPr>
              <a:t>משתנים</a:t>
            </a:r>
            <a:r>
              <a:rPr lang="he-IL" dirty="0"/>
              <a:t> – תפקיד, שם וטיפוס לכל משתנה.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4 .כתיבת </a:t>
            </a:r>
            <a:r>
              <a:rPr lang="he-IL" b="1" dirty="0">
                <a:solidFill>
                  <a:srgbClr val="0070C0"/>
                </a:solidFill>
              </a:rPr>
              <a:t>האלגוריתם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5 .יישום האלגוריתם על ידי </a:t>
            </a:r>
            <a:r>
              <a:rPr lang="he-IL" b="1" dirty="0" err="1">
                <a:solidFill>
                  <a:srgbClr val="0070C0"/>
                </a:solidFill>
              </a:rPr>
              <a:t>תוכנית</a:t>
            </a:r>
            <a:r>
              <a:rPr lang="he-IL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6 . ביצוע </a:t>
            </a:r>
            <a:r>
              <a:rPr lang="he-IL" b="1" dirty="0">
                <a:solidFill>
                  <a:srgbClr val="0070C0"/>
                </a:solidFill>
              </a:rPr>
              <a:t>מעקב</a:t>
            </a:r>
            <a:r>
              <a:rPr lang="he-IL" dirty="0"/>
              <a:t> לבדיקת התוכנית שכתבנו. 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4407108" y="3399018"/>
            <a:ext cx="7600487" cy="6107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795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accent1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1278</Words>
  <Application>Microsoft Office PowerPoint</Application>
  <PresentationFormat>מסך רחב</PresentationFormat>
  <Paragraphs>353</Paragraphs>
  <Slides>29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Guttman Yad-Brush</vt:lpstr>
      <vt:lpstr>ערכת נושא Office</vt:lpstr>
      <vt:lpstr>מה נלמד היום?</vt:lpstr>
      <vt:lpstr>אתחול משתנה</vt:lpstr>
      <vt:lpstr>אתחול משתנה</vt:lpstr>
      <vt:lpstr>הקדמה לנושא טבלת מעקב</vt:lpstr>
      <vt:lpstr>שלבי פיתוח אלגוריתם</vt:lpstr>
      <vt:lpstr>שלב 1 - בחינת דוגמאות קלט שונות</vt:lpstr>
      <vt:lpstr>סיכום שלבים לפתרון בעיה</vt:lpstr>
      <vt:lpstr>שלב 2 - חלוקת המשימה לתת-משימות</vt:lpstr>
      <vt:lpstr>סיכום שלבים לפתרון בעיה</vt:lpstr>
      <vt:lpstr>שלב 3 - בחירת משתנים (תפקיד, שם וטיפוס לכל משתנה)</vt:lpstr>
      <vt:lpstr>סיכום שלבים לפתרון בעיה</vt:lpstr>
      <vt:lpstr>שלב 4 – כתיבת האלגוריתם</vt:lpstr>
      <vt:lpstr>סיכום שלבים לפתרון בעיה</vt:lpstr>
      <vt:lpstr>שלב 5 – יישום האלגוריתם ב #C</vt:lpstr>
      <vt:lpstr>שלב 5 – יישום האלגוריתם ב #C</vt:lpstr>
      <vt:lpstr>שלב 5 – יישום האלגוריתם ב #C</vt:lpstr>
      <vt:lpstr>שלב 5 – יישום האלגוריתם ב #C</vt:lpstr>
      <vt:lpstr>שלב 5 – יישום האלגוריתם ב #C</vt:lpstr>
      <vt:lpstr>התוכנית השלמה</vt:lpstr>
      <vt:lpstr>סיכום שלבים לפתרון בעיה</vt:lpstr>
      <vt:lpstr>שלב 6 – ביצוע מעקב לבדיקת התוכנית שכתבנו</vt:lpstr>
      <vt:lpstr>המשך מעקב לתוכנית שכתבנו</vt:lpstr>
      <vt:lpstr>המשך מעקב לתוכנית שכתבנו</vt:lpstr>
      <vt:lpstr>המשך מעקב לתוכנית שכתבנו</vt:lpstr>
      <vt:lpstr>המשך מעקב לתוכנית שכתבנו</vt:lpstr>
      <vt:lpstr>המשך מעקב לתוכנית שכתבנו</vt:lpstr>
      <vt:lpstr>המשך מעקב לתוכנית שכתבנו</vt:lpstr>
      <vt:lpstr>נקודה חשובה</vt:lpstr>
      <vt:lpstr>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2017-09-12T14:50:11Z</dcterms:created>
  <dcterms:modified xsi:type="dcterms:W3CDTF">2019-09-13T08:45:13Z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