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36"/>
  </p:notesMasterIdLst>
  <p:handoutMasterIdLst>
    <p:handoutMasterId r:id="rId37"/>
  </p:handoutMasterIdLst>
  <p:sldIdLst>
    <p:sldId id="390" r:id="rId3"/>
    <p:sldId id="392" r:id="rId4"/>
    <p:sldId id="393" r:id="rId5"/>
    <p:sldId id="394" r:id="rId6"/>
    <p:sldId id="404" r:id="rId7"/>
    <p:sldId id="395" r:id="rId8"/>
    <p:sldId id="405" r:id="rId9"/>
    <p:sldId id="396" r:id="rId10"/>
    <p:sldId id="406" r:id="rId11"/>
    <p:sldId id="397" r:id="rId12"/>
    <p:sldId id="407" r:id="rId13"/>
    <p:sldId id="398" r:id="rId14"/>
    <p:sldId id="399" r:id="rId15"/>
    <p:sldId id="345" r:id="rId16"/>
    <p:sldId id="400" r:id="rId17"/>
    <p:sldId id="349" r:id="rId18"/>
    <p:sldId id="401" r:id="rId19"/>
    <p:sldId id="403" r:id="rId20"/>
    <p:sldId id="408" r:id="rId21"/>
    <p:sldId id="409" r:id="rId22"/>
    <p:sldId id="410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341" r:id="rId31"/>
    <p:sldId id="359" r:id="rId32"/>
    <p:sldId id="368" r:id="rId33"/>
    <p:sldId id="337" r:id="rId34"/>
    <p:sldId id="363" r:id="rId35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slides/slide11.xml" Type="http://schemas.openxmlformats.org/officeDocument/2006/relationships/slide" Id="rId13"></Relationship><Relationship Target="slides/slide16.xml" Type="http://schemas.openxmlformats.org/officeDocument/2006/relationships/slide" Id="rId18"></Relationship><Relationship Target="slides/slide24.xml" Type="http://schemas.openxmlformats.org/officeDocument/2006/relationships/slide" Id="rId26"></Relationship><Relationship Target="viewProps.xml" Type="http://schemas.openxmlformats.org/officeDocument/2006/relationships/viewProps" Id="rId39"></Relationship><Relationship Target="slides/slide19.xml" Type="http://schemas.openxmlformats.org/officeDocument/2006/relationships/slide" Id="rId21"></Relationship><Relationship Target="slides/slide32.xml" Type="http://schemas.openxmlformats.org/officeDocument/2006/relationships/slide" Id="rId34"></Relationship><Relationship Target="slides/slide5.xml" Type="http://schemas.openxmlformats.org/officeDocument/2006/relationships/slide" Id="rId7"></Relationship><Relationship Target="slideMasters/slideMaster1.xml" Type="http://schemas.openxmlformats.org/officeDocument/2006/relationships/slideMaster" Id="rId2"></Relationship><Relationship Target="slides/slide14.xml" Type="http://schemas.openxmlformats.org/officeDocument/2006/relationships/slide" Id="rId16"></Relationship><Relationship Target="slides/slide18.xml" Type="http://schemas.openxmlformats.org/officeDocument/2006/relationships/slide" Id="rId20"></Relationship><Relationship Target="slides/slide27.xml" Type="http://schemas.openxmlformats.org/officeDocument/2006/relationships/slide" Id="rId29"></Relationship><Relationship Target="tableStyles.xml" Type="http://schemas.openxmlformats.org/officeDocument/2006/relationships/tableStyles" Id="rId41"></Relationship><Relationship Target="../customXml/item1.xml" Type="http://schemas.openxmlformats.org/officeDocument/2006/relationships/customXml" Id="rId1"></Relationship><Relationship Target="slides/slide4.xml" Type="http://schemas.openxmlformats.org/officeDocument/2006/relationships/slide" Id="rId6"></Relationship><Relationship Target="slides/slide9.xml" Type="http://schemas.openxmlformats.org/officeDocument/2006/relationships/slide" Id="rId11"></Relationship><Relationship Target="slides/slide22.xml" Type="http://schemas.openxmlformats.org/officeDocument/2006/relationships/slide" Id="rId24"></Relationship><Relationship Target="slides/slide30.xml" Type="http://schemas.openxmlformats.org/officeDocument/2006/relationships/slide" Id="rId32"></Relationship><Relationship Target="handoutMasters/handoutMaster1.xml" Type="http://schemas.openxmlformats.org/officeDocument/2006/relationships/handoutMaster" Id="rId37"></Relationship><Relationship Target="theme/theme1.xml" Type="http://schemas.openxmlformats.org/officeDocument/2006/relationships/theme" Id="rId40"></Relationship><Relationship Target="slides/slide3.xml" Type="http://schemas.openxmlformats.org/officeDocument/2006/relationships/slide" Id="rId5"></Relationship><Relationship Target="slides/slide13.xml" Type="http://schemas.openxmlformats.org/officeDocument/2006/relationships/slide" Id="rId15"></Relationship><Relationship Target="slides/slide21.xml" Type="http://schemas.openxmlformats.org/officeDocument/2006/relationships/slide" Id="rId23"></Relationship><Relationship Target="slides/slide26.xml" Type="http://schemas.openxmlformats.org/officeDocument/2006/relationships/slide" Id="rId28"></Relationship><Relationship Target="notesMasters/notesMaster1.xml" Type="http://schemas.openxmlformats.org/officeDocument/2006/relationships/notesMaster" Id="rId36"></Relationship><Relationship Target="slides/slide8.xml" Type="http://schemas.openxmlformats.org/officeDocument/2006/relationships/slide" Id="rId10"></Relationship><Relationship Target="slides/slide17.xml" Type="http://schemas.openxmlformats.org/officeDocument/2006/relationships/slide" Id="rId19"></Relationship><Relationship Target="slides/slide29.xml" Type="http://schemas.openxmlformats.org/officeDocument/2006/relationships/slide" Id="rId31"></Relationship><Relationship Target="slides/slide2.xml" Type="http://schemas.openxmlformats.org/officeDocument/2006/relationships/slide" Id="rId4"></Relationship><Relationship Target="slides/slide7.xml" Type="http://schemas.openxmlformats.org/officeDocument/2006/relationships/slide" Id="rId9"></Relationship><Relationship Target="slides/slide12.xml" Type="http://schemas.openxmlformats.org/officeDocument/2006/relationships/slide" Id="rId14"></Relationship><Relationship Target="slides/slide20.xml" Type="http://schemas.openxmlformats.org/officeDocument/2006/relationships/slide" Id="rId22"></Relationship><Relationship Target="slides/slide25.xml" Type="http://schemas.openxmlformats.org/officeDocument/2006/relationships/slide" Id="rId27"></Relationship><Relationship Target="slides/slide28.xml" Type="http://schemas.openxmlformats.org/officeDocument/2006/relationships/slide" Id="rId30"></Relationship><Relationship Target="slides/slide33.xml" Type="http://schemas.openxmlformats.org/officeDocument/2006/relationships/slide" Id="rId35"></Relationship><Relationship Target="slides/slide6.xml" Type="http://schemas.openxmlformats.org/officeDocument/2006/relationships/slide" Id="rId8"></Relationship><Relationship Target="slides/slide1.xml" Type="http://schemas.openxmlformats.org/officeDocument/2006/relationships/slide" Id="rId3"></Relationship><Relationship Target="slides/slide10.xml" Type="http://schemas.openxmlformats.org/officeDocument/2006/relationships/slide" Id="rId12"></Relationship><Relationship Target="slides/slide15.xml" Type="http://schemas.openxmlformats.org/officeDocument/2006/relationships/slide" Id="rId17"></Relationship><Relationship Target="slides/slide23.xml" Type="http://schemas.openxmlformats.org/officeDocument/2006/relationships/slide" Id="rId25"></Relationship><Relationship Target="slides/slide31.xml" Type="http://schemas.openxmlformats.org/officeDocument/2006/relationships/slide" Id="rId33"></Relationship><Relationship Target="presProps.xml" Type="http://schemas.openxmlformats.org/officeDocument/2006/relationships/presProps" Id="rId38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א'/חשון/תש"פ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א'/חשון/תש"פ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א'/חשון/תש"פ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0.xml.rels><?xml version="1.0" encoding="UTF-8" ?><Relationships xmlns="http://schemas.openxmlformats.org/package/2006/relationships"><Relationship Target="../media/image4.png" Type="http://schemas.openxmlformats.org/officeDocument/2006/relationships/image" Id="rId3"></Relationship><Relationship Target="../media/image3.gif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7.png" Type="http://schemas.openxmlformats.org/officeDocument/2006/relationships/image" Id="rId6"></Relationship><Relationship Target="../media/image6.png" Type="http://schemas.openxmlformats.org/officeDocument/2006/relationships/image" Id="rId5"></Relationship><Relationship Target="../media/image5.png" Type="http://schemas.openxmlformats.org/officeDocument/2006/relationships/image" Id="rId4"></Relationship></Relationships>
</file>

<file path=ppt/slides/_rels/slide1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2.xml.rels><?xml version="1.0" encoding="UTF-8" ?><Relationships xmlns="http://schemas.openxmlformats.org/package/2006/relationships"><Relationship Target="../media/image5.png" Type="http://schemas.openxmlformats.org/officeDocument/2006/relationships/image" Id="rId3"></Relationship><Relationship Target="../media/image4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7.png" Type="http://schemas.openxmlformats.org/officeDocument/2006/relationships/image" Id="rId5"></Relationship><Relationship Target="../media/image6.png" Type="http://schemas.openxmlformats.org/officeDocument/2006/relationships/image" Id="rId4"></Relationship></Relationships>
</file>

<file path=ppt/slides/_rels/slide13.xml.rels><?xml version="1.0" encoding="UTF-8" ?><Relationships xmlns="http://schemas.openxmlformats.org/package/2006/relationships"><Relationship Target="../media/image5.png" Type="http://schemas.openxmlformats.org/officeDocument/2006/relationships/image" Id="rId3"></Relationship><Relationship Target="../media/image4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7.png" Type="http://schemas.openxmlformats.org/officeDocument/2006/relationships/image" Id="rId5"></Relationship><Relationship Target="../media/image6.png" Type="http://schemas.openxmlformats.org/officeDocument/2006/relationships/image" Id="rId4"></Relationship></Relationships>
</file>

<file path=ppt/slides/_rels/slide1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5.xml.rels><?xml version="1.0" encoding="UTF-8" ?><Relationships xmlns="http://schemas.openxmlformats.org/package/2006/relationships"><Relationship Target="../media/image5.png" Type="http://schemas.openxmlformats.org/officeDocument/2006/relationships/image" Id="rId3"></Relationship><Relationship Target="../media/image4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7.png" Type="http://schemas.openxmlformats.org/officeDocument/2006/relationships/image" Id="rId5"></Relationship><Relationship Target="../media/image6.png" Type="http://schemas.openxmlformats.org/officeDocument/2006/relationships/image" Id="rId4"></Relationship></Relationships>
</file>

<file path=ppt/slides/_rels/slide16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7.xml.rels><?xml version="1.0" encoding="UTF-8" ?><Relationships xmlns="http://schemas.openxmlformats.org/package/2006/relationships"><Relationship Target="../media/image5.png" Type="http://schemas.openxmlformats.org/officeDocument/2006/relationships/image" Id="rId3"></Relationship><Relationship Target="../media/image4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7.png" Type="http://schemas.openxmlformats.org/officeDocument/2006/relationships/image" Id="rId5"></Relationship><Relationship Target="../media/image6.png" Type="http://schemas.openxmlformats.org/officeDocument/2006/relationships/image" Id="rId4"></Relationship></Relationships>
</file>

<file path=ppt/slides/_rels/slide18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media/image2.jpe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0.xml.rels><?xml version="1.0" encoding="UTF-8" ?><Relationships xmlns="http://schemas.openxmlformats.org/package/2006/relationships"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1.xml.rels><?xml version="1.0" encoding="UTF-8" ?><Relationships xmlns="http://schemas.openxmlformats.org/package/2006/relationships"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2.xml.rels><?xml version="1.0" encoding="UTF-8" ?><Relationships xmlns="http://schemas.openxmlformats.org/package/2006/relationships"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3.xml.rels><?xml version="1.0" encoding="UTF-8" ?><Relationships xmlns="http://schemas.openxmlformats.org/package/2006/relationships"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4.xml.rels><?xml version="1.0" encoding="UTF-8" ?><Relationships xmlns="http://schemas.openxmlformats.org/package/2006/relationships"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5.xml.rels><?xml version="1.0" encoding="UTF-8" ?><Relationships xmlns="http://schemas.openxmlformats.org/package/2006/relationships"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6.xml.rels><?xml version="1.0" encoding="UTF-8" ?><Relationships xmlns="http://schemas.openxmlformats.org/package/2006/relationships"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7.xml.rels><?xml version="1.0" encoding="UTF-8" ?><Relationships xmlns="http://schemas.openxmlformats.org/package/2006/relationships"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8.xml.rels><?xml version="1.0" encoding="UTF-8" ?><Relationships xmlns="http://schemas.openxmlformats.org/package/2006/relationships"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0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3.xml.rels><?xml version="1.0" encoding="UTF-8" ?><Relationships xmlns="http://schemas.openxmlformats.org/package/2006/relationships"><Relationship Target="../media/image9.png" Type="http://schemas.openxmlformats.org/officeDocument/2006/relationships/image" Id="rId2"></Relationship><Relationship Target="../slideLayouts/slideLayout3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media/image2.jpe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media/image2.jpe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media/image3.gif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76116"/>
            <a:ext cx="10515600" cy="6463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950053" y="3757393"/>
            <a:ext cx="4291894" cy="996170"/>
          </a:xfrm>
        </p:spPr>
        <p:txBody>
          <a:bodyPr wrap="square">
            <a:spAutoFit/>
          </a:bodyPr>
          <a:lstStyle/>
          <a:p>
            <a:r>
              <a:rPr lang="he-IL" dirty="0"/>
              <a:t>פקודת </a:t>
            </a:r>
            <a:r>
              <a:rPr lang="he-IL" sz="2800" dirty="0"/>
              <a:t>השמה </a:t>
            </a:r>
          </a:p>
          <a:p>
            <a:r>
              <a:rPr lang="he-IL" dirty="0"/>
              <a:t>ביצוע חישובים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3CFFD10-C8BB-4AFE-B0E4-43EB360D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243745"/>
            <a:ext cx="5200650" cy="1104900"/>
          </a:xfrm>
          <a:prstGeom prst="rect">
            <a:avLst/>
          </a:prstGeom>
        </p:spPr>
      </p:pic>
      <p:sp>
        <p:nvSpPr>
          <p:cNvPr id="3" name="אליפסה 2">
            <a:extLst>
              <a:ext uri="{FF2B5EF4-FFF2-40B4-BE49-F238E27FC236}">
                <a16:creationId xmlns:a16="http://schemas.microsoft.com/office/drawing/2014/main" id="{AA71DCE4-12AB-4D1A-AF0A-E9CB83A5B706}"/>
              </a:ext>
            </a:extLst>
          </p:cNvPr>
          <p:cNvSpPr/>
          <p:nvPr/>
        </p:nvSpPr>
        <p:spPr>
          <a:xfrm>
            <a:off x="5134708" y="1178169"/>
            <a:ext cx="1934307" cy="142435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18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4 – כתיבת האלגוריתם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460844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תתי המשימות:</a:t>
            </a:r>
          </a:p>
          <a:p>
            <a:pPr marL="0" indent="0">
              <a:buNone/>
            </a:pPr>
            <a:r>
              <a:rPr lang="he-IL" dirty="0"/>
              <a:t>1 .קליטת שני מספרים שלמים המייצגים אורך ורוחב של מלבן</a:t>
            </a:r>
          </a:p>
          <a:p>
            <a:pPr marL="0" indent="0">
              <a:buNone/>
            </a:pPr>
            <a:r>
              <a:rPr lang="he-IL" dirty="0"/>
              <a:t>2 .חישוב שטח המלבן</a:t>
            </a:r>
          </a:p>
          <a:p>
            <a:pPr marL="0" indent="0">
              <a:buNone/>
            </a:pPr>
            <a:r>
              <a:rPr lang="he-IL" dirty="0"/>
              <a:t>3 .חישוב היקף המלבן</a:t>
            </a:r>
          </a:p>
          <a:p>
            <a:pPr marL="0" indent="0">
              <a:buNone/>
            </a:pPr>
            <a:r>
              <a:rPr lang="he-IL" dirty="0"/>
              <a:t>4 .הצגת התוצאות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האלגוריתם:</a:t>
            </a:r>
          </a:p>
          <a:p>
            <a:pPr marL="0" indent="0">
              <a:buNone/>
            </a:pPr>
            <a:endParaRPr lang="he-IL" dirty="0">
              <a:latin typeface="Guttman Yad-Brush" panose="02010401010101010101" pitchFamily="2" charset="-79"/>
              <a:cs typeface="Guttman Yad-Brush" panose="02010401010101010101" pitchFamily="2" charset="-79"/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026" name="Picture 2" descr="×ª××¦××ª ×ª××× × ×¢×××¨ âªrectangle lengthâ¬â">
            <a:extLst>
              <a:ext uri="{FF2B5EF4-FFF2-40B4-BE49-F238E27FC236}">
                <a16:creationId xmlns:a16="http://schemas.microsoft.com/office/drawing/2014/main" id="{5086EAEE-6A75-4065-92E8-7C914D58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8" y="412753"/>
            <a:ext cx="3898848" cy="311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2823980-BF31-46F7-8F29-2765C489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96" y="3848725"/>
            <a:ext cx="11076299" cy="57158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022FECE-D7E8-45CA-B927-E4B5027E2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38" y="4459447"/>
            <a:ext cx="11372457" cy="46061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2E6064F-24E8-4962-AE1C-F193CE37E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27" y="5132474"/>
            <a:ext cx="11186768" cy="93743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1677CBC-B398-4065-8666-0A327039B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88" y="6133143"/>
            <a:ext cx="11888307" cy="571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7FD3CD-0A83-450E-B240-163B575FD955}"/>
              </a:ext>
            </a:extLst>
          </p:cNvPr>
          <p:cNvSpPr txBox="1"/>
          <p:nvPr/>
        </p:nvSpPr>
        <p:spPr>
          <a:xfrm>
            <a:off x="820827" y="1415247"/>
            <a:ext cx="301302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area=length*width</a:t>
            </a:r>
          </a:p>
          <a:p>
            <a:r>
              <a:rPr lang="en-US" dirty="0"/>
              <a:t>perimeter=(</a:t>
            </a:r>
            <a:r>
              <a:rPr lang="en-US" dirty="0" err="1"/>
              <a:t>width+length</a:t>
            </a:r>
            <a:r>
              <a:rPr lang="en-US" dirty="0"/>
              <a:t>)*2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0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63443" y="5150219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0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2823980-BF31-46F7-8F29-2765C489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55" y="653170"/>
            <a:ext cx="9523198" cy="49143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022FECE-D7E8-45CA-B927-E4B5027E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24" y="1263893"/>
            <a:ext cx="9777829" cy="39603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2E6064F-24E8-4962-AE1C-F193CE37E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975" y="1936919"/>
            <a:ext cx="9618177" cy="80599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1677CBC-B398-4065-8666-0A327039B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806" y="2937588"/>
            <a:ext cx="10221347" cy="491412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2078636" y="4031107"/>
            <a:ext cx="8034728" cy="181588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width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he-IL" sz="2800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6096000" y="653170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46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2823980-BF31-46F7-8F29-2765C489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55" y="653170"/>
            <a:ext cx="9523198" cy="49143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022FECE-D7E8-45CA-B927-E4B5027E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24" y="1263893"/>
            <a:ext cx="9777829" cy="39603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2E6064F-24E8-4962-AE1C-F193CE37E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975" y="1936919"/>
            <a:ext cx="9618177" cy="80599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1677CBC-B398-4065-8666-0A327039B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806" y="2937588"/>
            <a:ext cx="10221347" cy="491412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2078636" y="1253056"/>
            <a:ext cx="9961516" cy="4891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AB514AA5-8103-4A02-8B4B-C4DEFFF1715F}"/>
              </a:ext>
            </a:extLst>
          </p:cNvPr>
          <p:cNvSpPr txBox="1">
            <a:spLocks/>
          </p:cNvSpPr>
          <p:nvPr/>
        </p:nvSpPr>
        <p:spPr>
          <a:xfrm>
            <a:off x="1818806" y="3756661"/>
            <a:ext cx="10018712" cy="867930"/>
          </a:xfrm>
          <a:prstGeom prst="rect">
            <a:avLst/>
          </a:prstGeom>
        </p:spPr>
        <p:txBody>
          <a:bodyPr vert="horz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כיצד ניישם הוראה זו ב #</a:t>
            </a:r>
            <a:r>
              <a:rPr lang="en-US" dirty="0"/>
              <a:t>C</a:t>
            </a:r>
            <a:r>
              <a:rPr lang="he-IL" dirty="0"/>
              <a:t>? כיצד מבצעים חישובים ב #</a:t>
            </a:r>
            <a:r>
              <a:rPr lang="en-US" dirty="0"/>
              <a:t>C</a:t>
            </a:r>
            <a:r>
              <a:rPr lang="he-IL" dirty="0"/>
              <a:t> ושומרים את התוצאה במשתנה?</a:t>
            </a:r>
          </a:p>
        </p:txBody>
      </p:sp>
    </p:spTree>
    <p:extLst>
      <p:ext uri="{BB962C8B-B14F-4D97-AF65-F5344CB8AC3E}">
        <p14:creationId xmlns:p14="http://schemas.microsoft.com/office/powerpoint/2010/main" val="18861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הוראת השמה =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94675" y="1784604"/>
            <a:ext cx="11482465" cy="306032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e-IL" dirty="0"/>
              <a:t>הוראת ההשמה גורמת למחשב "לשים" או לשמור תוצאה של חישוב במשתנה.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מבנה ההוראה: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10" name="תרשים זרימה: תהליך 9">
            <a:extLst>
              <a:ext uri="{FF2B5EF4-FFF2-40B4-BE49-F238E27FC236}">
                <a16:creationId xmlns:a16="http://schemas.microsoft.com/office/drawing/2014/main" id="{F3E6B270-0DBC-4387-9FEA-F6E7566D0304}"/>
              </a:ext>
            </a:extLst>
          </p:cNvPr>
          <p:cNvSpPr/>
          <p:nvPr/>
        </p:nvSpPr>
        <p:spPr>
          <a:xfrm>
            <a:off x="4703549" y="2905857"/>
            <a:ext cx="2784903" cy="1046285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ysClr val="windowText" lastClr="000000"/>
                </a:solidFill>
              </a:rPr>
              <a:t>;חישוב = משתנה</a:t>
            </a:r>
          </a:p>
        </p:txBody>
      </p:sp>
    </p:spTree>
    <p:extLst>
      <p:ext uri="{BB962C8B-B14F-4D97-AF65-F5344CB8AC3E}">
        <p14:creationId xmlns:p14="http://schemas.microsoft.com/office/powerpoint/2010/main" val="423558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המשך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2823980-BF31-46F7-8F29-2765C489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55" y="653170"/>
            <a:ext cx="9523198" cy="49143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022FECE-D7E8-45CA-B927-E4B5027E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24" y="1263893"/>
            <a:ext cx="9777829" cy="39603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2E6064F-24E8-4962-AE1C-F193CE37E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975" y="1936919"/>
            <a:ext cx="9618177" cy="80599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1677CBC-B398-4065-8666-0A327039B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806" y="2937588"/>
            <a:ext cx="10221347" cy="491412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2078636" y="1253056"/>
            <a:ext cx="9961516" cy="4891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AB514AA5-8103-4A02-8B4B-C4DEFFF1715F}"/>
              </a:ext>
            </a:extLst>
          </p:cNvPr>
          <p:cNvSpPr txBox="1">
            <a:spLocks/>
          </p:cNvSpPr>
          <p:nvPr/>
        </p:nvSpPr>
        <p:spPr>
          <a:xfrm>
            <a:off x="2733206" y="4208580"/>
            <a:ext cx="6725587" cy="9961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area = length * width;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perimeter = (width + length) * 2;</a:t>
            </a:r>
            <a:endParaRPr lang="he-IL" dirty="0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E98262F8-A557-4F81-BF41-EE6A42DCA485}"/>
              </a:ext>
            </a:extLst>
          </p:cNvPr>
          <p:cNvSpPr/>
          <p:nvPr/>
        </p:nvSpPr>
        <p:spPr>
          <a:xfrm>
            <a:off x="2078636" y="1950314"/>
            <a:ext cx="9961516" cy="792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3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פעולות חשבון בשפת #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B67FA682-ECAA-4B4E-93A7-1D03685D7F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2726418"/>
              </p:ext>
            </p:extLst>
          </p:nvPr>
        </p:nvGraphicFramePr>
        <p:xfrm>
          <a:off x="2789147" y="2333145"/>
          <a:ext cx="6613706" cy="28968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06853">
                  <a:extLst>
                    <a:ext uri="{9D8B030D-6E8A-4147-A177-3AD203B41FA5}">
                      <a16:colId xmlns:a16="http://schemas.microsoft.com/office/drawing/2014/main" val="878426390"/>
                    </a:ext>
                  </a:extLst>
                </a:gridCol>
                <a:gridCol w="3306853">
                  <a:extLst>
                    <a:ext uri="{9D8B030D-6E8A-4147-A177-3AD203B41FA5}">
                      <a16:colId xmlns:a16="http://schemas.microsoft.com/office/drawing/2014/main" val="3412819225"/>
                    </a:ext>
                  </a:extLst>
                </a:gridCol>
              </a:tblGrid>
              <a:tr h="579363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אופרטור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פעולת חשבון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36285"/>
                  </a:ext>
                </a:extLst>
              </a:tr>
              <a:tr h="579363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חיבור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77415"/>
                  </a:ext>
                </a:extLst>
              </a:tr>
              <a:tr h="579363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חיסור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68813"/>
                  </a:ext>
                </a:extLst>
              </a:tr>
              <a:tr h="579363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כפל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78069"/>
                  </a:ext>
                </a:extLst>
              </a:tr>
              <a:tr h="579363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חילוק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4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24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המשך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2823980-BF31-46F7-8F29-2765C489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55" y="653170"/>
            <a:ext cx="9523198" cy="49143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022FECE-D7E8-45CA-B927-E4B5027E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24" y="1263893"/>
            <a:ext cx="9777829" cy="39603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2E6064F-24E8-4962-AE1C-F193CE37E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975" y="1936919"/>
            <a:ext cx="9618177" cy="80599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1677CBC-B398-4065-8666-0A327039B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806" y="2937588"/>
            <a:ext cx="10221347" cy="491412"/>
          </a:xfrm>
          <a:prstGeom prst="rect">
            <a:avLst/>
          </a:prstGeom>
        </p:spPr>
      </p:pic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AB514AA5-8103-4A02-8B4B-C4DEFFF1715F}"/>
              </a:ext>
            </a:extLst>
          </p:cNvPr>
          <p:cNvSpPr txBox="1">
            <a:spLocks/>
          </p:cNvSpPr>
          <p:nvPr/>
        </p:nvSpPr>
        <p:spPr>
          <a:xfrm>
            <a:off x="3752538" y="4208580"/>
            <a:ext cx="4686925" cy="9961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err="1"/>
              <a:t>Console.WriteLine</a:t>
            </a:r>
            <a:r>
              <a:rPr lang="en-US" dirty="0"/>
              <a:t>(area);</a:t>
            </a:r>
          </a:p>
          <a:p>
            <a:pPr marL="0" indent="0" algn="l" rtl="0">
              <a:buNone/>
            </a:pPr>
            <a:r>
              <a:rPr lang="en-US" dirty="0" err="1"/>
              <a:t>Console.WriteLine</a:t>
            </a:r>
            <a:r>
              <a:rPr lang="en-US" dirty="0"/>
              <a:t>(perimeter);</a:t>
            </a:r>
            <a:endParaRPr lang="he-IL" dirty="0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E98262F8-A557-4F81-BF41-EE6A42DCA485}"/>
              </a:ext>
            </a:extLst>
          </p:cNvPr>
          <p:cNvSpPr/>
          <p:nvPr/>
        </p:nvSpPr>
        <p:spPr>
          <a:xfrm>
            <a:off x="5846164" y="2786995"/>
            <a:ext cx="6193988" cy="792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93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התוכנית השלמה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BF4E213-DDA7-442F-9145-DB6C71B96D4E}"/>
              </a:ext>
            </a:extLst>
          </p:cNvPr>
          <p:cNvSpPr/>
          <p:nvPr/>
        </p:nvSpPr>
        <p:spPr>
          <a:xfrm>
            <a:off x="1743856" y="474345"/>
            <a:ext cx="8704289" cy="5632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he-IL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התוכנית מחשבת את שטחו ואת היקפו של מלבן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length, width, area, perimeter;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width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area = length * width;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perimeter = (width + length) *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(perimeter);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{		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842369F0-A0A8-4F17-AC08-691E3A0A0F7C}"/>
              </a:ext>
            </a:extLst>
          </p:cNvPr>
          <p:cNvSpPr/>
          <p:nvPr/>
        </p:nvSpPr>
        <p:spPr>
          <a:xfrm>
            <a:off x="8546191" y="474345"/>
            <a:ext cx="2921283" cy="912564"/>
          </a:xfrm>
          <a:prstGeom prst="wedgeRoundRectCallout">
            <a:avLst>
              <a:gd name="adj1" fmla="val -111795"/>
              <a:gd name="adj2" fmla="val 833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הערה שמסבירה מה מטרת התוכנית</a:t>
            </a:r>
          </a:p>
        </p:txBody>
      </p:sp>
      <p:sp>
        <p:nvSpPr>
          <p:cNvPr id="14" name="בועת דיבור: מלבן עם פינות מעוגלות 13">
            <a:extLst>
              <a:ext uri="{FF2B5EF4-FFF2-40B4-BE49-F238E27FC236}">
                <a16:creationId xmlns:a16="http://schemas.microsoft.com/office/drawing/2014/main" id="{0495B103-CA14-4554-B2AC-EBF818E1F904}"/>
              </a:ext>
            </a:extLst>
          </p:cNvPr>
          <p:cNvSpPr/>
          <p:nvPr/>
        </p:nvSpPr>
        <p:spPr>
          <a:xfrm>
            <a:off x="9826951" y="2655033"/>
            <a:ext cx="1745456" cy="542489"/>
          </a:xfrm>
          <a:prstGeom prst="wedgeRoundRectCallout">
            <a:avLst>
              <a:gd name="adj1" fmla="val -73007"/>
              <a:gd name="adj2" fmla="val 7249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הוראות קלט</a:t>
            </a:r>
          </a:p>
        </p:txBody>
      </p:sp>
      <p:sp>
        <p:nvSpPr>
          <p:cNvPr id="3" name="סוגר מסולסל ימני 2">
            <a:extLst>
              <a:ext uri="{FF2B5EF4-FFF2-40B4-BE49-F238E27FC236}">
                <a16:creationId xmlns:a16="http://schemas.microsoft.com/office/drawing/2014/main" id="{426C32AD-8FD8-437B-BD11-C869A73B5868}"/>
              </a:ext>
            </a:extLst>
          </p:cNvPr>
          <p:cNvSpPr/>
          <p:nvPr/>
        </p:nvSpPr>
        <p:spPr>
          <a:xfrm>
            <a:off x="8859187" y="2908092"/>
            <a:ext cx="359764" cy="1304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A772D645-B325-4DF7-9179-BC383579EDDD}"/>
              </a:ext>
            </a:extLst>
          </p:cNvPr>
          <p:cNvSpPr/>
          <p:nvPr/>
        </p:nvSpPr>
        <p:spPr>
          <a:xfrm>
            <a:off x="9020781" y="1834528"/>
            <a:ext cx="1745456" cy="663997"/>
          </a:xfrm>
          <a:prstGeom prst="wedgeRoundRectCallout">
            <a:avLst>
              <a:gd name="adj1" fmla="val -79878"/>
              <a:gd name="adj2" fmla="val 79265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הכרזה על משתנים</a:t>
            </a:r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9A35ACD4-D12F-4C72-9367-F2F3CE5A1E10}"/>
              </a:ext>
            </a:extLst>
          </p:cNvPr>
          <p:cNvSpPr/>
          <p:nvPr/>
        </p:nvSpPr>
        <p:spPr>
          <a:xfrm>
            <a:off x="9722017" y="4008480"/>
            <a:ext cx="2285103" cy="1103165"/>
          </a:xfrm>
          <a:prstGeom prst="wedgeRoundRectCallout">
            <a:avLst>
              <a:gd name="adj1" fmla="val -99903"/>
              <a:gd name="adj2" fmla="val -285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חישוב והשמת התוצאה במשתנה</a:t>
            </a:r>
          </a:p>
        </p:txBody>
      </p:sp>
      <p:sp>
        <p:nvSpPr>
          <p:cNvPr id="17" name="סוגר מסולסל ימני 16">
            <a:extLst>
              <a:ext uri="{FF2B5EF4-FFF2-40B4-BE49-F238E27FC236}">
                <a16:creationId xmlns:a16="http://schemas.microsoft.com/office/drawing/2014/main" id="{9B28ACCB-B98D-43B1-9807-D50B2FBDBF68}"/>
              </a:ext>
            </a:extLst>
          </p:cNvPr>
          <p:cNvSpPr/>
          <p:nvPr/>
        </p:nvSpPr>
        <p:spPr>
          <a:xfrm>
            <a:off x="7983160" y="4212236"/>
            <a:ext cx="359764" cy="662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בועת דיבור: מלבן עם פינות מעוגלות 17">
            <a:extLst>
              <a:ext uri="{FF2B5EF4-FFF2-40B4-BE49-F238E27FC236}">
                <a16:creationId xmlns:a16="http://schemas.microsoft.com/office/drawing/2014/main" id="{0A3C5D65-8EF3-4EE6-99FC-7FC70008E4B6}"/>
              </a:ext>
            </a:extLst>
          </p:cNvPr>
          <p:cNvSpPr/>
          <p:nvPr/>
        </p:nvSpPr>
        <p:spPr>
          <a:xfrm>
            <a:off x="9212354" y="5282809"/>
            <a:ext cx="1745456" cy="542489"/>
          </a:xfrm>
          <a:prstGeom prst="wedgeRoundRectCallout">
            <a:avLst>
              <a:gd name="adj1" fmla="val -121101"/>
              <a:gd name="adj2" fmla="val -62906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הוראות פלט</a:t>
            </a:r>
          </a:p>
        </p:txBody>
      </p:sp>
      <p:sp>
        <p:nvSpPr>
          <p:cNvPr id="19" name="סוגר מסולסל ימני 18">
            <a:extLst>
              <a:ext uri="{FF2B5EF4-FFF2-40B4-BE49-F238E27FC236}">
                <a16:creationId xmlns:a16="http://schemas.microsoft.com/office/drawing/2014/main" id="{CFF3D832-2AE5-43E7-A5B0-C9F40D2C6AAC}"/>
              </a:ext>
            </a:extLst>
          </p:cNvPr>
          <p:cNvSpPr/>
          <p:nvPr/>
        </p:nvSpPr>
        <p:spPr>
          <a:xfrm>
            <a:off x="7466897" y="4811843"/>
            <a:ext cx="359764" cy="662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בועת דיבור: מלבן עם פינות מעוגלות 19">
            <a:extLst>
              <a:ext uri="{FF2B5EF4-FFF2-40B4-BE49-F238E27FC236}">
                <a16:creationId xmlns:a16="http://schemas.microsoft.com/office/drawing/2014/main" id="{5478F155-3AAC-4457-955D-8DABAFE55DBC}"/>
              </a:ext>
            </a:extLst>
          </p:cNvPr>
          <p:cNvSpPr/>
          <p:nvPr/>
        </p:nvSpPr>
        <p:spPr>
          <a:xfrm>
            <a:off x="6006255" y="1361875"/>
            <a:ext cx="1976905" cy="405957"/>
          </a:xfrm>
          <a:prstGeom prst="wedgeRoundRectCallout">
            <a:avLst>
              <a:gd name="adj1" fmla="val -142884"/>
              <a:gd name="adj2" fmla="val 19416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שם המחלקה</a:t>
            </a:r>
          </a:p>
        </p:txBody>
      </p:sp>
    </p:spTree>
    <p:extLst>
      <p:ext uri="{BB962C8B-B14F-4D97-AF65-F5344CB8AC3E}">
        <p14:creationId xmlns:p14="http://schemas.microsoft.com/office/powerpoint/2010/main" val="4307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63443" y="6122179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5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בעיה אלגוריתמית שכוללת חישובים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69823" y="1610089"/>
            <a:ext cx="11572407" cy="280384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dirty="0"/>
              <a:t>פתחו וישמו בשלבים אלגוריתם </a:t>
            </a:r>
            <a:r>
              <a:rPr lang="he-IL" b="1" dirty="0">
                <a:solidFill>
                  <a:srgbClr val="0070C0"/>
                </a:solidFill>
              </a:rPr>
              <a:t>שהקלט</a:t>
            </a:r>
            <a:r>
              <a:rPr lang="he-IL" dirty="0"/>
              <a:t> שלו הוא שני מספרים שלמים חיוביים, המציינים </a:t>
            </a:r>
            <a:r>
              <a:rPr lang="he-IL" b="1" dirty="0">
                <a:solidFill>
                  <a:srgbClr val="0070C0"/>
                </a:solidFill>
              </a:rPr>
              <a:t>אורך ורוחב של מלבן</a:t>
            </a:r>
            <a:r>
              <a:rPr lang="he-IL" dirty="0"/>
              <a:t>, </a:t>
            </a:r>
            <a:r>
              <a:rPr lang="he-IL" b="1" dirty="0">
                <a:solidFill>
                  <a:srgbClr val="0070C0"/>
                </a:solidFill>
              </a:rPr>
              <a:t>והפלט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שטחו והיקפו </a:t>
            </a:r>
            <a:r>
              <a:rPr lang="he-IL" dirty="0"/>
              <a:t>של המלבן.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כמה </a:t>
            </a:r>
            <a:r>
              <a:rPr lang="he-IL" dirty="0" err="1"/>
              <a:t>קלטים</a:t>
            </a:r>
            <a:r>
              <a:rPr lang="he-IL" dirty="0"/>
              <a:t> אפשריים יש?</a:t>
            </a:r>
          </a:p>
          <a:p>
            <a:pPr marL="0" indent="0">
              <a:buNone/>
            </a:pPr>
            <a:r>
              <a:rPr lang="he-IL" dirty="0"/>
              <a:t> אם האורך והרוחב של המלבן יכולים להיות כל זוג מספרים שלמים חיוביים, הרי יש בעצם </a:t>
            </a:r>
            <a:r>
              <a:rPr lang="he-IL" b="1" dirty="0">
                <a:solidFill>
                  <a:srgbClr val="0070C0"/>
                </a:solidFill>
              </a:rPr>
              <a:t>אינסוף</a:t>
            </a:r>
            <a:r>
              <a:rPr lang="he-IL" dirty="0"/>
              <a:t> </a:t>
            </a:r>
            <a:r>
              <a:rPr lang="he-IL" dirty="0" err="1"/>
              <a:t>קלטים</a:t>
            </a:r>
            <a:r>
              <a:rPr lang="he-IL" dirty="0"/>
              <a:t> אפשריים.</a:t>
            </a:r>
          </a:p>
        </p:txBody>
      </p:sp>
      <p:pic>
        <p:nvPicPr>
          <p:cNvPr id="1026" name="Picture 2" descr="×ª××¦××ª ×ª××× × ×¢×××¨ ×××§×£ ×××××">
            <a:extLst>
              <a:ext uri="{FF2B5EF4-FFF2-40B4-BE49-F238E27FC236}">
                <a16:creationId xmlns:a16="http://schemas.microsoft.com/office/drawing/2014/main" id="{0886958E-DBEB-4FEE-A398-E69CD355A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2" y="4413933"/>
            <a:ext cx="30384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2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3 5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2001109" y="2843023"/>
            <a:ext cx="5029278" cy="3498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A9D48C-4A3D-47D4-B31B-C7701E419CFE}"/>
              </a:ext>
            </a:extLst>
          </p:cNvPr>
          <p:cNvSpPr/>
          <p:nvPr/>
        </p:nvSpPr>
        <p:spPr>
          <a:xfrm>
            <a:off x="331231" y="675859"/>
            <a:ext cx="7375778" cy="5632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התוכנית מחשבת את שטחו ואת היקפו של מלבן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length, width, area, perimeter;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width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area = length * width;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perimeter = (width + length) *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(perimeter);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{		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50A0646A-2AF7-4B71-9E90-B569B619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36" y="2367027"/>
            <a:ext cx="1530584" cy="1518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4704A1-176D-4662-A351-586031563782}"/>
              </a:ext>
            </a:extLst>
          </p:cNvPr>
          <p:cNvSpPr txBox="1"/>
          <p:nvPr/>
        </p:nvSpPr>
        <p:spPr>
          <a:xfrm>
            <a:off x="9953847" y="3279898"/>
            <a:ext cx="7580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0F9CC-8152-4A33-A825-50331EAE4D45}"/>
              </a:ext>
            </a:extLst>
          </p:cNvPr>
          <p:cNvSpPr txBox="1"/>
          <p:nvPr/>
        </p:nvSpPr>
        <p:spPr>
          <a:xfrm>
            <a:off x="10156386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9F441F7F-3B0F-4E3E-9347-CDFB53AE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25" y="4554135"/>
            <a:ext cx="1530584" cy="15183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D08C3F-B00C-4CAA-97C7-F2DE03920C75}"/>
              </a:ext>
            </a:extLst>
          </p:cNvPr>
          <p:cNvSpPr txBox="1"/>
          <p:nvPr/>
        </p:nvSpPr>
        <p:spPr>
          <a:xfrm>
            <a:off x="8414759" y="5467006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579F27AE-BF16-44F7-B028-CEF9675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875" y="4531323"/>
            <a:ext cx="1530584" cy="15183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FDBE83-0AD2-4580-A63E-288F572E28D1}"/>
              </a:ext>
            </a:extLst>
          </p:cNvPr>
          <p:cNvSpPr txBox="1"/>
          <p:nvPr/>
        </p:nvSpPr>
        <p:spPr>
          <a:xfrm>
            <a:off x="9944486" y="5444194"/>
            <a:ext cx="7580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perimeter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CC2FF-97BD-4F67-953A-0D6AA3B29673}"/>
              </a:ext>
            </a:extLst>
          </p:cNvPr>
          <p:cNvSpPr txBox="1"/>
          <p:nvPr/>
        </p:nvSpPr>
        <p:spPr>
          <a:xfrm>
            <a:off x="8564698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A0170-ACA0-44FB-ADB7-7F1B7BB5B698}"/>
              </a:ext>
            </a:extLst>
          </p:cNvPr>
          <p:cNvSpPr txBox="1"/>
          <p:nvPr/>
        </p:nvSpPr>
        <p:spPr>
          <a:xfrm>
            <a:off x="10147025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5" grpId="0" animBg="1"/>
      <p:bldP spid="16" grpId="0"/>
      <p:bldP spid="18" grpId="0"/>
      <p:bldP spid="19" grpId="0" animBg="1"/>
      <p:bldP spid="20" grpId="0" animBg="1"/>
      <p:bldP spid="24" grpId="0"/>
      <p:bldP spid="26" grpId="0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3 5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2036602" y="3149009"/>
            <a:ext cx="5029278" cy="3498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A9D48C-4A3D-47D4-B31B-C7701E419CFE}"/>
              </a:ext>
            </a:extLst>
          </p:cNvPr>
          <p:cNvSpPr/>
          <p:nvPr/>
        </p:nvSpPr>
        <p:spPr>
          <a:xfrm>
            <a:off x="331230" y="675859"/>
            <a:ext cx="7613151" cy="5632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התוכנית מחשבת את שטחו ואת היקפו של מלבן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length, width, area, perimeter;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width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area = length * width;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perimeter = (width + length) *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(perimeter);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{		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B43D49-E087-442D-AED7-5E0B4BFF0218}"/>
              </a:ext>
            </a:extLst>
          </p:cNvPr>
          <p:cNvSpPr/>
          <p:nvPr/>
        </p:nvSpPr>
        <p:spPr>
          <a:xfrm>
            <a:off x="4492869" y="5943131"/>
            <a:ext cx="3206262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length: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50A0646A-2AF7-4B71-9E90-B569B619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36" y="2367027"/>
            <a:ext cx="1530584" cy="1518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4704A1-176D-4662-A351-586031563782}"/>
              </a:ext>
            </a:extLst>
          </p:cNvPr>
          <p:cNvSpPr txBox="1"/>
          <p:nvPr/>
        </p:nvSpPr>
        <p:spPr>
          <a:xfrm>
            <a:off x="9953847" y="3279898"/>
            <a:ext cx="7580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0F9CC-8152-4A33-A825-50331EAE4D45}"/>
              </a:ext>
            </a:extLst>
          </p:cNvPr>
          <p:cNvSpPr txBox="1"/>
          <p:nvPr/>
        </p:nvSpPr>
        <p:spPr>
          <a:xfrm>
            <a:off x="10156386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9F441F7F-3B0F-4E3E-9347-CDFB53AE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25" y="4554135"/>
            <a:ext cx="1530584" cy="15183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D08C3F-B00C-4CAA-97C7-F2DE03920C75}"/>
              </a:ext>
            </a:extLst>
          </p:cNvPr>
          <p:cNvSpPr txBox="1"/>
          <p:nvPr/>
        </p:nvSpPr>
        <p:spPr>
          <a:xfrm>
            <a:off x="8414759" y="5467006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579F27AE-BF16-44F7-B028-CEF9675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875" y="4531323"/>
            <a:ext cx="1530584" cy="15183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FDBE83-0AD2-4580-A63E-288F572E28D1}"/>
              </a:ext>
            </a:extLst>
          </p:cNvPr>
          <p:cNvSpPr txBox="1"/>
          <p:nvPr/>
        </p:nvSpPr>
        <p:spPr>
          <a:xfrm>
            <a:off x="9944486" y="5444194"/>
            <a:ext cx="7580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perimeter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CC2FF-97BD-4F67-953A-0D6AA3B29673}"/>
              </a:ext>
            </a:extLst>
          </p:cNvPr>
          <p:cNvSpPr txBox="1"/>
          <p:nvPr/>
        </p:nvSpPr>
        <p:spPr>
          <a:xfrm>
            <a:off x="8564698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A0170-ACA0-44FB-ADB7-7F1B7BB5B698}"/>
              </a:ext>
            </a:extLst>
          </p:cNvPr>
          <p:cNvSpPr txBox="1"/>
          <p:nvPr/>
        </p:nvSpPr>
        <p:spPr>
          <a:xfrm>
            <a:off x="10147025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5" grpId="0" animBg="1"/>
      <p:bldP spid="16" grpId="0"/>
      <p:bldP spid="18" grpId="0"/>
      <p:bldP spid="19" grpId="0" animBg="1"/>
      <p:bldP spid="20" grpId="0" animBg="1"/>
      <p:bldP spid="24" grpId="0"/>
      <p:bldP spid="26" grpId="0"/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3 5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977649" y="3471987"/>
            <a:ext cx="5631787" cy="3055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A9D48C-4A3D-47D4-B31B-C7701E419CFE}"/>
              </a:ext>
            </a:extLst>
          </p:cNvPr>
          <p:cNvSpPr/>
          <p:nvPr/>
        </p:nvSpPr>
        <p:spPr>
          <a:xfrm>
            <a:off x="331230" y="675859"/>
            <a:ext cx="7613151" cy="5632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התוכנית מחשבת את שטחו ואת היקפו של מלבן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length, width, area, perimeter;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width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area = length * width;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perimeter = (width + length) *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(perimeter);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{		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B43D49-E087-442D-AED7-5E0B4BFF0218}"/>
              </a:ext>
            </a:extLst>
          </p:cNvPr>
          <p:cNvSpPr/>
          <p:nvPr/>
        </p:nvSpPr>
        <p:spPr>
          <a:xfrm>
            <a:off x="4492869" y="5943131"/>
            <a:ext cx="3206262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length: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50A0646A-2AF7-4B71-9E90-B569B619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36" y="2367027"/>
            <a:ext cx="1530584" cy="1518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4704A1-176D-4662-A351-586031563782}"/>
              </a:ext>
            </a:extLst>
          </p:cNvPr>
          <p:cNvSpPr txBox="1"/>
          <p:nvPr/>
        </p:nvSpPr>
        <p:spPr>
          <a:xfrm>
            <a:off x="9953847" y="3279898"/>
            <a:ext cx="7580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0F9CC-8152-4A33-A825-50331EAE4D45}"/>
              </a:ext>
            </a:extLst>
          </p:cNvPr>
          <p:cNvSpPr txBox="1"/>
          <p:nvPr/>
        </p:nvSpPr>
        <p:spPr>
          <a:xfrm>
            <a:off x="10156386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9F441F7F-3B0F-4E3E-9347-CDFB53AE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25" y="4554135"/>
            <a:ext cx="1530584" cy="15183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D08C3F-B00C-4CAA-97C7-F2DE03920C75}"/>
              </a:ext>
            </a:extLst>
          </p:cNvPr>
          <p:cNvSpPr txBox="1"/>
          <p:nvPr/>
        </p:nvSpPr>
        <p:spPr>
          <a:xfrm>
            <a:off x="8414759" y="5467006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579F27AE-BF16-44F7-B028-CEF9675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875" y="4531323"/>
            <a:ext cx="1530584" cy="15183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FDBE83-0AD2-4580-A63E-288F572E28D1}"/>
              </a:ext>
            </a:extLst>
          </p:cNvPr>
          <p:cNvSpPr txBox="1"/>
          <p:nvPr/>
        </p:nvSpPr>
        <p:spPr>
          <a:xfrm>
            <a:off x="9944486" y="5444194"/>
            <a:ext cx="7580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perimeter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CC2FF-97BD-4F67-953A-0D6AA3B29673}"/>
              </a:ext>
            </a:extLst>
          </p:cNvPr>
          <p:cNvSpPr txBox="1"/>
          <p:nvPr/>
        </p:nvSpPr>
        <p:spPr>
          <a:xfrm>
            <a:off x="8564698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A0170-ACA0-44FB-ADB7-7F1B7BB5B698}"/>
              </a:ext>
            </a:extLst>
          </p:cNvPr>
          <p:cNvSpPr txBox="1"/>
          <p:nvPr/>
        </p:nvSpPr>
        <p:spPr>
          <a:xfrm>
            <a:off x="10147025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5E5DB-3DE3-4BED-BC00-8376907CA013}"/>
              </a:ext>
            </a:extLst>
          </p:cNvPr>
          <p:cNvSpPr txBox="1"/>
          <p:nvPr/>
        </p:nvSpPr>
        <p:spPr>
          <a:xfrm>
            <a:off x="8589774" y="2028473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2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5" grpId="0" animBg="1"/>
      <p:bldP spid="16" grpId="0"/>
      <p:bldP spid="18" grpId="0"/>
      <p:bldP spid="19" grpId="0" animBg="1"/>
      <p:bldP spid="20" grpId="0" animBg="1"/>
      <p:bldP spid="24" grpId="0"/>
      <p:bldP spid="26" grpId="0"/>
      <p:bldP spid="27" grpId="0" animBg="1"/>
      <p:bldP spid="28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3 5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786246" y="3519717"/>
            <a:ext cx="5631787" cy="3055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A9D48C-4A3D-47D4-B31B-C7701E419CFE}"/>
              </a:ext>
            </a:extLst>
          </p:cNvPr>
          <p:cNvSpPr/>
          <p:nvPr/>
        </p:nvSpPr>
        <p:spPr>
          <a:xfrm>
            <a:off x="249996" y="440164"/>
            <a:ext cx="7771829" cy="5632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התוכנית מחשבת את שטחו ואת היקפו של מלבן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length, width, area, perimeter;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width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area = length * width;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perimeter = (width + length) *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(perimeter);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{		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B43D49-E087-442D-AED7-5E0B4BFF0218}"/>
              </a:ext>
            </a:extLst>
          </p:cNvPr>
          <p:cNvSpPr/>
          <p:nvPr/>
        </p:nvSpPr>
        <p:spPr>
          <a:xfrm>
            <a:off x="4393814" y="5521137"/>
            <a:ext cx="3206262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length: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width: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50A0646A-2AF7-4B71-9E90-B569B619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36" y="2367027"/>
            <a:ext cx="1530584" cy="1518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4704A1-176D-4662-A351-586031563782}"/>
              </a:ext>
            </a:extLst>
          </p:cNvPr>
          <p:cNvSpPr txBox="1"/>
          <p:nvPr/>
        </p:nvSpPr>
        <p:spPr>
          <a:xfrm>
            <a:off x="9953847" y="3279898"/>
            <a:ext cx="7580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0F9CC-8152-4A33-A825-50331EAE4D45}"/>
              </a:ext>
            </a:extLst>
          </p:cNvPr>
          <p:cNvSpPr txBox="1"/>
          <p:nvPr/>
        </p:nvSpPr>
        <p:spPr>
          <a:xfrm>
            <a:off x="10156386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9F441F7F-3B0F-4E3E-9347-CDFB53AE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25" y="4554135"/>
            <a:ext cx="1530584" cy="15183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D08C3F-B00C-4CAA-97C7-F2DE03920C75}"/>
              </a:ext>
            </a:extLst>
          </p:cNvPr>
          <p:cNvSpPr txBox="1"/>
          <p:nvPr/>
        </p:nvSpPr>
        <p:spPr>
          <a:xfrm>
            <a:off x="8414759" y="5467006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579F27AE-BF16-44F7-B028-CEF9675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875" y="4531323"/>
            <a:ext cx="1530584" cy="15183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FDBE83-0AD2-4580-A63E-288F572E28D1}"/>
              </a:ext>
            </a:extLst>
          </p:cNvPr>
          <p:cNvSpPr txBox="1"/>
          <p:nvPr/>
        </p:nvSpPr>
        <p:spPr>
          <a:xfrm>
            <a:off x="9944486" y="5444194"/>
            <a:ext cx="7580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perimeter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CC2FF-97BD-4F67-953A-0D6AA3B29673}"/>
              </a:ext>
            </a:extLst>
          </p:cNvPr>
          <p:cNvSpPr txBox="1"/>
          <p:nvPr/>
        </p:nvSpPr>
        <p:spPr>
          <a:xfrm>
            <a:off x="8564698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A0170-ACA0-44FB-ADB7-7F1B7BB5B698}"/>
              </a:ext>
            </a:extLst>
          </p:cNvPr>
          <p:cNvSpPr txBox="1"/>
          <p:nvPr/>
        </p:nvSpPr>
        <p:spPr>
          <a:xfrm>
            <a:off x="10147025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5E5DB-3DE3-4BED-BC00-8376907CA013}"/>
              </a:ext>
            </a:extLst>
          </p:cNvPr>
          <p:cNvSpPr txBox="1"/>
          <p:nvPr/>
        </p:nvSpPr>
        <p:spPr>
          <a:xfrm>
            <a:off x="8589774" y="2028473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5" grpId="0" animBg="1"/>
      <p:bldP spid="16" grpId="0"/>
      <p:bldP spid="18" grpId="0"/>
      <p:bldP spid="19" grpId="0" animBg="1"/>
      <p:bldP spid="20" grpId="0" animBg="1"/>
      <p:bldP spid="24" grpId="0"/>
      <p:bldP spid="26" grpId="0"/>
      <p:bldP spid="27" grpId="0" animBg="1"/>
      <p:bldP spid="28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3 5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816226" y="3885367"/>
            <a:ext cx="5631787" cy="3055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A9D48C-4A3D-47D4-B31B-C7701E419CFE}"/>
              </a:ext>
            </a:extLst>
          </p:cNvPr>
          <p:cNvSpPr/>
          <p:nvPr/>
        </p:nvSpPr>
        <p:spPr>
          <a:xfrm>
            <a:off x="249996" y="440164"/>
            <a:ext cx="7771829" cy="5632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התוכנית מחשבת את שטחו ואת היקפו של מלבן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length, width, area, perimeter;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width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area = length * width;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perimeter = (width + length) *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(perimeter);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{		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B43D49-E087-442D-AED7-5E0B4BFF0218}"/>
              </a:ext>
            </a:extLst>
          </p:cNvPr>
          <p:cNvSpPr/>
          <p:nvPr/>
        </p:nvSpPr>
        <p:spPr>
          <a:xfrm>
            <a:off x="4393814" y="5521137"/>
            <a:ext cx="3206262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length: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width: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50A0646A-2AF7-4B71-9E90-B569B619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36" y="2367027"/>
            <a:ext cx="1530584" cy="1518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4704A1-176D-4662-A351-586031563782}"/>
              </a:ext>
            </a:extLst>
          </p:cNvPr>
          <p:cNvSpPr txBox="1"/>
          <p:nvPr/>
        </p:nvSpPr>
        <p:spPr>
          <a:xfrm>
            <a:off x="9953847" y="3279898"/>
            <a:ext cx="7580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0F9CC-8152-4A33-A825-50331EAE4D45}"/>
              </a:ext>
            </a:extLst>
          </p:cNvPr>
          <p:cNvSpPr txBox="1"/>
          <p:nvPr/>
        </p:nvSpPr>
        <p:spPr>
          <a:xfrm>
            <a:off x="10156386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9F441F7F-3B0F-4E3E-9347-CDFB53AE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25" y="4554135"/>
            <a:ext cx="1530584" cy="15183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D08C3F-B00C-4CAA-97C7-F2DE03920C75}"/>
              </a:ext>
            </a:extLst>
          </p:cNvPr>
          <p:cNvSpPr txBox="1"/>
          <p:nvPr/>
        </p:nvSpPr>
        <p:spPr>
          <a:xfrm>
            <a:off x="8414759" y="5467006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579F27AE-BF16-44F7-B028-CEF9675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875" y="4531323"/>
            <a:ext cx="1530584" cy="15183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FDBE83-0AD2-4580-A63E-288F572E28D1}"/>
              </a:ext>
            </a:extLst>
          </p:cNvPr>
          <p:cNvSpPr txBox="1"/>
          <p:nvPr/>
        </p:nvSpPr>
        <p:spPr>
          <a:xfrm>
            <a:off x="9944486" y="5444194"/>
            <a:ext cx="7580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perimeter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CC2FF-97BD-4F67-953A-0D6AA3B29673}"/>
              </a:ext>
            </a:extLst>
          </p:cNvPr>
          <p:cNvSpPr txBox="1"/>
          <p:nvPr/>
        </p:nvSpPr>
        <p:spPr>
          <a:xfrm>
            <a:off x="8564698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A0170-ACA0-44FB-ADB7-7F1B7BB5B698}"/>
              </a:ext>
            </a:extLst>
          </p:cNvPr>
          <p:cNvSpPr txBox="1"/>
          <p:nvPr/>
        </p:nvSpPr>
        <p:spPr>
          <a:xfrm>
            <a:off x="10147025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5E5DB-3DE3-4BED-BC00-8376907CA013}"/>
              </a:ext>
            </a:extLst>
          </p:cNvPr>
          <p:cNvSpPr txBox="1"/>
          <p:nvPr/>
        </p:nvSpPr>
        <p:spPr>
          <a:xfrm>
            <a:off x="8589774" y="2028473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81F2F-6CC1-4D92-9045-135CCDB161B9}"/>
              </a:ext>
            </a:extLst>
          </p:cNvPr>
          <p:cNvSpPr txBox="1"/>
          <p:nvPr/>
        </p:nvSpPr>
        <p:spPr>
          <a:xfrm>
            <a:off x="10156386" y="2059050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5" grpId="0" animBg="1"/>
      <p:bldP spid="16" grpId="0"/>
      <p:bldP spid="18" grpId="0"/>
      <p:bldP spid="19" grpId="0" animBg="1"/>
      <p:bldP spid="20" grpId="0" animBg="1"/>
      <p:bldP spid="24" grpId="0"/>
      <p:bldP spid="26" grpId="0"/>
      <p:bldP spid="27" grpId="0" animBg="1"/>
      <p:bldP spid="28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3 5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659232" y="4137465"/>
            <a:ext cx="3572335" cy="3938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A9D48C-4A3D-47D4-B31B-C7701E419CFE}"/>
              </a:ext>
            </a:extLst>
          </p:cNvPr>
          <p:cNvSpPr/>
          <p:nvPr/>
        </p:nvSpPr>
        <p:spPr>
          <a:xfrm>
            <a:off x="249996" y="440164"/>
            <a:ext cx="7771829" cy="5632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התוכנית מחשבת את שטחו ואת היקפו של מלבן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length, width, area, perimeter;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width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area = length * width;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perimeter = (width + length) *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(perimeter);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{		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B43D49-E087-442D-AED7-5E0B4BFF0218}"/>
              </a:ext>
            </a:extLst>
          </p:cNvPr>
          <p:cNvSpPr/>
          <p:nvPr/>
        </p:nvSpPr>
        <p:spPr>
          <a:xfrm>
            <a:off x="4393814" y="5521137"/>
            <a:ext cx="3206262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length: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width: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50A0646A-2AF7-4B71-9E90-B569B619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36" y="2367027"/>
            <a:ext cx="1530584" cy="1518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4704A1-176D-4662-A351-586031563782}"/>
              </a:ext>
            </a:extLst>
          </p:cNvPr>
          <p:cNvSpPr txBox="1"/>
          <p:nvPr/>
        </p:nvSpPr>
        <p:spPr>
          <a:xfrm>
            <a:off x="9953847" y="3279898"/>
            <a:ext cx="7580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0F9CC-8152-4A33-A825-50331EAE4D45}"/>
              </a:ext>
            </a:extLst>
          </p:cNvPr>
          <p:cNvSpPr txBox="1"/>
          <p:nvPr/>
        </p:nvSpPr>
        <p:spPr>
          <a:xfrm>
            <a:off x="10156386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9F441F7F-3B0F-4E3E-9347-CDFB53AE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25" y="4554135"/>
            <a:ext cx="1530584" cy="15183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D08C3F-B00C-4CAA-97C7-F2DE03920C75}"/>
              </a:ext>
            </a:extLst>
          </p:cNvPr>
          <p:cNvSpPr txBox="1"/>
          <p:nvPr/>
        </p:nvSpPr>
        <p:spPr>
          <a:xfrm>
            <a:off x="8414759" y="5467006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579F27AE-BF16-44F7-B028-CEF9675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875" y="4531323"/>
            <a:ext cx="1530584" cy="15183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FDBE83-0AD2-4580-A63E-288F572E28D1}"/>
              </a:ext>
            </a:extLst>
          </p:cNvPr>
          <p:cNvSpPr txBox="1"/>
          <p:nvPr/>
        </p:nvSpPr>
        <p:spPr>
          <a:xfrm>
            <a:off x="9944486" y="5444194"/>
            <a:ext cx="7580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perimeter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CC2FF-97BD-4F67-953A-0D6AA3B29673}"/>
              </a:ext>
            </a:extLst>
          </p:cNvPr>
          <p:cNvSpPr txBox="1"/>
          <p:nvPr/>
        </p:nvSpPr>
        <p:spPr>
          <a:xfrm>
            <a:off x="8564698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A0170-ACA0-44FB-ADB7-7F1B7BB5B698}"/>
              </a:ext>
            </a:extLst>
          </p:cNvPr>
          <p:cNvSpPr txBox="1"/>
          <p:nvPr/>
        </p:nvSpPr>
        <p:spPr>
          <a:xfrm>
            <a:off x="10147025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5E5DB-3DE3-4BED-BC00-8376907CA013}"/>
              </a:ext>
            </a:extLst>
          </p:cNvPr>
          <p:cNvSpPr txBox="1"/>
          <p:nvPr/>
        </p:nvSpPr>
        <p:spPr>
          <a:xfrm>
            <a:off x="8589774" y="2028473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81F2F-6CC1-4D92-9045-135CCDB161B9}"/>
              </a:ext>
            </a:extLst>
          </p:cNvPr>
          <p:cNvSpPr txBox="1"/>
          <p:nvPr/>
        </p:nvSpPr>
        <p:spPr>
          <a:xfrm>
            <a:off x="10156386" y="2059050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1D393D-FBF0-4746-9ED2-D45F46757C7F}"/>
              </a:ext>
            </a:extLst>
          </p:cNvPr>
          <p:cNvSpPr txBox="1"/>
          <p:nvPr/>
        </p:nvSpPr>
        <p:spPr>
          <a:xfrm>
            <a:off x="8574058" y="4212999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5" grpId="0" animBg="1"/>
      <p:bldP spid="16" grpId="0"/>
      <p:bldP spid="18" grpId="0"/>
      <p:bldP spid="19" grpId="0" animBg="1"/>
      <p:bldP spid="20" grpId="0" animBg="1"/>
      <p:bldP spid="24" grpId="0"/>
      <p:bldP spid="26" grpId="0"/>
      <p:bldP spid="27" grpId="0" animBg="1"/>
      <p:bldP spid="28" grpId="0" animBg="1"/>
      <p:bldP spid="21" grpId="0" animBg="1"/>
      <p:bldP spid="22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9188970" y="675859"/>
            <a:ext cx="2818625" cy="125572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3 5</a:t>
            </a:r>
            <a:r>
              <a:rPr lang="he-IL" dirty="0"/>
              <a:t>.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809134" y="4386569"/>
            <a:ext cx="4876479" cy="3938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A9D48C-4A3D-47D4-B31B-C7701E419CFE}"/>
              </a:ext>
            </a:extLst>
          </p:cNvPr>
          <p:cNvSpPr/>
          <p:nvPr/>
        </p:nvSpPr>
        <p:spPr>
          <a:xfrm>
            <a:off x="249996" y="440164"/>
            <a:ext cx="7771829" cy="5632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התוכנית מחשבת את שטחו ואת היקפו של מלבן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length, width, area, perimeter;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width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area = length * width;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perimeter = (width + length) *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(perimeter);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{		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B43D49-E087-442D-AED7-5E0B4BFF0218}"/>
              </a:ext>
            </a:extLst>
          </p:cNvPr>
          <p:cNvSpPr/>
          <p:nvPr/>
        </p:nvSpPr>
        <p:spPr>
          <a:xfrm>
            <a:off x="4393814" y="5521137"/>
            <a:ext cx="3206262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length: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width: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86" y="2389839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424120" y="3302710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50A0646A-2AF7-4B71-9E90-B569B619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36" y="2367027"/>
            <a:ext cx="1530584" cy="1518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4704A1-176D-4662-A351-586031563782}"/>
              </a:ext>
            </a:extLst>
          </p:cNvPr>
          <p:cNvSpPr txBox="1"/>
          <p:nvPr/>
        </p:nvSpPr>
        <p:spPr>
          <a:xfrm>
            <a:off x="9953847" y="3279898"/>
            <a:ext cx="7580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574059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0F9CC-8152-4A33-A825-50331EAE4D45}"/>
              </a:ext>
            </a:extLst>
          </p:cNvPr>
          <p:cNvSpPr txBox="1"/>
          <p:nvPr/>
        </p:nvSpPr>
        <p:spPr>
          <a:xfrm>
            <a:off x="10156386" y="2048703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9F441F7F-3B0F-4E3E-9347-CDFB53AE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25" y="4554135"/>
            <a:ext cx="1530584" cy="15183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D08C3F-B00C-4CAA-97C7-F2DE03920C75}"/>
              </a:ext>
            </a:extLst>
          </p:cNvPr>
          <p:cNvSpPr txBox="1"/>
          <p:nvPr/>
        </p:nvSpPr>
        <p:spPr>
          <a:xfrm>
            <a:off x="8414759" y="5467006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579F27AE-BF16-44F7-B028-CEF9675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875" y="4531323"/>
            <a:ext cx="1530584" cy="15183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FDBE83-0AD2-4580-A63E-288F572E28D1}"/>
              </a:ext>
            </a:extLst>
          </p:cNvPr>
          <p:cNvSpPr txBox="1"/>
          <p:nvPr/>
        </p:nvSpPr>
        <p:spPr>
          <a:xfrm>
            <a:off x="9944486" y="5444194"/>
            <a:ext cx="7580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perimeter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CC2FF-97BD-4F67-953A-0D6AA3B29673}"/>
              </a:ext>
            </a:extLst>
          </p:cNvPr>
          <p:cNvSpPr txBox="1"/>
          <p:nvPr/>
        </p:nvSpPr>
        <p:spPr>
          <a:xfrm>
            <a:off x="8564698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A0170-ACA0-44FB-ADB7-7F1B7BB5B698}"/>
              </a:ext>
            </a:extLst>
          </p:cNvPr>
          <p:cNvSpPr txBox="1"/>
          <p:nvPr/>
        </p:nvSpPr>
        <p:spPr>
          <a:xfrm>
            <a:off x="10147025" y="4212999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5E5DB-3DE3-4BED-BC00-8376907CA013}"/>
              </a:ext>
            </a:extLst>
          </p:cNvPr>
          <p:cNvSpPr txBox="1"/>
          <p:nvPr/>
        </p:nvSpPr>
        <p:spPr>
          <a:xfrm>
            <a:off x="8589774" y="2028473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81F2F-6CC1-4D92-9045-135CCDB161B9}"/>
              </a:ext>
            </a:extLst>
          </p:cNvPr>
          <p:cNvSpPr txBox="1"/>
          <p:nvPr/>
        </p:nvSpPr>
        <p:spPr>
          <a:xfrm>
            <a:off x="10156386" y="2059050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1D393D-FBF0-4746-9ED2-D45F46757C7F}"/>
              </a:ext>
            </a:extLst>
          </p:cNvPr>
          <p:cNvSpPr txBox="1"/>
          <p:nvPr/>
        </p:nvSpPr>
        <p:spPr>
          <a:xfrm>
            <a:off x="8574058" y="4212999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E96EE1-EA51-4EDE-91EF-842263DBF776}"/>
              </a:ext>
            </a:extLst>
          </p:cNvPr>
          <p:cNvSpPr txBox="1"/>
          <p:nvPr/>
        </p:nvSpPr>
        <p:spPr>
          <a:xfrm>
            <a:off x="10167979" y="4223346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16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3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  <p:bldP spid="5" grpId="0" animBg="1"/>
      <p:bldP spid="16" grpId="0"/>
      <p:bldP spid="18" grpId="0"/>
      <p:bldP spid="19" grpId="0" animBg="1"/>
      <p:bldP spid="20" grpId="0" animBg="1"/>
      <p:bldP spid="24" grpId="0"/>
      <p:bldP spid="26" grpId="0"/>
      <p:bldP spid="27" grpId="0" animBg="1"/>
      <p:bldP spid="28" grpId="0" animBg="1"/>
      <p:bldP spid="21" grpId="0" animBg="1"/>
      <p:bldP spid="22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757627" y="4708224"/>
            <a:ext cx="3923645" cy="3938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A9D48C-4A3D-47D4-B31B-C7701E419CFE}"/>
              </a:ext>
            </a:extLst>
          </p:cNvPr>
          <p:cNvSpPr/>
          <p:nvPr/>
        </p:nvSpPr>
        <p:spPr>
          <a:xfrm>
            <a:off x="249996" y="440164"/>
            <a:ext cx="7771829" cy="5632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התוכנית מחשבת את שטחו ואת היקפו של מלבן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length, width, area, perimeter;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width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area = length * width;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perimeter = (width + length) *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(perimeter);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{		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B43D49-E087-442D-AED7-5E0B4BFF0218}"/>
              </a:ext>
            </a:extLst>
          </p:cNvPr>
          <p:cNvSpPr/>
          <p:nvPr/>
        </p:nvSpPr>
        <p:spPr>
          <a:xfrm>
            <a:off x="8560376" y="4798137"/>
            <a:ext cx="3206262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length: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width: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  <a:p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76" y="1097790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807110" y="2010661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50A0646A-2AF7-4B71-9E90-B569B619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226" y="1074978"/>
            <a:ext cx="1530584" cy="1518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4704A1-176D-4662-A351-586031563782}"/>
              </a:ext>
            </a:extLst>
          </p:cNvPr>
          <p:cNvSpPr txBox="1"/>
          <p:nvPr/>
        </p:nvSpPr>
        <p:spPr>
          <a:xfrm>
            <a:off x="10336837" y="1987849"/>
            <a:ext cx="7580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957049" y="756654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0F9CC-8152-4A33-A825-50331EAE4D45}"/>
              </a:ext>
            </a:extLst>
          </p:cNvPr>
          <p:cNvSpPr txBox="1"/>
          <p:nvPr/>
        </p:nvSpPr>
        <p:spPr>
          <a:xfrm>
            <a:off x="10539376" y="756654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9F441F7F-3B0F-4E3E-9347-CDFB53AE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015" y="3262086"/>
            <a:ext cx="1530584" cy="15183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D08C3F-B00C-4CAA-97C7-F2DE03920C75}"/>
              </a:ext>
            </a:extLst>
          </p:cNvPr>
          <p:cNvSpPr txBox="1"/>
          <p:nvPr/>
        </p:nvSpPr>
        <p:spPr>
          <a:xfrm>
            <a:off x="8797749" y="4174957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579F27AE-BF16-44F7-B028-CEF9675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865" y="3239274"/>
            <a:ext cx="1530584" cy="15183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FDBE83-0AD2-4580-A63E-288F572E28D1}"/>
              </a:ext>
            </a:extLst>
          </p:cNvPr>
          <p:cNvSpPr txBox="1"/>
          <p:nvPr/>
        </p:nvSpPr>
        <p:spPr>
          <a:xfrm>
            <a:off x="10327476" y="4152145"/>
            <a:ext cx="7580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perimeter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CC2FF-97BD-4F67-953A-0D6AA3B29673}"/>
              </a:ext>
            </a:extLst>
          </p:cNvPr>
          <p:cNvSpPr txBox="1"/>
          <p:nvPr/>
        </p:nvSpPr>
        <p:spPr>
          <a:xfrm>
            <a:off x="8947688" y="2920950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A0170-ACA0-44FB-ADB7-7F1B7BB5B698}"/>
              </a:ext>
            </a:extLst>
          </p:cNvPr>
          <p:cNvSpPr txBox="1"/>
          <p:nvPr/>
        </p:nvSpPr>
        <p:spPr>
          <a:xfrm>
            <a:off x="10530015" y="2920950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5E5DB-3DE3-4BED-BC00-8376907CA013}"/>
              </a:ext>
            </a:extLst>
          </p:cNvPr>
          <p:cNvSpPr txBox="1"/>
          <p:nvPr/>
        </p:nvSpPr>
        <p:spPr>
          <a:xfrm>
            <a:off x="8972764" y="736424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81F2F-6CC1-4D92-9045-135CCDB161B9}"/>
              </a:ext>
            </a:extLst>
          </p:cNvPr>
          <p:cNvSpPr txBox="1"/>
          <p:nvPr/>
        </p:nvSpPr>
        <p:spPr>
          <a:xfrm>
            <a:off x="10539376" y="767001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1D393D-FBF0-4746-9ED2-D45F46757C7F}"/>
              </a:ext>
            </a:extLst>
          </p:cNvPr>
          <p:cNvSpPr txBox="1"/>
          <p:nvPr/>
        </p:nvSpPr>
        <p:spPr>
          <a:xfrm>
            <a:off x="8957048" y="2920950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E96EE1-EA51-4EDE-91EF-842263DBF776}"/>
              </a:ext>
            </a:extLst>
          </p:cNvPr>
          <p:cNvSpPr txBox="1"/>
          <p:nvPr/>
        </p:nvSpPr>
        <p:spPr>
          <a:xfrm>
            <a:off x="10550969" y="2931297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16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2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6" grpId="0"/>
      <p:bldP spid="18" grpId="0"/>
      <p:bldP spid="19" grpId="0" animBg="1"/>
      <p:bldP spid="20" grpId="0" animBg="1"/>
      <p:bldP spid="24" grpId="0"/>
      <p:bldP spid="26" grpId="0"/>
      <p:bldP spid="27" grpId="0" animBg="1"/>
      <p:bldP spid="28" grpId="0" animBg="1"/>
      <p:bldP spid="21" grpId="0" animBg="1"/>
      <p:bldP spid="22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1877548" y="5052998"/>
            <a:ext cx="4218452" cy="3938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A9D48C-4A3D-47D4-B31B-C7701E419CFE}"/>
              </a:ext>
            </a:extLst>
          </p:cNvPr>
          <p:cNvSpPr/>
          <p:nvPr/>
        </p:nvSpPr>
        <p:spPr>
          <a:xfrm>
            <a:off x="249996" y="440164"/>
            <a:ext cx="7771829" cy="5632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התוכנית מחשבת את שטחו ואת היקפו של מלבן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length, width, area, perimeter;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width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area = length * width;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perimeter = (width + length) * 2;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(perimeter);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{		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B43D49-E087-442D-AED7-5E0B4BFF0218}"/>
              </a:ext>
            </a:extLst>
          </p:cNvPr>
          <p:cNvSpPr/>
          <p:nvPr/>
        </p:nvSpPr>
        <p:spPr>
          <a:xfrm>
            <a:off x="8560376" y="4798137"/>
            <a:ext cx="3206262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 length: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width:</a:t>
            </a:r>
          </a:p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  <a:p>
            <a:r>
              <a:rPr lang="en-US" sz="2000" dirty="0">
                <a:solidFill>
                  <a:schemeClr val="bg1"/>
                </a:solidFill>
              </a:rPr>
              <a:t>15</a:t>
            </a:r>
          </a:p>
          <a:p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66C9BB-45A8-4698-84FC-089DA17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76" y="1097790"/>
            <a:ext cx="1530584" cy="151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7D814-D60D-40D3-BEB0-0261E019BB0A}"/>
              </a:ext>
            </a:extLst>
          </p:cNvPr>
          <p:cNvSpPr txBox="1"/>
          <p:nvPr/>
        </p:nvSpPr>
        <p:spPr>
          <a:xfrm>
            <a:off x="8807110" y="2010661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50A0646A-2AF7-4B71-9E90-B569B619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226" y="1074978"/>
            <a:ext cx="1530584" cy="1518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4704A1-176D-4662-A351-586031563782}"/>
              </a:ext>
            </a:extLst>
          </p:cNvPr>
          <p:cNvSpPr txBox="1"/>
          <p:nvPr/>
        </p:nvSpPr>
        <p:spPr>
          <a:xfrm>
            <a:off x="10336837" y="1987849"/>
            <a:ext cx="7580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46EAF-41F3-476A-9085-A5FDF269C20C}"/>
              </a:ext>
            </a:extLst>
          </p:cNvPr>
          <p:cNvSpPr txBox="1"/>
          <p:nvPr/>
        </p:nvSpPr>
        <p:spPr>
          <a:xfrm>
            <a:off x="8957049" y="756654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0F9CC-8152-4A33-A825-50331EAE4D45}"/>
              </a:ext>
            </a:extLst>
          </p:cNvPr>
          <p:cNvSpPr txBox="1"/>
          <p:nvPr/>
        </p:nvSpPr>
        <p:spPr>
          <a:xfrm>
            <a:off x="10539376" y="756654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9F441F7F-3B0F-4E3E-9347-CDFB53AE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015" y="3262086"/>
            <a:ext cx="1530584" cy="15183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D08C3F-B00C-4CAA-97C7-F2DE03920C75}"/>
              </a:ext>
            </a:extLst>
          </p:cNvPr>
          <p:cNvSpPr txBox="1"/>
          <p:nvPr/>
        </p:nvSpPr>
        <p:spPr>
          <a:xfrm>
            <a:off x="8797749" y="4174957"/>
            <a:ext cx="8134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579F27AE-BF16-44F7-B028-CEF9675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865" y="3239274"/>
            <a:ext cx="1530584" cy="15183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FDBE83-0AD2-4580-A63E-288F572E28D1}"/>
              </a:ext>
            </a:extLst>
          </p:cNvPr>
          <p:cNvSpPr txBox="1"/>
          <p:nvPr/>
        </p:nvSpPr>
        <p:spPr>
          <a:xfrm>
            <a:off x="10327476" y="4152145"/>
            <a:ext cx="7580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perimeter</a:t>
            </a:r>
            <a:endParaRPr lang="he-IL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CC2FF-97BD-4F67-953A-0D6AA3B29673}"/>
              </a:ext>
            </a:extLst>
          </p:cNvPr>
          <p:cNvSpPr txBox="1"/>
          <p:nvPr/>
        </p:nvSpPr>
        <p:spPr>
          <a:xfrm>
            <a:off x="8947688" y="2920950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A0170-ACA0-44FB-ADB7-7F1B7BB5B698}"/>
              </a:ext>
            </a:extLst>
          </p:cNvPr>
          <p:cNvSpPr txBox="1"/>
          <p:nvPr/>
        </p:nvSpPr>
        <p:spPr>
          <a:xfrm>
            <a:off x="10530015" y="2920950"/>
            <a:ext cx="7058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?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5E5DB-3DE3-4BED-BC00-8376907CA013}"/>
              </a:ext>
            </a:extLst>
          </p:cNvPr>
          <p:cNvSpPr txBox="1"/>
          <p:nvPr/>
        </p:nvSpPr>
        <p:spPr>
          <a:xfrm>
            <a:off x="8972764" y="736424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81F2F-6CC1-4D92-9045-135CCDB161B9}"/>
              </a:ext>
            </a:extLst>
          </p:cNvPr>
          <p:cNvSpPr txBox="1"/>
          <p:nvPr/>
        </p:nvSpPr>
        <p:spPr>
          <a:xfrm>
            <a:off x="10539376" y="767001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1D393D-FBF0-4746-9ED2-D45F46757C7F}"/>
              </a:ext>
            </a:extLst>
          </p:cNvPr>
          <p:cNvSpPr txBox="1"/>
          <p:nvPr/>
        </p:nvSpPr>
        <p:spPr>
          <a:xfrm>
            <a:off x="8957048" y="2920950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E96EE1-EA51-4EDE-91EF-842263DBF776}"/>
              </a:ext>
            </a:extLst>
          </p:cNvPr>
          <p:cNvSpPr txBox="1"/>
          <p:nvPr/>
        </p:nvSpPr>
        <p:spPr>
          <a:xfrm>
            <a:off x="10550969" y="2931297"/>
            <a:ext cx="7058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16</a:t>
            </a:r>
            <a:endParaRPr lang="he-IL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6" grpId="0"/>
      <p:bldP spid="18" grpId="0"/>
      <p:bldP spid="19" grpId="0" animBg="1"/>
      <p:bldP spid="20" grpId="0" animBg="1"/>
      <p:bldP spid="24" grpId="0"/>
      <p:bldP spid="26" grpId="0"/>
      <p:bldP spid="27" grpId="0" animBg="1"/>
      <p:bldP spid="28" grpId="0" animBg="1"/>
      <p:bldP spid="21" grpId="0" animBg="1"/>
      <p:bldP spid="22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09634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cs typeface="+mn-cs"/>
              </a:rPr>
              <a:t>הוראת ההשמה - הרחבה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776919" y="1369318"/>
            <a:ext cx="10018712" cy="5232202"/>
          </a:xfrm>
        </p:spPr>
        <p:txBody>
          <a:bodyPr vert="horz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dirty="0"/>
              <a:t>הביטוי (</a:t>
            </a:r>
            <a:r>
              <a:rPr lang="en-US" dirty="0"/>
              <a:t>expression</a:t>
            </a:r>
            <a:r>
              <a:rPr lang="he-IL" dirty="0"/>
              <a:t>) יכול להיות אחד מהבאים:</a:t>
            </a:r>
          </a:p>
          <a:p>
            <a:pPr marL="914400" lvl="1" indent="-457200">
              <a:buAutoNum type="arabicPeriod"/>
            </a:pPr>
            <a:r>
              <a:rPr lang="he-IL" sz="2800" dirty="0"/>
              <a:t>מספר קבוע</a:t>
            </a:r>
          </a:p>
          <a:p>
            <a:pPr marL="3200400" lvl="7" indent="0" algn="l" rtl="0">
              <a:buNone/>
            </a:pPr>
            <a:r>
              <a:rPr lang="en-US" sz="2800" b="1" dirty="0"/>
              <a:t>tax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b="1" dirty="0"/>
              <a:t>17</a:t>
            </a:r>
            <a:r>
              <a:rPr lang="en-US" sz="2800" dirty="0"/>
              <a:t>;</a:t>
            </a:r>
          </a:p>
          <a:p>
            <a:pPr marL="3200400" lvl="7" indent="0" algn="l" rtl="0">
              <a:buNone/>
            </a:pPr>
            <a:r>
              <a:rPr lang="en-US" sz="2800" b="1" dirty="0" err="1"/>
              <a:t>pass_grade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= </a:t>
            </a:r>
            <a:r>
              <a:rPr lang="en-US" sz="2800" b="1" dirty="0"/>
              <a:t>55</a:t>
            </a:r>
            <a:r>
              <a:rPr lang="en-US" sz="2800" dirty="0"/>
              <a:t>;</a:t>
            </a:r>
            <a:endParaRPr lang="he-IL" sz="2800" dirty="0"/>
          </a:p>
          <a:p>
            <a:pPr marL="457200" lvl="1" indent="0">
              <a:lnSpc>
                <a:spcPct val="100000"/>
              </a:lnSpc>
              <a:buNone/>
            </a:pPr>
            <a:endParaRPr lang="he-IL" sz="1600" dirty="0"/>
          </a:p>
          <a:p>
            <a:pPr marL="457200" lvl="1" indent="0">
              <a:buNone/>
            </a:pPr>
            <a:r>
              <a:rPr lang="he-IL" sz="2800" dirty="0"/>
              <a:t>2. ערך של משתנה אחר</a:t>
            </a:r>
          </a:p>
          <a:p>
            <a:pPr marL="3200400" lvl="7" indent="-57150" algn="l" rtl="0">
              <a:buNone/>
            </a:pPr>
            <a:r>
              <a:rPr lang="en-US" sz="2800" b="1" dirty="0"/>
              <a:t>num1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en-US" sz="2800" dirty="0"/>
              <a:t>  </a:t>
            </a:r>
            <a:r>
              <a:rPr lang="en-US" sz="2800" b="1" dirty="0"/>
              <a:t>30</a:t>
            </a:r>
            <a:r>
              <a:rPr lang="en-US" sz="2800" dirty="0"/>
              <a:t>;</a:t>
            </a:r>
          </a:p>
          <a:p>
            <a:pPr marL="3200400" lvl="7" indent="-57150" algn="l" rtl="0">
              <a:buNone/>
            </a:pPr>
            <a:r>
              <a:rPr lang="en-US" sz="2800" b="1" dirty="0"/>
              <a:t>num2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en-US" sz="2800" b="1" dirty="0"/>
              <a:t> num1</a:t>
            </a:r>
            <a:r>
              <a:rPr lang="en-US" sz="2800" dirty="0"/>
              <a:t>;</a:t>
            </a:r>
            <a:endParaRPr lang="he-IL" sz="2800" dirty="0"/>
          </a:p>
          <a:p>
            <a:pPr marL="0" indent="0" algn="ctr" rtl="0">
              <a:lnSpc>
                <a:spcPct val="100000"/>
              </a:lnSpc>
              <a:buNone/>
            </a:pPr>
            <a:endParaRPr lang="he-IL" sz="1600" dirty="0"/>
          </a:p>
          <a:p>
            <a:pPr marL="457200" lvl="1" indent="0">
              <a:buNone/>
            </a:pPr>
            <a:r>
              <a:rPr lang="he-IL" sz="2800" dirty="0"/>
              <a:t>3. תוצאה של חישוב</a:t>
            </a:r>
          </a:p>
          <a:p>
            <a:pPr marL="3200400" lvl="7" indent="0" algn="l" rtl="0">
              <a:buNone/>
            </a:pPr>
            <a:r>
              <a:rPr lang="en-US" sz="2800" b="1" dirty="0"/>
              <a:t>area = length * width;</a:t>
            </a:r>
          </a:p>
          <a:p>
            <a:pPr marL="3200400" lvl="7" indent="0" algn="l" rtl="0">
              <a:buNone/>
            </a:pPr>
            <a:r>
              <a:rPr lang="en-US" sz="2800" b="1" dirty="0"/>
              <a:t>perimeter = (width + length) * 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E00ED-FD06-4D70-A24B-8AECF60B9BD8}"/>
              </a:ext>
            </a:extLst>
          </p:cNvPr>
          <p:cNvSpPr txBox="1"/>
          <p:nvPr/>
        </p:nvSpPr>
        <p:spPr>
          <a:xfrm>
            <a:off x="3751551" y="809852"/>
            <a:ext cx="4688898" cy="4801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he-IL" sz="2800" b="1" dirty="0">
                <a:solidFill>
                  <a:prstClr val="black"/>
                </a:solidFill>
              </a:rPr>
              <a:t>משתנה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he-IL" sz="2800" b="1" dirty="0">
                <a:solidFill>
                  <a:prstClr val="black"/>
                </a:solidFill>
              </a:rPr>
              <a:t>ביטוי </a:t>
            </a:r>
            <a:r>
              <a:rPr lang="en-US" sz="2800" b="1" dirty="0">
                <a:solidFill>
                  <a:prstClr val="black"/>
                </a:solidFill>
              </a:rPr>
              <a:t> expression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  <a:endParaRPr lang="he-IL" sz="2800" dirty="0">
              <a:solidFill>
                <a:prstClr val="black"/>
              </a:solidFill>
            </a:endParaRPr>
          </a:p>
        </p:txBody>
      </p:sp>
      <p:sp>
        <p:nvSpPr>
          <p:cNvPr id="6" name="בועת דיבור: מלבן עם פינות מעוגלות 5">
            <a:extLst>
              <a:ext uri="{FF2B5EF4-FFF2-40B4-BE49-F238E27FC236}">
                <a16:creationId xmlns:a16="http://schemas.microsoft.com/office/drawing/2014/main" id="{591E4159-56EA-439E-8964-C7CD4CFD7E32}"/>
              </a:ext>
            </a:extLst>
          </p:cNvPr>
          <p:cNvSpPr/>
          <p:nvPr/>
        </p:nvSpPr>
        <p:spPr>
          <a:xfrm>
            <a:off x="122049" y="2442457"/>
            <a:ext cx="3657600" cy="1275104"/>
          </a:xfrm>
          <a:prstGeom prst="wedgeRoundRectCallout">
            <a:avLst>
              <a:gd name="adj1" fmla="val 92721"/>
              <a:gd name="adj2" fmla="val -151505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ysClr val="windowText" lastClr="000000"/>
                </a:solidFill>
              </a:rPr>
              <a:t>האופרטור </a:t>
            </a:r>
            <a:r>
              <a:rPr lang="he-IL" sz="2400" b="1" dirty="0">
                <a:solidFill>
                  <a:srgbClr val="FF0000"/>
                </a:solidFill>
              </a:rPr>
              <a:t>=</a:t>
            </a:r>
            <a:r>
              <a:rPr lang="he-IL" sz="2400" dirty="0">
                <a:solidFill>
                  <a:sysClr val="windowText" lastClr="000000"/>
                </a:solidFill>
              </a:rPr>
              <a:t> הוא אופרטור ההשמה. המשמעות שלו היא </a:t>
            </a:r>
            <a:r>
              <a:rPr lang="he-IL" sz="2400" b="1" dirty="0">
                <a:solidFill>
                  <a:sysClr val="windowText" lastClr="000000"/>
                </a:solidFill>
              </a:rPr>
              <a:t>"מקבל"</a:t>
            </a:r>
          </a:p>
        </p:txBody>
      </p:sp>
    </p:spTree>
    <p:extLst>
      <p:ext uri="{BB962C8B-B14F-4D97-AF65-F5344CB8AC3E}">
        <p14:creationId xmlns:p14="http://schemas.microsoft.com/office/powerpoint/2010/main" val="12574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</p:spTree>
    <p:extLst>
      <p:ext uri="{BB962C8B-B14F-4D97-AF65-F5344CB8AC3E}">
        <p14:creationId xmlns:p14="http://schemas.microsoft.com/office/powerpoint/2010/main" val="165433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619437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cs typeface="+mn-cs"/>
              </a:rPr>
              <a:t>דוגמאות נוספות של הוראות השמה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D0C94B41-F0AF-4396-8C26-D083294A4FF2}"/>
              </a:ext>
            </a:extLst>
          </p:cNvPr>
          <p:cNvSpPr txBox="1">
            <a:spLocks/>
          </p:cNvSpPr>
          <p:nvPr/>
        </p:nvSpPr>
        <p:spPr>
          <a:xfrm>
            <a:off x="1086644" y="2124456"/>
            <a:ext cx="10018712" cy="2287806"/>
          </a:xfrm>
          <a:prstGeom prst="rect">
            <a:avLst/>
          </a:prstGeom>
        </p:spPr>
        <p:txBody>
          <a:bodyPr vert="horz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0" lvl="8" indent="0" algn="l" rtl="0">
              <a:buFont typeface="Arial" panose="020B0604020202020204" pitchFamily="34" charset="0"/>
              <a:buNone/>
            </a:pPr>
            <a:r>
              <a:rPr lang="en-US" sz="2800" b="1" dirty="0"/>
              <a:t>sum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b="1" dirty="0"/>
              <a:t>5 + 10</a:t>
            </a:r>
            <a:r>
              <a:rPr lang="en-US" sz="2800" dirty="0"/>
              <a:t>;</a:t>
            </a:r>
          </a:p>
          <a:p>
            <a:pPr marL="3600450" lvl="8" indent="0" algn="l" rtl="0">
              <a:buFont typeface="Arial" panose="020B0604020202020204" pitchFamily="34" charset="0"/>
              <a:buNone/>
            </a:pPr>
            <a:r>
              <a:rPr lang="en-US" sz="2800" b="1" dirty="0"/>
              <a:t>x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en-US" sz="2800" b="1" dirty="0"/>
              <a:t> 5*8</a:t>
            </a:r>
            <a:r>
              <a:rPr lang="en-US" sz="2800" dirty="0"/>
              <a:t>;</a:t>
            </a:r>
          </a:p>
          <a:p>
            <a:pPr marL="3600450" lvl="8" indent="0" algn="l" rtl="0">
              <a:buFont typeface="Arial" panose="020B0604020202020204" pitchFamily="34" charset="0"/>
              <a:buNone/>
            </a:pPr>
            <a:r>
              <a:rPr lang="en-US" sz="2800" b="1" dirty="0"/>
              <a:t>result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b="1" dirty="0"/>
              <a:t>x – 5</a:t>
            </a:r>
            <a:r>
              <a:rPr lang="en-US" sz="2800" dirty="0"/>
              <a:t>;</a:t>
            </a:r>
          </a:p>
          <a:p>
            <a:pPr marL="3600450" lvl="8" indent="0" algn="l" rtl="0">
              <a:buFont typeface="Arial" panose="020B0604020202020204" pitchFamily="34" charset="0"/>
              <a:buNone/>
            </a:pPr>
            <a:r>
              <a:rPr lang="en-US" sz="2800" b="1" dirty="0"/>
              <a:t>x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b="1" dirty="0"/>
              <a:t>x / 2</a:t>
            </a:r>
            <a:r>
              <a:rPr lang="en-US" sz="2800" dirty="0"/>
              <a:t>;</a:t>
            </a:r>
          </a:p>
          <a:p>
            <a:pPr marL="3600450" lvl="8" indent="0" algn="l" rtl="0">
              <a:buFont typeface="Arial" panose="020B0604020202020204" pitchFamily="34" charset="0"/>
              <a:buNone/>
            </a:pPr>
            <a:r>
              <a:rPr lang="en-US" sz="2800" b="1" dirty="0"/>
              <a:t>y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b="1" dirty="0"/>
              <a:t>(3+8)*(4-2)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1ECD8A1-CEBA-4F87-AC84-F72212CB3FDD}"/>
              </a:ext>
            </a:extLst>
          </p:cNvPr>
          <p:cNvSpPr/>
          <p:nvPr/>
        </p:nvSpPr>
        <p:spPr>
          <a:xfrm>
            <a:off x="434715" y="4976017"/>
            <a:ext cx="109190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שימו </a:t>
            </a:r>
            <a:r>
              <a:rPr lang="he-IL" sz="2800" b="1" dirty="0">
                <a:solidFill>
                  <a:srgbClr val="FF0000"/>
                </a:solidFill>
              </a:rPr>
              <a:t>♥</a:t>
            </a:r>
            <a:r>
              <a:rPr lang="he-IL" sz="2800" dirty="0"/>
              <a:t>: בביטוי חשבוני מתקיים </a:t>
            </a:r>
            <a:r>
              <a:rPr lang="he-IL" sz="2800" b="1" dirty="0">
                <a:solidFill>
                  <a:srgbClr val="0070C0"/>
                </a:solidFill>
              </a:rPr>
              <a:t>סדר הקדימויות המוכר </a:t>
            </a:r>
            <a:r>
              <a:rPr lang="he-IL" sz="2800" dirty="0"/>
              <a:t>של פעולות החשבון. כלומר, לסוגריים עדיפות גבוהה ביותר, עדיפות נמוכה יותר לכפל ולחילוק, ועדיפות נמוכה ביותר לחיבור ולחיסור. </a:t>
            </a:r>
          </a:p>
        </p:txBody>
      </p:sp>
    </p:spTree>
    <p:extLst>
      <p:ext uri="{BB962C8B-B14F-4D97-AF65-F5344CB8AC3E}">
        <p14:creationId xmlns:p14="http://schemas.microsoft.com/office/powerpoint/2010/main" val="371334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A7DF1D27-0557-4152-B7BE-FC90E095CF73}"/>
              </a:ext>
            </a:extLst>
          </p:cNvPr>
          <p:cNvSpPr/>
          <p:nvPr/>
        </p:nvSpPr>
        <p:spPr>
          <a:xfrm>
            <a:off x="508489" y="231590"/>
            <a:ext cx="11175023" cy="66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כתוב הוראת השמה לכל אחד ממשפטי ההשמה הבאים 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B0188D24-30A6-4B71-81B0-0F568915A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37142"/>
              </p:ext>
            </p:extLst>
          </p:nvPr>
        </p:nvGraphicFramePr>
        <p:xfrm>
          <a:off x="2032000" y="1290189"/>
          <a:ext cx="8128000" cy="4953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67390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53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הוראת השמה במילים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הוראת השמה בשפת </a:t>
                      </a:r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א. השם במשתנה בשם </a:t>
                      </a:r>
                      <a:r>
                        <a:rPr lang="en-US" dirty="0"/>
                        <a:t>year</a:t>
                      </a:r>
                      <a:r>
                        <a:rPr lang="he-IL" dirty="0"/>
                        <a:t> את השנה הנוכחית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76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ב. השם את ערכו של משתנה </a:t>
                      </a:r>
                      <a:r>
                        <a:rPr lang="en-US" dirty="0"/>
                        <a:t>x</a:t>
                      </a:r>
                      <a:r>
                        <a:rPr lang="he-IL" dirty="0"/>
                        <a:t> במשתנה </a:t>
                      </a:r>
                      <a:r>
                        <a:rPr lang="en-US" dirty="0"/>
                        <a:t>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0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ג. השם את סכום הערכים של המשתנים </a:t>
                      </a:r>
                      <a:r>
                        <a:rPr lang="en-US" dirty="0"/>
                        <a:t>a</a:t>
                      </a:r>
                      <a:r>
                        <a:rPr lang="he-IL" dirty="0"/>
                        <a:t> ו-</a:t>
                      </a:r>
                      <a:r>
                        <a:rPr lang="en-US" dirty="0"/>
                        <a:t>b</a:t>
                      </a:r>
                      <a:r>
                        <a:rPr lang="he-IL" dirty="0"/>
                        <a:t> במשתנה </a:t>
                      </a:r>
                      <a:r>
                        <a:rPr lang="en-US" dirty="0"/>
                        <a:t>sum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5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ד. השם במשתנה בשם </a:t>
                      </a:r>
                      <a:r>
                        <a:rPr lang="en-US" dirty="0"/>
                        <a:t>res</a:t>
                      </a:r>
                      <a:r>
                        <a:rPr lang="he-IL" dirty="0"/>
                        <a:t> את תוצאת החילוק של </a:t>
                      </a:r>
                      <a:r>
                        <a:rPr lang="en-US" dirty="0"/>
                        <a:t>x</a:t>
                      </a:r>
                      <a:r>
                        <a:rPr lang="he-IL" dirty="0"/>
                        <a:t> ב-</a:t>
                      </a:r>
                      <a:r>
                        <a:rPr lang="en-US" dirty="0"/>
                        <a:t>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95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ה. הגדל את ערכו של המשתנה </a:t>
                      </a:r>
                      <a:r>
                        <a:rPr lang="en-US" dirty="0"/>
                        <a:t>num</a:t>
                      </a:r>
                      <a:r>
                        <a:rPr lang="he-IL" dirty="0"/>
                        <a:t> ב-6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ו. השם במשתנה </a:t>
                      </a:r>
                      <a:r>
                        <a:rPr lang="en-US" dirty="0"/>
                        <a:t>x</a:t>
                      </a:r>
                      <a:r>
                        <a:rPr lang="he-IL" dirty="0"/>
                        <a:t> את סכום הריבועים של המספרים 2 ו-3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5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ז. נתון ריבוע שאורכו מאוחסן במשתנה </a:t>
                      </a:r>
                      <a:r>
                        <a:rPr lang="en-US" dirty="0"/>
                        <a:t>k</a:t>
                      </a:r>
                      <a:r>
                        <a:rPr lang="he-IL" dirty="0"/>
                        <a:t>. השם במשתנה </a:t>
                      </a:r>
                      <a:r>
                        <a:rPr lang="en-US" dirty="0"/>
                        <a:t>area</a:t>
                      </a:r>
                      <a:r>
                        <a:rPr lang="he-IL" dirty="0"/>
                        <a:t> את שטחו של הריבוע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8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ח. השם במשתנה בשם </a:t>
                      </a:r>
                      <a:r>
                        <a:rPr lang="en-US" dirty="0"/>
                        <a:t>average</a:t>
                      </a:r>
                      <a:r>
                        <a:rPr lang="he-IL" dirty="0"/>
                        <a:t> את הממוצע של המשתנים </a:t>
                      </a:r>
                      <a:r>
                        <a:rPr lang="en-US" dirty="0"/>
                        <a:t>x1, x2, x3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90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72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71524" y="438916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דוגמא לפתרון על הלוח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71450" y="1350352"/>
            <a:ext cx="11849099" cy="86793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he-IL" dirty="0"/>
              <a:t>פתחו וישמו </a:t>
            </a:r>
            <a:r>
              <a:rPr lang="he-IL" b="1" dirty="0">
                <a:solidFill>
                  <a:srgbClr val="FF0000"/>
                </a:solidFill>
              </a:rPr>
              <a:t>בשלבים</a:t>
            </a:r>
            <a:r>
              <a:rPr lang="he-IL" dirty="0"/>
              <a:t> אלגוריתם ש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שני מספרים שלמים </a:t>
            </a:r>
            <a:r>
              <a:rPr lang="he-IL" dirty="0"/>
              <a:t>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סכום המספרים </a:t>
            </a:r>
            <a:r>
              <a:rPr lang="he-IL" dirty="0"/>
              <a:t>הללו. 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5E77D09D-E9FC-4876-BF07-AE373E3EA453}"/>
              </a:ext>
            </a:extLst>
          </p:cNvPr>
          <p:cNvSpPr txBox="1">
            <a:spLocks/>
          </p:cNvSpPr>
          <p:nvPr/>
        </p:nvSpPr>
        <p:spPr>
          <a:xfrm>
            <a:off x="184405" y="2218282"/>
            <a:ext cx="11823191" cy="4536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</p:spTree>
    <p:extLst>
      <p:ext uri="{BB962C8B-B14F-4D97-AF65-F5344CB8AC3E}">
        <p14:creationId xmlns:p14="http://schemas.microsoft.com/office/powerpoint/2010/main" val="8479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316926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sz="4400" b="1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487" y="4055355"/>
            <a:ext cx="3487026" cy="20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1 - בחינת דוגמאות קלט שונות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1512209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ציינו את הפלט עבור כל אחד </a:t>
            </a:r>
            <a:r>
              <a:rPr lang="he-IL" dirty="0" err="1"/>
              <a:t>מהקלטים</a:t>
            </a:r>
            <a:r>
              <a:rPr lang="he-IL" dirty="0"/>
              <a:t> הבאים:</a:t>
            </a:r>
          </a:p>
          <a:p>
            <a:pPr marL="0" indent="0">
              <a:buNone/>
            </a:pPr>
            <a:r>
              <a:rPr lang="he-IL" dirty="0"/>
              <a:t>א. 5 10</a:t>
            </a:r>
          </a:p>
          <a:p>
            <a:pPr marL="0" indent="0">
              <a:buNone/>
            </a:pPr>
            <a:r>
              <a:rPr lang="he-IL" dirty="0"/>
              <a:t>ב. 12 3 </a:t>
            </a:r>
          </a:p>
        </p:txBody>
      </p:sp>
      <p:pic>
        <p:nvPicPr>
          <p:cNvPr id="4" name="Picture 2" descr="×ª××¦××ª ×ª××× × ×¢×××¨ ×××§×£ ×××××">
            <a:extLst>
              <a:ext uri="{FF2B5EF4-FFF2-40B4-BE49-F238E27FC236}">
                <a16:creationId xmlns:a16="http://schemas.microsoft.com/office/drawing/2014/main" id="{E07E1D27-9578-4524-8629-8241DDEF7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431963"/>
            <a:ext cx="30384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2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95999" y="2466980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3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2 - חלוקת המשימה לתת-משימות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202824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שני מספרים שלמים המייצגים אורך ורוחב של מלבן</a:t>
            </a:r>
          </a:p>
          <a:p>
            <a:pPr marL="0" indent="0">
              <a:buNone/>
            </a:pPr>
            <a:r>
              <a:rPr lang="he-IL" dirty="0"/>
              <a:t>2 .חישוב שטח המלבן</a:t>
            </a:r>
          </a:p>
          <a:p>
            <a:pPr marL="0" indent="0">
              <a:buNone/>
            </a:pPr>
            <a:r>
              <a:rPr lang="he-IL" dirty="0"/>
              <a:t>3 .חישוב היקף המלבן</a:t>
            </a:r>
          </a:p>
          <a:p>
            <a:pPr marL="0" indent="0">
              <a:buNone/>
            </a:pPr>
            <a:r>
              <a:rPr lang="he-IL" dirty="0"/>
              <a:t>4 .הצגת התוצאות</a:t>
            </a:r>
          </a:p>
        </p:txBody>
      </p:sp>
      <p:pic>
        <p:nvPicPr>
          <p:cNvPr id="4" name="Picture 2" descr="×ª××¦××ª ×ª××× × ×¢×××¨ ×××§×£ ×××××">
            <a:extLst>
              <a:ext uri="{FF2B5EF4-FFF2-40B4-BE49-F238E27FC236}">
                <a16:creationId xmlns:a16="http://schemas.microsoft.com/office/drawing/2014/main" id="{E07E1D27-9578-4524-8629-8241DDEF7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3065890"/>
            <a:ext cx="30384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6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4407108" y="3399018"/>
            <a:ext cx="7600487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95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3 - בחירת משתנים (תפקיד, שם וטיפוס לכל משתנה)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3576364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מאיזה טיפוס יהיה כל אחד מהמשתנים? איזה סוג של ערכים אנחנו עובדים אתם?</a:t>
            </a:r>
          </a:p>
          <a:p>
            <a:pPr marL="0" indent="0">
              <a:buNone/>
            </a:pPr>
            <a:r>
              <a:rPr lang="he-IL" dirty="0"/>
              <a:t>טיפוס שלם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he-IL" dirty="0"/>
              <a:t> - ישמור את אורך המלבן.</a:t>
            </a:r>
          </a:p>
          <a:p>
            <a:pPr marL="0" indent="0">
              <a:buNone/>
            </a:pPr>
            <a:r>
              <a:rPr lang="en-US" dirty="0"/>
              <a:t>width</a:t>
            </a:r>
            <a:r>
              <a:rPr lang="he-IL" dirty="0"/>
              <a:t> - ישמור את רוחב המלבן.</a:t>
            </a:r>
          </a:p>
          <a:p>
            <a:pPr marL="0" indent="0">
              <a:buNone/>
            </a:pPr>
            <a:r>
              <a:rPr lang="en-US" dirty="0"/>
              <a:t>area</a:t>
            </a:r>
            <a:r>
              <a:rPr lang="he-IL" dirty="0"/>
              <a:t> - ישמור את שטח המלבן.</a:t>
            </a:r>
          </a:p>
          <a:p>
            <a:pPr marL="0" indent="0">
              <a:buNone/>
            </a:pPr>
            <a:r>
              <a:rPr lang="en-US" dirty="0"/>
              <a:t>Perimeter</a:t>
            </a:r>
            <a:r>
              <a:rPr lang="he-IL" dirty="0"/>
              <a:t> - ישמור את היקף המלבן. </a:t>
            </a:r>
          </a:p>
        </p:txBody>
      </p:sp>
      <p:pic>
        <p:nvPicPr>
          <p:cNvPr id="1026" name="Picture 2" descr="×ª××¦××ª ×ª××× × ×¢×××¨ âªrectangle lengthâ¬â">
            <a:extLst>
              <a:ext uri="{FF2B5EF4-FFF2-40B4-BE49-F238E27FC236}">
                <a16:creationId xmlns:a16="http://schemas.microsoft.com/office/drawing/2014/main" id="{5086EAEE-6A75-4065-92E8-7C914D58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38" y="1642685"/>
            <a:ext cx="3898848" cy="311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2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8469443" y="4265800"/>
            <a:ext cx="3570708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4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1602</Words>
  <Application>Microsoft Office PowerPoint</Application>
  <PresentationFormat>מסך רחב</PresentationFormat>
  <Paragraphs>515</Paragraphs>
  <Slides>33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Guttman Yad-Brush</vt:lpstr>
      <vt:lpstr>Times New Roman</vt:lpstr>
      <vt:lpstr>ערכת נושא Office</vt:lpstr>
      <vt:lpstr>מה נלמד היום?</vt:lpstr>
      <vt:lpstr>בעיה אלגוריתמית שכוללת חישובים</vt:lpstr>
      <vt:lpstr>סיכום שלבים לפתרון בעיה</vt:lpstr>
      <vt:lpstr>שלב 1 - בחינת דוגמאות קלט שונות</vt:lpstr>
      <vt:lpstr>סיכום שלבים לפתרון בעיה</vt:lpstr>
      <vt:lpstr>שלב 2 - חלוקת המשימה לתת-משימות</vt:lpstr>
      <vt:lpstr>סיכום שלבים לפתרון בעיה</vt:lpstr>
      <vt:lpstr>שלב 3 - בחירת משתנים (תפקיד, שם וטיפוס לכל משתנה)</vt:lpstr>
      <vt:lpstr>סיכום שלבים לפתרון בעיה</vt:lpstr>
      <vt:lpstr>שלב 4 – כתיבת האלגוריתם</vt:lpstr>
      <vt:lpstr>סיכום שלבים לפתרון בעיה</vt:lpstr>
      <vt:lpstr>שלב 5 – יישום האלגוריתם ב #C</vt:lpstr>
      <vt:lpstr>שלב 5 – יישום האלגוריתם ב #C</vt:lpstr>
      <vt:lpstr>הוראת השמה =</vt:lpstr>
      <vt:lpstr>המשך יישום האלגוריתם ב #C</vt:lpstr>
      <vt:lpstr>פעולות חשבון בשפת #C</vt:lpstr>
      <vt:lpstr>המשך יישום האלגוריתם ב #C</vt:lpstr>
      <vt:lpstr>התוכנית השלמה</vt:lpstr>
      <vt:lpstr>סיכום שלבים לפתרון בעיה</vt:lpstr>
      <vt:lpstr>שלב 6 – ביצוע מעקב לבדיקת התוכנית שכתבנו</vt:lpstr>
      <vt:lpstr>שלב 6 – ביצוע מעקב לבדיקת התוכנית שכתבנו</vt:lpstr>
      <vt:lpstr>שלב 6 – ביצוע מעקב לבדיקת התוכנית שכתבנו</vt:lpstr>
      <vt:lpstr>שלב 6 – ביצוע מעקב לבדיקת התוכנית שכתבנו</vt:lpstr>
      <vt:lpstr>שלב 6 – ביצוע מעקב לבדיקת התוכנית שכתבנו</vt:lpstr>
      <vt:lpstr>שלב 6 – ביצוע מעקב לבדיקת התוכנית שכתבנו</vt:lpstr>
      <vt:lpstr>שלב 6 – ביצוע מעקב לבדיקת התוכנית שכתבנו</vt:lpstr>
      <vt:lpstr>שלב 6 – ביצוע מעקב לבדיקת התוכנית שכתבנו</vt:lpstr>
      <vt:lpstr>שלב 6 – ביצוע מעקב לבדיקת התוכנית שכתבנו</vt:lpstr>
      <vt:lpstr>הוראת ההשמה - הרחבה</vt:lpstr>
      <vt:lpstr>דוגמאות נוספות של הוראות השמה</vt:lpstr>
      <vt:lpstr>מצגת של PowerPoint‏</vt:lpstr>
      <vt:lpstr>דוגמא לפתרון על הלוח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2019-10-30T04:34:18Z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