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7"/>
  </p:notesMasterIdLst>
  <p:handoutMasterIdLst>
    <p:handoutMasterId r:id="rId8"/>
  </p:handoutMasterIdLst>
  <p:sldIdLst>
    <p:sldId id="291" r:id="rId3"/>
    <p:sldId id="384" r:id="rId4"/>
    <p:sldId id="393" r:id="rId5"/>
    <p:sldId id="389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א'/חשון/תש"פ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035200" y="2045031"/>
            <a:ext cx="6121600" cy="996170"/>
          </a:xfrm>
        </p:spPr>
        <p:txBody>
          <a:bodyPr wrap="square">
            <a:spAutoFit/>
          </a:bodyPr>
          <a:lstStyle/>
          <a:p>
            <a:r>
              <a:rPr lang="he-IL" sz="2800" dirty="0"/>
              <a:t>אתחול משתנה</a:t>
            </a:r>
          </a:p>
          <a:p>
            <a:r>
              <a:rPr lang="he-IL" dirty="0"/>
              <a:t>משתנה שמופיע משני </a:t>
            </a:r>
            <a:r>
              <a:rPr lang="he-IL" dirty="0" err="1"/>
              <a:t>צידי</a:t>
            </a:r>
            <a:r>
              <a:rPr lang="he-IL" dirty="0"/>
              <a:t> הוראת השמה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838199" y="968439"/>
            <a:ext cx="10730949" cy="495828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הניחו שערכי המשתנים</a:t>
            </a:r>
            <a:r>
              <a:rPr lang="en-US" sz="2400" dirty="0"/>
              <a:t> a </a:t>
            </a:r>
            <a:r>
              <a:rPr lang="he-IL" sz="2400" dirty="0"/>
              <a:t>ו-</a:t>
            </a:r>
            <a:r>
              <a:rPr lang="en-US" sz="2400" dirty="0"/>
              <a:t>b </a:t>
            </a:r>
            <a:r>
              <a:rPr lang="he-IL" sz="2400" dirty="0"/>
              <a:t> </a:t>
            </a:r>
            <a:r>
              <a:rPr lang="he-IL" sz="2400" b="1" u="sng" dirty="0"/>
              <a:t>לפני</a:t>
            </a:r>
            <a:r>
              <a:rPr lang="he-IL" sz="2400" dirty="0"/>
              <a:t> כל אחד ממשפטי ההשמה הבאים הם </a:t>
            </a:r>
            <a:r>
              <a:rPr lang="he-IL" sz="2400" b="1" dirty="0">
                <a:solidFill>
                  <a:srgbClr val="FF0000"/>
                </a:solidFill>
              </a:rPr>
              <a:t>3</a:t>
            </a:r>
            <a:r>
              <a:rPr lang="he-IL" sz="2400" dirty="0"/>
              <a:t> ו-</a:t>
            </a:r>
            <a:r>
              <a:rPr lang="he-IL" sz="2400" b="1" dirty="0">
                <a:solidFill>
                  <a:srgbClr val="FF0000"/>
                </a:solidFill>
              </a:rPr>
              <a:t>5</a:t>
            </a:r>
            <a:r>
              <a:rPr lang="he-IL" sz="2400" dirty="0"/>
              <a:t> ,בהתאמה. מהו ערכו של </a:t>
            </a:r>
            <a:r>
              <a:rPr lang="en-US" sz="2400" dirty="0"/>
              <a:t>a</a:t>
            </a:r>
            <a:r>
              <a:rPr lang="he-IL" sz="2400" dirty="0"/>
              <a:t> לאחר ביצוע כל משפט?</a:t>
            </a:r>
          </a:p>
          <a:p>
            <a:pPr marL="0" indent="0" rtl="0">
              <a:buNone/>
            </a:pPr>
            <a:r>
              <a:rPr lang="en-US" sz="2400" dirty="0"/>
              <a:t>a = 1; .</a:t>
            </a:r>
            <a:r>
              <a:rPr lang="he-IL" sz="2400" dirty="0"/>
              <a:t>א</a:t>
            </a:r>
          </a:p>
          <a:p>
            <a:pPr marL="0" indent="0" rtl="0">
              <a:buNone/>
            </a:pPr>
            <a:r>
              <a:rPr lang="en-US" sz="2400" dirty="0"/>
              <a:t>a = a + 1; .</a:t>
            </a:r>
            <a:r>
              <a:rPr lang="he-IL" sz="2400" dirty="0"/>
              <a:t>ב</a:t>
            </a:r>
          </a:p>
          <a:p>
            <a:pPr marL="0" indent="0" rtl="0">
              <a:buNone/>
            </a:pPr>
            <a:r>
              <a:rPr lang="en-US" sz="2400" dirty="0"/>
              <a:t>a = 2 * a + 3; .</a:t>
            </a:r>
            <a:r>
              <a:rPr lang="he-IL" sz="2400" dirty="0"/>
              <a:t>ג</a:t>
            </a:r>
          </a:p>
          <a:p>
            <a:pPr marL="0" indent="0" rtl="0">
              <a:buNone/>
            </a:pPr>
            <a:r>
              <a:rPr lang="en-US" sz="2400" dirty="0"/>
              <a:t>a = 2 * a + (a – 3); .</a:t>
            </a:r>
            <a:r>
              <a:rPr lang="he-IL" sz="2400" dirty="0"/>
              <a:t>ד</a:t>
            </a:r>
          </a:p>
          <a:p>
            <a:pPr marL="0" indent="0" rtl="0">
              <a:buNone/>
            </a:pPr>
            <a:r>
              <a:rPr lang="en-US" sz="2400" dirty="0"/>
              <a:t>a = b; .</a:t>
            </a:r>
            <a:r>
              <a:rPr lang="he-IL" sz="2400" dirty="0"/>
              <a:t>ה</a:t>
            </a:r>
          </a:p>
          <a:p>
            <a:pPr marL="0" indent="0" rtl="0">
              <a:buNone/>
            </a:pPr>
            <a:r>
              <a:rPr lang="en-US" sz="2400" dirty="0"/>
              <a:t>a = a * b; .</a:t>
            </a:r>
            <a:r>
              <a:rPr lang="he-IL" sz="2400" dirty="0"/>
              <a:t>ו</a:t>
            </a:r>
          </a:p>
          <a:p>
            <a:pPr marL="0" indent="0" rtl="0">
              <a:buNone/>
            </a:pPr>
            <a:r>
              <a:rPr lang="en-US" sz="2400" dirty="0"/>
              <a:t>a = a + a * b; .</a:t>
            </a:r>
            <a:r>
              <a:rPr lang="he-IL" sz="2400" dirty="0"/>
              <a:t>ז</a:t>
            </a:r>
            <a:endParaRPr lang="en-US" sz="2400" dirty="0"/>
          </a:p>
          <a:p>
            <a:pPr marL="0" indent="0" rtl="0">
              <a:buNone/>
            </a:pPr>
            <a:endParaRPr lang="en-US" sz="2400" dirty="0"/>
          </a:p>
          <a:p>
            <a:pPr marL="0" indent="0">
              <a:buNone/>
            </a:pPr>
            <a:r>
              <a:rPr lang="he-IL" sz="2400" dirty="0"/>
              <a:t>האם ערכו של</a:t>
            </a:r>
            <a:r>
              <a:rPr lang="en-US" sz="2400" dirty="0"/>
              <a:t>b </a:t>
            </a:r>
            <a:r>
              <a:rPr lang="he-IL" sz="2400" dirty="0"/>
              <a:t> השתנה בעקבות ההוראות הנתונות לעיל?</a:t>
            </a:r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838199" y="968439"/>
            <a:ext cx="10730949" cy="2267287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כתבו משפטי השמה לביצוע ההוראות הבאות. </a:t>
            </a:r>
            <a:r>
              <a:rPr lang="he-IL" sz="2400" b="1" dirty="0">
                <a:solidFill>
                  <a:srgbClr val="FF0000"/>
                </a:solidFill>
              </a:rPr>
              <a:t>את תוצאת החישוב יש לשמור במשתנה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he-IL" sz="24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א. הכפלת ערכו של המשתנה </a:t>
            </a:r>
            <a:r>
              <a:rPr lang="en-US" sz="2400" dirty="0"/>
              <a:t>a </a:t>
            </a:r>
            <a:r>
              <a:rPr lang="he-IL" sz="2400" dirty="0"/>
              <a:t> ב- 2 .</a:t>
            </a:r>
          </a:p>
          <a:p>
            <a:pPr marL="0" indent="0">
              <a:buNone/>
            </a:pPr>
            <a:r>
              <a:rPr lang="he-IL" sz="2400" dirty="0"/>
              <a:t>ב. החסרת ערך המשתנה </a:t>
            </a:r>
            <a:r>
              <a:rPr lang="en-US" sz="2400" dirty="0"/>
              <a:t>b </a:t>
            </a:r>
            <a:r>
              <a:rPr lang="he-IL" sz="2400" dirty="0"/>
              <a:t> מן המשתנה </a:t>
            </a:r>
            <a:r>
              <a:rPr lang="en-US" sz="2400" dirty="0"/>
              <a:t>a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ג. הכפלת ערכו של המשתנה </a:t>
            </a:r>
            <a:r>
              <a:rPr lang="en-US" sz="2400" dirty="0"/>
              <a:t>a </a:t>
            </a:r>
            <a:r>
              <a:rPr lang="he-IL" sz="2400" dirty="0"/>
              <a:t> בסכום ערכי המשתנים </a:t>
            </a:r>
            <a:r>
              <a:rPr lang="en-US" sz="2400" dirty="0"/>
              <a:t>b </a:t>
            </a:r>
            <a:r>
              <a:rPr lang="he-IL" sz="2400" dirty="0"/>
              <a:t> ו- </a:t>
            </a:r>
            <a:r>
              <a:rPr lang="en-US" sz="2400" dirty="0"/>
              <a:t>c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3529976" y="1155990"/>
            <a:ext cx="5132047" cy="3539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Console.Write</a:t>
            </a:r>
            <a:r>
              <a:rPr lang="en-US" sz="2800" dirty="0"/>
              <a:t>("Enter number: ");</a:t>
            </a:r>
          </a:p>
          <a:p>
            <a:r>
              <a:rPr lang="en-US" sz="2800" dirty="0"/>
              <a:t>a = int.Parse(Console.ReadLine());</a:t>
            </a:r>
          </a:p>
          <a:p>
            <a:r>
              <a:rPr lang="en-US" sz="2800" dirty="0" err="1"/>
              <a:t>Console.Write</a:t>
            </a:r>
            <a:r>
              <a:rPr lang="en-US" sz="2800" dirty="0"/>
              <a:t>("Enter number: ");</a:t>
            </a:r>
          </a:p>
          <a:p>
            <a:r>
              <a:rPr lang="en-US" sz="2800" dirty="0"/>
              <a:t>b = int.Parse(Console.ReadLine());</a:t>
            </a:r>
          </a:p>
          <a:p>
            <a:r>
              <a:rPr lang="en-US" sz="2800" dirty="0"/>
              <a:t>a = a + b;</a:t>
            </a:r>
          </a:p>
          <a:p>
            <a:r>
              <a:rPr lang="en-US" sz="2800" dirty="0"/>
              <a:t>Console.WriteLine(a);</a:t>
            </a:r>
          </a:p>
          <a:p>
            <a:r>
              <a:rPr lang="en-US" sz="2800" dirty="0"/>
              <a:t>a = a – b;</a:t>
            </a:r>
          </a:p>
          <a:p>
            <a:r>
              <a:rPr lang="en-US" sz="2800" dirty="0"/>
              <a:t>Console.WriteLine(a);</a:t>
            </a:r>
            <a:endParaRPr lang="he-IL" sz="28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675859"/>
            <a:ext cx="12192000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נתון קטע התוכנית הבא:</a:t>
            </a:r>
            <a:endParaRPr lang="he-IL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7E160D7-2CE8-4280-B8D7-3C5216820910}"/>
              </a:ext>
            </a:extLst>
          </p:cNvPr>
          <p:cNvSpPr/>
          <p:nvPr/>
        </p:nvSpPr>
        <p:spPr>
          <a:xfrm>
            <a:off x="225286" y="4891914"/>
            <a:ext cx="118739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פלט התוכנית הוא שני מספרים. </a:t>
            </a:r>
          </a:p>
          <a:p>
            <a:pPr algn="r" rtl="1"/>
            <a:r>
              <a:rPr lang="he-IL" sz="2800" dirty="0"/>
              <a:t>הביאו שלוש דוגמאות קלט שונות, אשר עבור כל אחת מהן יהיה </a:t>
            </a:r>
            <a:r>
              <a:rPr lang="he-IL" sz="2800" b="1" dirty="0">
                <a:solidFill>
                  <a:srgbClr val="FF0000"/>
                </a:solidFill>
              </a:rPr>
              <a:t>ההפרש</a:t>
            </a:r>
            <a:r>
              <a:rPr lang="he-IL" sz="2800" dirty="0"/>
              <a:t> בין שני מספרי הפלט שווה ל- </a:t>
            </a:r>
            <a:r>
              <a:rPr lang="he-IL" sz="2800" b="1" dirty="0">
                <a:solidFill>
                  <a:srgbClr val="FF0000"/>
                </a:solidFill>
              </a:rPr>
              <a:t>9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מסך רחב</PresentationFormat>
  <Paragraphs>32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נושאי התרגיל</vt:lpstr>
      <vt:lpstr>תרגיל 1</vt:lpstr>
      <vt:lpstr>תרגיל 2</vt:lpstr>
      <vt:lpstr>תרגיל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2019-10-30T16:39:37Z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