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10"/>
  </p:notesMasterIdLst>
  <p:handoutMasterIdLst>
    <p:handoutMasterId r:id="rId11"/>
  </p:handoutMasterIdLst>
  <p:sldIdLst>
    <p:sldId id="291" r:id="rId3"/>
    <p:sldId id="384" r:id="rId4"/>
    <p:sldId id="388" r:id="rId5"/>
    <p:sldId id="389" r:id="rId6"/>
    <p:sldId id="390" r:id="rId7"/>
    <p:sldId id="391" r:id="rId8"/>
    <p:sldId id="392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1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ב'/חשון/תש"פ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10/31/2019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ב'/חשון/תש"פ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ב'/חשון/תש"פ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ב'/חשון/תש"פ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ב'/חשון/תש"פ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ב'/חשון/תש"פ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ב'/חשון/תש"פ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ב'/חשון/תש"פ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ב'/חשון/תש"פ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ב'/חשון/תש"פ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ב'/חשון/תש"פ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ב'/חשון/תש"פ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ב'/חשון/תש"פ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48416"/>
            <a:ext cx="10515600" cy="7017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נושאי התרגיל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950053" y="3757393"/>
            <a:ext cx="4291894" cy="2028248"/>
          </a:xfrm>
        </p:spPr>
        <p:txBody>
          <a:bodyPr wrap="square">
            <a:spAutoFit/>
          </a:bodyPr>
          <a:lstStyle/>
          <a:p>
            <a:r>
              <a:rPr lang="he-IL" sz="2800" dirty="0"/>
              <a:t>קלט</a:t>
            </a:r>
          </a:p>
          <a:p>
            <a:r>
              <a:rPr lang="he-IL" sz="2800" dirty="0"/>
              <a:t>משתנים - </a:t>
            </a:r>
            <a:r>
              <a:rPr lang="en-US" sz="2800" dirty="0"/>
              <a:t>variables</a:t>
            </a:r>
            <a:endParaRPr lang="he-IL" sz="2800" dirty="0"/>
          </a:p>
          <a:p>
            <a:r>
              <a:rPr lang="he-IL" dirty="0"/>
              <a:t>ביצוע חישובים</a:t>
            </a:r>
            <a:endParaRPr lang="he-IL" sz="2800" dirty="0"/>
          </a:p>
          <a:p>
            <a:r>
              <a:rPr lang="he-IL" sz="2800" dirty="0"/>
              <a:t>הדפסת ערך של משתנה</a:t>
            </a:r>
            <a:endParaRPr lang="en-US" sz="2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3CFFD10-C8BB-4AFE-B0E4-43EB360DE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1243745"/>
            <a:ext cx="52006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78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1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6361043" y="968439"/>
            <a:ext cx="5830957" cy="3136243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נניח שהקלט בעת ביצוע התוכנית </a:t>
            </a:r>
            <a:r>
              <a:rPr lang="en-US" sz="2400" dirty="0"/>
              <a:t>Rectangle </a:t>
            </a:r>
            <a:r>
              <a:rPr lang="he-IL" sz="2400" dirty="0"/>
              <a:t>הוא: </a:t>
            </a:r>
            <a:r>
              <a:rPr lang="he-IL" sz="2400" b="1" dirty="0">
                <a:solidFill>
                  <a:srgbClr val="FF0000"/>
                </a:solidFill>
              </a:rPr>
              <a:t>10 7</a:t>
            </a:r>
            <a:r>
              <a:rPr lang="he-IL" sz="2400" dirty="0"/>
              <a:t> .</a:t>
            </a:r>
          </a:p>
          <a:p>
            <a:pPr marL="0" indent="0">
              <a:buNone/>
            </a:pPr>
            <a:r>
              <a:rPr lang="he-IL" sz="2400" dirty="0"/>
              <a:t>א. מה יהיו ערכי המשתנים </a:t>
            </a:r>
            <a:r>
              <a:rPr lang="en-US" sz="2400" dirty="0"/>
              <a:t>length </a:t>
            </a:r>
            <a:r>
              <a:rPr lang="he-IL" sz="2400" dirty="0"/>
              <a:t> ו-</a:t>
            </a:r>
            <a:r>
              <a:rPr lang="en-US" sz="2400" dirty="0"/>
              <a:t>width </a:t>
            </a:r>
            <a:r>
              <a:rPr lang="he-IL" sz="2400" dirty="0"/>
              <a:t>לאחר ביצוע משפטי הקלט?</a:t>
            </a:r>
          </a:p>
          <a:p>
            <a:pPr marL="0" indent="0">
              <a:buNone/>
            </a:pPr>
            <a:r>
              <a:rPr lang="he-IL" sz="2400" dirty="0"/>
              <a:t>ב. מה יהיו ערכי כל המשתנים לאחר ביצוע משפט ההשמה השני?</a:t>
            </a:r>
          </a:p>
          <a:p>
            <a:pPr marL="0" indent="0">
              <a:buNone/>
            </a:pPr>
            <a:r>
              <a:rPr lang="he-IL" sz="2400" dirty="0"/>
              <a:t>ג. תארו את הדו-שיח בין המחשב למשתמש במהלך הרצת התוכנית.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D6C222E-E2F9-4093-8270-BFCA71A918C4}"/>
              </a:ext>
            </a:extLst>
          </p:cNvPr>
          <p:cNvSpPr/>
          <p:nvPr/>
        </p:nvSpPr>
        <p:spPr>
          <a:xfrm>
            <a:off x="166847" y="773002"/>
            <a:ext cx="5929153" cy="45243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התוכנית מחשבת את שטחו ואת היקפו של מלבן</a:t>
            </a:r>
          </a:p>
          <a:p>
            <a:r>
              <a:rPr lang="he-IL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*/</a:t>
            </a:r>
            <a:endParaRPr lang="he-I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}	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length, width, area, perimeter;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length: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width:"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width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area = length * width;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perimeter = (width + length) *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(area);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(perimeter);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 {		</a:t>
            </a:r>
          </a:p>
          <a:p>
            <a:r>
              <a:rPr lang="he-I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10662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2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1030230"/>
            <a:ext cx="12192000" cy="2267287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כתבו משפטי השמה ב #</a:t>
            </a:r>
            <a:r>
              <a:rPr lang="en-US" sz="2400" dirty="0"/>
              <a:t>C</a:t>
            </a:r>
            <a:r>
              <a:rPr lang="he-IL" sz="2400" dirty="0"/>
              <a:t> לביצוע הפעולות הבאות:</a:t>
            </a:r>
          </a:p>
          <a:p>
            <a:pPr marL="0" indent="0">
              <a:buNone/>
            </a:pPr>
            <a:r>
              <a:rPr lang="he-IL" sz="2400" dirty="0"/>
              <a:t>א. איפוס המשתנה </a:t>
            </a:r>
            <a:r>
              <a:rPr lang="en-US" sz="2400" dirty="0"/>
              <a:t>a</a:t>
            </a:r>
            <a:r>
              <a:rPr lang="he-IL" sz="2400" dirty="0"/>
              <a:t> (</a:t>
            </a:r>
            <a:r>
              <a:rPr lang="he-IL" sz="2400" b="1" dirty="0">
                <a:solidFill>
                  <a:srgbClr val="0070C0"/>
                </a:solidFill>
              </a:rPr>
              <a:t>איפוס</a:t>
            </a:r>
            <a:r>
              <a:rPr lang="he-IL" sz="2400" dirty="0"/>
              <a:t> משמעותו השמת הערך 0).</a:t>
            </a:r>
          </a:p>
          <a:p>
            <a:pPr marL="0" indent="0">
              <a:buNone/>
            </a:pPr>
            <a:r>
              <a:rPr lang="he-IL" sz="2400" dirty="0"/>
              <a:t>ב. השמת תוצאת החישוב 3*(729-511) במשתנה </a:t>
            </a:r>
            <a:r>
              <a:rPr lang="en-US" sz="2400" dirty="0"/>
              <a:t>a</a:t>
            </a:r>
            <a:r>
              <a:rPr lang="he-IL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ג. השמת כפליים מערכו של המשתנה </a:t>
            </a:r>
            <a:r>
              <a:rPr lang="en-US" sz="2400" dirty="0"/>
              <a:t>b</a:t>
            </a:r>
            <a:r>
              <a:rPr lang="he-IL" sz="2400" dirty="0"/>
              <a:t> במשתנה </a:t>
            </a:r>
            <a:r>
              <a:rPr lang="en-US" sz="2400" dirty="0"/>
              <a:t>a</a:t>
            </a:r>
            <a:r>
              <a:rPr lang="he-IL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ד. השמת סכום ערכי המשתנים </a:t>
            </a:r>
            <a:r>
              <a:rPr lang="en-US" sz="2400" dirty="0"/>
              <a:t>x</a:t>
            </a:r>
            <a:r>
              <a:rPr lang="he-IL" sz="2400" dirty="0"/>
              <a:t> ו-</a:t>
            </a:r>
            <a:r>
              <a:rPr lang="en-US" sz="2400" dirty="0"/>
              <a:t>y </a:t>
            </a:r>
            <a:r>
              <a:rPr lang="he-IL" sz="2400" dirty="0"/>
              <a:t> במשתנה </a:t>
            </a:r>
            <a:r>
              <a:rPr lang="en-US" sz="2400" dirty="0"/>
              <a:t>w</a:t>
            </a:r>
            <a:r>
              <a:rPr lang="he-IL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801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3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6056CA1-5508-4E82-8174-B8796EA51B50}"/>
              </a:ext>
            </a:extLst>
          </p:cNvPr>
          <p:cNvSpPr/>
          <p:nvPr/>
        </p:nvSpPr>
        <p:spPr>
          <a:xfrm>
            <a:off x="3099846" y="1576552"/>
            <a:ext cx="6261938" cy="26776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Console.Write("Enter first number: ");</a:t>
            </a:r>
          </a:p>
          <a:p>
            <a:r>
              <a:rPr lang="en-US" sz="2800" dirty="0"/>
              <a:t>a = int.Parse(Console.ReadLine());</a:t>
            </a:r>
          </a:p>
          <a:p>
            <a:r>
              <a:rPr lang="en-US" sz="2800" dirty="0"/>
              <a:t>Console.Write("Enter second number: ");</a:t>
            </a:r>
          </a:p>
          <a:p>
            <a:r>
              <a:rPr lang="en-US" sz="2800" dirty="0"/>
              <a:t>b = int.Parse(Console.ReadLine());</a:t>
            </a:r>
          </a:p>
          <a:p>
            <a:r>
              <a:rPr lang="en-US" sz="2800" dirty="0"/>
              <a:t>c = a + b;</a:t>
            </a:r>
          </a:p>
          <a:p>
            <a:r>
              <a:rPr lang="en-US" sz="2800" dirty="0"/>
              <a:t>Console.WriteLine(c);</a:t>
            </a:r>
            <a:endParaRPr lang="he-IL" sz="2800" dirty="0"/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675859"/>
            <a:ext cx="12192000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נתון קטע </a:t>
            </a:r>
            <a:r>
              <a:rPr lang="he-IL" dirty="0" err="1"/>
              <a:t>תוכנית</a:t>
            </a:r>
            <a:r>
              <a:rPr lang="he-IL" dirty="0"/>
              <a:t> ובו המשפטים הבאים:</a:t>
            </a:r>
            <a:endParaRPr lang="he-IL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7E160D7-2CE8-4280-B8D7-3C5216820910}"/>
              </a:ext>
            </a:extLst>
          </p:cNvPr>
          <p:cNvSpPr/>
          <p:nvPr/>
        </p:nvSpPr>
        <p:spPr>
          <a:xfrm>
            <a:off x="5096788" y="5069335"/>
            <a:ext cx="7095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תנו שתי דוגמאות קלט שונות שהפלט עבורן הוא </a:t>
            </a:r>
            <a:r>
              <a:rPr lang="he-IL" sz="2800" b="1" dirty="0">
                <a:solidFill>
                  <a:srgbClr val="FF0000"/>
                </a:solidFill>
              </a:rPr>
              <a:t>5</a:t>
            </a:r>
            <a:r>
              <a:rPr lang="he-IL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4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566404"/>
            <a:ext cx="12192000" cy="2727926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כתבו ב #</a:t>
            </a:r>
            <a:r>
              <a:rPr lang="en-US" sz="2400" dirty="0"/>
              <a:t>C</a:t>
            </a:r>
            <a:r>
              <a:rPr lang="he-IL" sz="2400" dirty="0"/>
              <a:t> סדרה של ארבעה משפטי השמה המתבצעים, לפי הסדר הבא:</a:t>
            </a:r>
          </a:p>
          <a:p>
            <a:pPr marL="0" indent="0">
              <a:buNone/>
            </a:pPr>
            <a:r>
              <a:rPr lang="he-IL" sz="2400" dirty="0"/>
              <a:t>1. השמת הערך 3 במשתנה </a:t>
            </a:r>
            <a:r>
              <a:rPr lang="en-US" sz="2400" dirty="0"/>
              <a:t>a</a:t>
            </a:r>
            <a:r>
              <a:rPr lang="he-IL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2. השמת תוצאת החישוב של הביטוי 9*3 במשתנה </a:t>
            </a:r>
            <a:r>
              <a:rPr lang="en-US" sz="2400" dirty="0"/>
              <a:t>b</a:t>
            </a:r>
            <a:r>
              <a:rPr lang="he-IL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3. השמת סכום ערכי</a:t>
            </a:r>
            <a:r>
              <a:rPr lang="en-US" sz="2400" dirty="0"/>
              <a:t>a </a:t>
            </a:r>
            <a:r>
              <a:rPr lang="he-IL" sz="2400" dirty="0"/>
              <a:t> </a:t>
            </a:r>
            <a:r>
              <a:rPr lang="en-US" sz="2400" dirty="0"/>
              <a:t> </a:t>
            </a:r>
            <a:r>
              <a:rPr lang="he-IL" sz="2400" dirty="0"/>
              <a:t>ו-</a:t>
            </a:r>
            <a:r>
              <a:rPr lang="en-US" sz="2400" dirty="0"/>
              <a:t>b </a:t>
            </a:r>
            <a:r>
              <a:rPr lang="he-IL" sz="2400" dirty="0"/>
              <a:t> במשתנה </a:t>
            </a:r>
            <a:r>
              <a:rPr lang="en-US" sz="2400" dirty="0"/>
              <a:t>c</a:t>
            </a:r>
            <a:r>
              <a:rPr lang="he-IL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4. השמת מכפלת ערכי </a:t>
            </a:r>
            <a:r>
              <a:rPr lang="en-US" sz="2400" dirty="0"/>
              <a:t>a</a:t>
            </a:r>
            <a:r>
              <a:rPr lang="he-IL" sz="2400" dirty="0"/>
              <a:t> ו-</a:t>
            </a:r>
            <a:r>
              <a:rPr lang="en-US" sz="2400" dirty="0"/>
              <a:t>c </a:t>
            </a:r>
            <a:r>
              <a:rPr lang="he-IL" sz="2400" dirty="0"/>
              <a:t> במשתנה </a:t>
            </a:r>
            <a:r>
              <a:rPr lang="en-US" sz="2400" dirty="0"/>
              <a:t>d</a:t>
            </a:r>
            <a:r>
              <a:rPr lang="he-IL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מהם ערכי ארבעת המשתנים </a:t>
            </a:r>
            <a:r>
              <a:rPr lang="en-US" sz="2400" dirty="0"/>
              <a:t>a, b, c, d</a:t>
            </a:r>
            <a:r>
              <a:rPr lang="he-IL" sz="2400" dirty="0"/>
              <a:t> </a:t>
            </a:r>
            <a:r>
              <a:rPr lang="en-US" sz="2400" dirty="0"/>
              <a:t> </a:t>
            </a:r>
            <a:r>
              <a:rPr lang="he-IL" sz="2400" dirty="0"/>
              <a:t>בתום ביצוע סדרת המשפטים?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169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5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235099"/>
            <a:ext cx="12192000" cy="6413038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נתונה התוכנית הבאה:</a:t>
            </a:r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/>
              <a:t>נניח שהקלט במהלך ההרצה הוא: 3 2 3 .</a:t>
            </a:r>
          </a:p>
          <a:p>
            <a:pPr marL="0" indent="0">
              <a:buNone/>
            </a:pPr>
            <a:r>
              <a:rPr lang="he-IL" sz="2400" dirty="0"/>
              <a:t>א. מה יהיו ערכי המשתנים </a:t>
            </a:r>
            <a:r>
              <a:rPr lang="en-US" sz="2400" dirty="0"/>
              <a:t>num1 ,num2 </a:t>
            </a:r>
            <a:r>
              <a:rPr lang="he-IL" sz="2400" dirty="0"/>
              <a:t> ו-</a:t>
            </a:r>
            <a:r>
              <a:rPr lang="en-US" sz="2400" dirty="0"/>
              <a:t>num3 </a:t>
            </a:r>
            <a:r>
              <a:rPr lang="he-IL" sz="2400" dirty="0"/>
              <a:t> לאחר ביצוע משפטי הקלט?</a:t>
            </a:r>
          </a:p>
          <a:p>
            <a:pPr marL="0" indent="0">
              <a:buNone/>
            </a:pPr>
            <a:r>
              <a:rPr lang="he-IL" sz="2400" dirty="0"/>
              <a:t>ב. מה יהיו ערכי המשתנים </a:t>
            </a:r>
            <a:r>
              <a:rPr lang="en-US" sz="2400" dirty="0"/>
              <a:t>diff1 </a:t>
            </a:r>
            <a:r>
              <a:rPr lang="he-IL" sz="2400" dirty="0"/>
              <a:t> ו-</a:t>
            </a:r>
            <a:r>
              <a:rPr lang="en-US" sz="2400" dirty="0"/>
              <a:t>diff2 </a:t>
            </a:r>
            <a:r>
              <a:rPr lang="he-IL" sz="2400" dirty="0"/>
              <a:t> לאחר ביצוע משפטי ההשמה?</a:t>
            </a:r>
          </a:p>
          <a:p>
            <a:pPr marL="0" indent="0">
              <a:buNone/>
            </a:pPr>
            <a:r>
              <a:rPr lang="he-IL" sz="2400" dirty="0"/>
              <a:t>ג. תארו את הדו-שיח בין המחשב למשתמש במהלך משפטי התוכנית.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5E8FA7C-342F-42AC-A737-DCAD56E18889}"/>
              </a:ext>
            </a:extLst>
          </p:cNvPr>
          <p:cNvSpPr/>
          <p:nvPr/>
        </p:nvSpPr>
        <p:spPr>
          <a:xfrm>
            <a:off x="3359425" y="713343"/>
            <a:ext cx="5473149" cy="3785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Console.Write("Enter first number: ");</a:t>
            </a:r>
          </a:p>
          <a:p>
            <a:r>
              <a:rPr lang="en-US" sz="2400" dirty="0"/>
              <a:t>num1 = int.Parse(Console.ReadLine());</a:t>
            </a:r>
          </a:p>
          <a:p>
            <a:r>
              <a:rPr lang="en-US" sz="2400" dirty="0"/>
              <a:t>Console.Write("Enter second number: ");</a:t>
            </a:r>
          </a:p>
          <a:p>
            <a:r>
              <a:rPr lang="en-US" sz="2400" dirty="0"/>
              <a:t>num2 = int.Parse(Console.ReadLine());</a:t>
            </a:r>
          </a:p>
          <a:p>
            <a:r>
              <a:rPr lang="en-US" sz="2400" dirty="0"/>
              <a:t>Console.Write("Enter third number: ");</a:t>
            </a:r>
          </a:p>
          <a:p>
            <a:r>
              <a:rPr lang="en-US" sz="2400" dirty="0"/>
              <a:t>num3 = int.Parse(Console.ReadLine()); </a:t>
            </a:r>
          </a:p>
          <a:p>
            <a:r>
              <a:rPr lang="en-US" sz="2400" dirty="0"/>
              <a:t>diff1 = num1 * num2 – num3;</a:t>
            </a:r>
          </a:p>
          <a:p>
            <a:r>
              <a:rPr lang="en-US" sz="2400" dirty="0"/>
              <a:t>diff1 = num2 * num3 – num1;</a:t>
            </a:r>
          </a:p>
          <a:p>
            <a:r>
              <a:rPr lang="en-US" sz="2400" dirty="0"/>
              <a:t>Console.WriteLine(diff1);</a:t>
            </a:r>
          </a:p>
          <a:p>
            <a:r>
              <a:rPr lang="en-US" sz="2400" dirty="0"/>
              <a:t>Console.WriteLine(diff2);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606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96205"/>
            <a:ext cx="10515600" cy="662609"/>
          </a:xfrm>
        </p:spPr>
        <p:txBody>
          <a:bodyPr vert="horz" lIns="91440" tIns="45720" rIns="91440" bIns="45720" rtlCol="1" anchor="ctr">
            <a:normAutofit/>
          </a:bodyPr>
          <a:lstStyle/>
          <a:p>
            <a:pPr algn="ctr"/>
            <a:r>
              <a:rPr lang="he-IL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תרגיל 6</a:t>
            </a:r>
          </a:p>
        </p:txBody>
      </p:sp>
      <p:sp>
        <p:nvSpPr>
          <p:cNvPr id="7" name="מציין מיקום תוכן 3">
            <a:extLst>
              <a:ext uri="{FF2B5EF4-FFF2-40B4-BE49-F238E27FC236}">
                <a16:creationId xmlns:a16="http://schemas.microsoft.com/office/drawing/2014/main" id="{0AE83431-E749-4177-98DC-337D50322DBC}"/>
              </a:ext>
            </a:extLst>
          </p:cNvPr>
          <p:cNvSpPr txBox="1">
            <a:spLocks/>
          </p:cNvSpPr>
          <p:nvPr/>
        </p:nvSpPr>
        <p:spPr>
          <a:xfrm>
            <a:off x="0" y="765186"/>
            <a:ext cx="12192000" cy="1217769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400" dirty="0"/>
              <a:t>פתחו וישמו </a:t>
            </a:r>
            <a:r>
              <a:rPr lang="he-IL" sz="2400" b="1" dirty="0">
                <a:solidFill>
                  <a:srgbClr val="FF0000"/>
                </a:solidFill>
              </a:rPr>
              <a:t>בשלבים</a:t>
            </a:r>
            <a:r>
              <a:rPr lang="he-IL" sz="2400" dirty="0"/>
              <a:t> אלגוריתם שהקלט שלו הוא מספר חיובי שלם, המציין אורך צלע של קובייה, והפלט שלו הוא נפח הקובייה ושטח הפנים שלה.</a:t>
            </a:r>
          </a:p>
          <a:p>
            <a:pPr marL="0" indent="0">
              <a:buNone/>
            </a:pPr>
            <a:r>
              <a:rPr lang="he-IL" sz="2400" b="1" dirty="0"/>
              <a:t>הדרכה</a:t>
            </a:r>
            <a:r>
              <a:rPr lang="he-IL" sz="2400" dirty="0"/>
              <a:t>: אם צלע הקובייה היא</a:t>
            </a:r>
            <a:r>
              <a:rPr lang="en-US" sz="2400" dirty="0"/>
              <a:t>a </a:t>
            </a:r>
            <a:r>
              <a:rPr lang="he-IL" sz="2400" dirty="0"/>
              <a:t>, הנפח יחושב כ- </a:t>
            </a:r>
            <a:r>
              <a:rPr lang="en-US" sz="2400" dirty="0"/>
              <a:t>a</a:t>
            </a:r>
            <a:r>
              <a:rPr lang="en-US" sz="2400" baseline="30000" dirty="0"/>
              <a:t>3</a:t>
            </a:r>
            <a:r>
              <a:rPr lang="he-IL" sz="2400" baseline="30000" dirty="0"/>
              <a:t> </a:t>
            </a:r>
            <a:r>
              <a:rPr lang="he-IL" sz="2400" dirty="0"/>
              <a:t>ושטח הפנים יחושב כ- </a:t>
            </a:r>
            <a:r>
              <a:rPr lang="en-US" sz="2400" dirty="0"/>
              <a:t>6a</a:t>
            </a:r>
            <a:r>
              <a:rPr lang="en-US" sz="2400" baseline="30000" dirty="0"/>
              <a:t>2</a:t>
            </a:r>
            <a:r>
              <a:rPr lang="he-IL" sz="2400" dirty="0"/>
              <a:t>.</a:t>
            </a:r>
          </a:p>
        </p:txBody>
      </p:sp>
      <p:sp>
        <p:nvSpPr>
          <p:cNvPr id="6" name="מציין מיקום תוכן 3">
            <a:extLst>
              <a:ext uri="{FF2B5EF4-FFF2-40B4-BE49-F238E27FC236}">
                <a16:creationId xmlns:a16="http://schemas.microsoft.com/office/drawing/2014/main" id="{4E4E04D2-4E6F-4B4C-8DE8-7898EDC05274}"/>
              </a:ext>
            </a:extLst>
          </p:cNvPr>
          <p:cNvSpPr txBox="1">
            <a:spLocks/>
          </p:cNvSpPr>
          <p:nvPr/>
        </p:nvSpPr>
        <p:spPr>
          <a:xfrm>
            <a:off x="1940881" y="2281397"/>
            <a:ext cx="8310238" cy="31885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rtlCol="1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2400" b="1" dirty="0">
                <a:solidFill>
                  <a:srgbClr val="0070C0"/>
                </a:solidFill>
              </a:rPr>
              <a:t>תזכורת – שלבים לפיתוח אלגוריתם</a:t>
            </a:r>
          </a:p>
          <a:p>
            <a:pPr marL="0" indent="0">
              <a:buNone/>
            </a:pPr>
            <a:r>
              <a:rPr lang="he-IL" sz="2400" dirty="0"/>
              <a:t>1 .בחינת </a:t>
            </a:r>
            <a:r>
              <a:rPr lang="he-IL" sz="2400" b="1" dirty="0">
                <a:solidFill>
                  <a:srgbClr val="0070C0"/>
                </a:solidFill>
              </a:rPr>
              <a:t>דוגמאות קלט </a:t>
            </a:r>
            <a:r>
              <a:rPr lang="he-IL" sz="2400" dirty="0"/>
              <a:t>שונות והבנת הקשר הדרוש בין הקלט לפלט. </a:t>
            </a:r>
          </a:p>
          <a:p>
            <a:pPr marL="0" indent="0">
              <a:buNone/>
            </a:pPr>
            <a:r>
              <a:rPr lang="he-IL" sz="2400" dirty="0"/>
              <a:t>2 .חלוקת המשימה </a:t>
            </a:r>
            <a:r>
              <a:rPr lang="he-IL" sz="2400" b="1" dirty="0">
                <a:solidFill>
                  <a:srgbClr val="0070C0"/>
                </a:solidFill>
              </a:rPr>
              <a:t>לתת-משימות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3 .בחירת </a:t>
            </a:r>
            <a:r>
              <a:rPr lang="he-IL" sz="2400" b="1" dirty="0">
                <a:solidFill>
                  <a:srgbClr val="0070C0"/>
                </a:solidFill>
              </a:rPr>
              <a:t>משתנים</a:t>
            </a:r>
            <a:r>
              <a:rPr lang="he-IL" sz="2400" dirty="0"/>
              <a:t> – תפקיד, שם וטיפוס לכל משתנה. </a:t>
            </a:r>
          </a:p>
          <a:p>
            <a:pPr marL="0" indent="0">
              <a:buNone/>
            </a:pPr>
            <a:r>
              <a:rPr lang="he-IL" sz="2400" dirty="0"/>
              <a:t>4 .כתיבת </a:t>
            </a:r>
            <a:r>
              <a:rPr lang="he-IL" sz="2400" b="1" dirty="0">
                <a:solidFill>
                  <a:srgbClr val="0070C0"/>
                </a:solidFill>
              </a:rPr>
              <a:t>האלגוריתם</a:t>
            </a:r>
            <a:r>
              <a:rPr lang="he-IL" sz="2400" dirty="0"/>
              <a:t>. </a:t>
            </a:r>
          </a:p>
          <a:p>
            <a:pPr marL="0" indent="0">
              <a:buNone/>
            </a:pPr>
            <a:r>
              <a:rPr lang="he-IL" sz="2400" dirty="0"/>
              <a:t>5 .יישום האלגוריתם על ידי </a:t>
            </a:r>
            <a:r>
              <a:rPr lang="he-IL" sz="2400" b="1" dirty="0" err="1">
                <a:solidFill>
                  <a:srgbClr val="0070C0"/>
                </a:solidFill>
              </a:rPr>
              <a:t>תוכנית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r>
              <a:rPr lang="he-IL" sz="2400" dirty="0"/>
              <a:t>6 . ביצוע </a:t>
            </a:r>
            <a:r>
              <a:rPr lang="he-IL" sz="2400" b="1" dirty="0">
                <a:solidFill>
                  <a:srgbClr val="0070C0"/>
                </a:solidFill>
              </a:rPr>
              <a:t>מעקב</a:t>
            </a:r>
            <a:r>
              <a:rPr lang="he-IL" sz="2400" dirty="0"/>
              <a:t> לבדיקת התוכנית שכתבנו. </a:t>
            </a:r>
          </a:p>
        </p:txBody>
      </p:sp>
      <p:pic>
        <p:nvPicPr>
          <p:cNvPr id="1026" name="Picture 2" descr="×ª××¦××ª ×ª××× × ×¢×××¨ âªcube areaâ¬â">
            <a:extLst>
              <a:ext uri="{FF2B5EF4-FFF2-40B4-BE49-F238E27FC236}">
                <a16:creationId xmlns:a16="http://schemas.microsoft.com/office/drawing/2014/main" id="{CCB71390-FB33-4E1B-AC36-F6EEFEB9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490" y="2716696"/>
            <a:ext cx="1632584" cy="19014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4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6" grpId="0" uiExpand="1" build="p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ערכת נושא Office</vt:lpstr>
      <vt:lpstr>נושאי התרגיל</vt:lpstr>
      <vt:lpstr>תרגיל 1</vt:lpstr>
      <vt:lpstr>תרגיל 2</vt:lpstr>
      <vt:lpstr>תרגיל 3</vt:lpstr>
      <vt:lpstr>תרגיל 4</vt:lpstr>
      <vt:lpstr>תרגיל 5</vt:lpstr>
      <vt:lpstr>תרגיל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2019-10-31T07:22:43Z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