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9" r:id="rId2"/>
    <p:sldId id="281" r:id="rId3"/>
    <p:sldId id="271" r:id="rId4"/>
    <p:sldId id="269" r:id="rId5"/>
    <p:sldId id="276" r:id="rId6"/>
    <p:sldId id="277" r:id="rId7"/>
    <p:sldId id="283" r:id="rId8"/>
    <p:sldId id="284" r:id="rId9"/>
    <p:sldId id="282" r:id="rId10"/>
    <p:sldId id="280" r:id="rId11"/>
    <p:sldId id="278" r:id="rId12"/>
    <p:sldId id="279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43" d="100"/>
          <a:sy n="143" d="100"/>
        </p:scale>
        <p:origin x="138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as Haj Yahya" userId="2ae05acd-219c-48f3-8b77-7cf3a70b86a8" providerId="ADAL" clId="{F6C1CD44-D60A-4284-8071-4B984B48B879}"/>
    <pc:docChg chg="modSld sldOrd">
      <pc:chgData name="Eias Haj Yahya" userId="2ae05acd-219c-48f3-8b77-7cf3a70b86a8" providerId="ADAL" clId="{F6C1CD44-D60A-4284-8071-4B984B48B879}" dt="2020-01-15T11:34:55.388" v="1"/>
      <pc:docMkLst>
        <pc:docMk/>
      </pc:docMkLst>
      <pc:sldChg chg="ord">
        <pc:chgData name="Eias Haj Yahya" userId="2ae05acd-219c-48f3-8b77-7cf3a70b86a8" providerId="ADAL" clId="{F6C1CD44-D60A-4284-8071-4B984B48B879}" dt="2020-01-15T11:34:55.388" v="1"/>
        <pc:sldMkLst>
          <pc:docMk/>
          <pc:sldMk cId="1961341142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56" y="80685"/>
            <a:ext cx="836865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4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מחרוזות </a:t>
            </a:r>
            <a:r>
              <a:rPr kumimoji="0" lang="en-GB" altLang="he-IL" sz="44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strings</a:t>
            </a:r>
            <a:endParaRPr kumimoji="0" lang="he-IL" altLang="he-IL" sz="4400" b="1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8364E6-B83C-486D-85D7-09C60351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980728"/>
            <a:ext cx="8368654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rtl="1">
              <a:lnSpc>
                <a:spcPct val="150000"/>
              </a:lnSpc>
            </a:pP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מחרוזת היא רצף של תווים, תחום בגרשיים, המשמש להחזקת נתוני טקסט כמו – שמות, כתובות ושאר פרטי מידע שאינם מספריים.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endParaRPr lang="he-IL" alt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r" rtl="1">
              <a:lnSpc>
                <a:spcPct val="150000"/>
              </a:lnSpc>
            </a:pP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דוגמאות למחרוזות: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“hello” “Have a </a:t>
            </a:r>
            <a:r>
              <a:rPr lang="en-US" altLang="he-IL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nive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day”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"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"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היא מחרוזת. 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‘A’</a:t>
            </a: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היא תו.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"" מחרוזת ריקה. מחרוזת שאינה מכילה תווים.</a:t>
            </a:r>
            <a:endParaRPr lang="he-IL" alt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endParaRPr lang="he-IL" alt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הרכבת מחרוזת חדשה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9591677-C312-47DC-8880-2A456468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69441"/>
            <a:ext cx="8496944" cy="575590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לדוגמא: כתוב </a:t>
            </a:r>
            <a:r>
              <a:rPr lang="he-IL" altLang="he-IL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הבונה מחרוזת חדשה שמכילה את כל אותיות ה</a:t>
            </a:r>
            <a:r>
              <a:rPr lang="en-US" altLang="he-IL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abc</a:t>
            </a:r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 </a:t>
            </a: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לפי הסדר.</a:t>
            </a:r>
          </a:p>
          <a:p>
            <a:pPr marL="228600"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'z'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228600"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abc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tav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32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Console.WriteLine(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spcAft>
                <a:spcPts val="0"/>
              </a:spcAft>
            </a:pP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פונקציה שמקבלת מחרוזת כפרמטר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9591677-C312-47DC-8880-2A456468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69441"/>
            <a:ext cx="8496944" cy="575590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לדוגמא: כתוב פונקציה שמקבלת מחרוזת ובודקת האם היא מורכבת רק מהתווים: $, #. אם כן, היא תחזיר </a:t>
            </a:r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true</a:t>
            </a: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אחרת היא תחזיר </a:t>
            </a:r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false</a:t>
            </a: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פתרון עם </a:t>
            </a:r>
            <a:r>
              <a:rPr lang="en-US" alt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foreach</a:t>
            </a: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(item !=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'$'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item !=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'#'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spcAft>
                <a:spcPts val="0"/>
              </a:spcAft>
            </a:pP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</a:rPr>
              <a:t>פונקציה שמקבלת מחרוזת כפרמטר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9591677-C312-47DC-8880-2A456468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69441"/>
            <a:ext cx="8496944" cy="575590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לדוגמא: כתוב פונקציה שמקבלת מחרוזת ובודקת האם היא מורכבת רק מהתווים: $, #. אם כן, היא תחזיר </a:t>
            </a:r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true</a:t>
            </a: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אחרת היא תחזיר </a:t>
            </a:r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false</a:t>
            </a: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פתרון עם </a:t>
            </a:r>
            <a:r>
              <a:rPr lang="en-US" alt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</a:t>
            </a: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(input[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'$'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&amp;&amp; input[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!=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'#'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spcAft>
                <a:spcPts val="0"/>
              </a:spcAft>
            </a:pP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9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56" y="80685"/>
            <a:ext cx="836865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4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הגדרת מחרוזת ב #</a:t>
            </a:r>
            <a:r>
              <a:rPr kumimoji="0" lang="en-US" altLang="he-IL" sz="44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kumimoji="0" lang="he-IL" altLang="he-IL" sz="4400" b="1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8364E6-B83C-486D-85D7-09C60351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827421"/>
            <a:ext cx="836865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 </a:t>
            </a: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המחרוזת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he-IL" alt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endParaRPr lang="en-US" alt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לדוגמא: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 </a:t>
            </a:r>
            <a:r>
              <a:rPr lang="en-US" altLang="he-IL" sz="24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myString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he-IL" alt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השמת מחרוזת: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en-US" altLang="he-IL" sz="24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myString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“hello world”;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endParaRPr lang="he-IL" alt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ניתן לבצע השמה בזמן הגדרת המחרוזת:</a:t>
            </a:r>
          </a:p>
          <a:p>
            <a:pPr lvl="6"/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string </a:t>
            </a:r>
            <a:r>
              <a:rPr lang="en-US" altLang="he-IL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myString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= “hello world”;</a:t>
            </a:r>
          </a:p>
          <a:p>
            <a:pPr lvl="6"/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string </a:t>
            </a:r>
            <a:r>
              <a:rPr lang="en-US" altLang="he-IL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myString</a:t>
            </a:r>
            <a:r>
              <a:rPr lang="en-US" alt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= ““;</a:t>
            </a:r>
            <a:endParaRPr lang="he-IL" alt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 algn="ctr"/>
            <a:endParaRPr lang="he-IL" alt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endParaRPr lang="he-IL" alt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1079612" y="84255"/>
            <a:ext cx="69847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קליטת מחרוזת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B667316-DEB5-4A4D-8EAD-A8A0EF5CD6F3}"/>
              </a:ext>
            </a:extLst>
          </p:cNvPr>
          <p:cNvSpPr/>
          <p:nvPr/>
        </p:nvSpPr>
        <p:spPr>
          <a:xfrm>
            <a:off x="0" y="741433"/>
            <a:ext cx="9144000" cy="2301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altLang="he-IL" sz="2800" dirty="0">
                <a:latin typeface="Calibri" panose="020F0502020204030204" pitchFamily="34" charset="0"/>
              </a:rPr>
              <a:t>בעזרת </a:t>
            </a:r>
            <a:r>
              <a:rPr lang="en-US" altLang="he-IL" sz="2800" dirty="0">
                <a:latin typeface="Calibri" panose="020F0502020204030204" pitchFamily="34" charset="0"/>
              </a:rPr>
              <a:t>Console.ReadLine()</a:t>
            </a:r>
            <a:r>
              <a:rPr lang="he-IL" altLang="he-IL" sz="28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altLang="he-IL" sz="2800" dirty="0">
                <a:latin typeface="Calibri" panose="020F0502020204030204" pitchFamily="34" charset="0"/>
              </a:rPr>
              <a:t>הפונקציה </a:t>
            </a:r>
            <a:r>
              <a:rPr lang="en-US" altLang="he-IL" sz="2800" dirty="0">
                <a:latin typeface="Calibri" panose="020F0502020204030204" pitchFamily="34" charset="0"/>
              </a:rPr>
              <a:t>Console.ReadLine()</a:t>
            </a:r>
            <a:r>
              <a:rPr lang="he-IL" altLang="he-IL" sz="2800" dirty="0">
                <a:latin typeface="Calibri" panose="020F0502020204030204" pitchFamily="34" charset="0"/>
              </a:rPr>
              <a:t> היא פונקציית מערכת שלא מקבלת פרמטרים והיא מחזירה את הקלט מהמקלדת  כ </a:t>
            </a:r>
            <a:r>
              <a:rPr lang="en-US" altLang="he-IL" sz="2800" dirty="0">
                <a:latin typeface="Calibri" panose="020F0502020204030204" pitchFamily="34" charset="0"/>
              </a:rPr>
              <a:t>string</a:t>
            </a:r>
            <a:r>
              <a:rPr lang="he-IL" altLang="he-IL" sz="2800" dirty="0">
                <a:latin typeface="Calibri" panose="020F0502020204030204" pitchFamily="34" charset="0"/>
              </a:rPr>
              <a:t>.</a:t>
            </a:r>
          </a:p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altLang="he-IL" sz="2800" dirty="0">
                <a:latin typeface="Calibri" panose="020F0502020204030204" pitchFamily="34" charset="0"/>
              </a:rPr>
              <a:t>string input=Console.ReadLine();</a:t>
            </a:r>
            <a:endParaRPr lang="en-GB" altLang="he-IL" sz="2800" dirty="0">
              <a:latin typeface="Calibri" panose="020F0502020204030204" pitchFamily="34" charset="0"/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39F1E10-521B-4B0E-AD6C-C3CB2EBE5ADF}"/>
              </a:ext>
            </a:extLst>
          </p:cNvPr>
          <p:cNvSpPr/>
          <p:nvPr/>
        </p:nvSpPr>
        <p:spPr>
          <a:xfrm>
            <a:off x="1079612" y="3409019"/>
            <a:ext cx="69847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הדפסת מחרוזת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52F04ED-4B99-416F-B410-30A39AAD8C63}"/>
              </a:ext>
            </a:extLst>
          </p:cNvPr>
          <p:cNvSpPr/>
          <p:nvPr/>
        </p:nvSpPr>
        <p:spPr>
          <a:xfrm>
            <a:off x="1" y="4209757"/>
            <a:ext cx="9144000" cy="243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altLang="he-IL" sz="2800" dirty="0">
                <a:latin typeface="Calibri" panose="020F0502020204030204" pitchFamily="34" charset="0"/>
              </a:rPr>
              <a:t>בעזרת </a:t>
            </a:r>
            <a:r>
              <a:rPr lang="en-US" altLang="he-IL" sz="2800" dirty="0" err="1">
                <a:latin typeface="Calibri" panose="020F0502020204030204" pitchFamily="34" charset="0"/>
              </a:rPr>
              <a:t>Console.Write</a:t>
            </a:r>
            <a:r>
              <a:rPr lang="en-US" altLang="he-IL" sz="2800" dirty="0">
                <a:latin typeface="Calibri" panose="020F0502020204030204" pitchFamily="34" charset="0"/>
              </a:rPr>
              <a:t>()</a:t>
            </a:r>
            <a:r>
              <a:rPr lang="he-IL" altLang="he-IL" sz="2800" dirty="0">
                <a:latin typeface="Calibri" panose="020F0502020204030204" pitchFamily="34" charset="0"/>
              </a:rPr>
              <a:t> או </a:t>
            </a:r>
            <a:r>
              <a:rPr lang="en-US" altLang="he-IL" sz="2800" dirty="0">
                <a:latin typeface="Calibri" panose="020F0502020204030204" pitchFamily="34" charset="0"/>
              </a:rPr>
              <a:t>Console.WriteLine()</a:t>
            </a:r>
            <a:r>
              <a:rPr lang="he-IL" altLang="he-IL" sz="28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altLang="he-IL" sz="2800" dirty="0">
                <a:latin typeface="Calibri" panose="020F0502020204030204" pitchFamily="34" charset="0"/>
              </a:rPr>
              <a:t>לדוגמא:</a:t>
            </a:r>
          </a:p>
          <a:p>
            <a:pPr lvl="5" algn="l" rtl="0">
              <a:lnSpc>
                <a:spcPct val="115000"/>
              </a:lnSpc>
              <a:spcAft>
                <a:spcPts val="1000"/>
              </a:spcAft>
            </a:pPr>
            <a:r>
              <a:rPr lang="en-US" altLang="he-IL" sz="2800" dirty="0">
                <a:latin typeface="Calibri" panose="020F0502020204030204" pitchFamily="34" charset="0"/>
              </a:rPr>
              <a:t>string input=Console.ReadLine();</a:t>
            </a:r>
          </a:p>
          <a:p>
            <a:pPr lvl="5" algn="l" rtl="0">
              <a:lnSpc>
                <a:spcPct val="115000"/>
              </a:lnSpc>
              <a:spcAft>
                <a:spcPts val="1000"/>
              </a:spcAft>
            </a:pPr>
            <a:r>
              <a:rPr lang="en-US" altLang="he-IL" sz="2800" dirty="0">
                <a:latin typeface="Calibri" panose="020F0502020204030204" pitchFamily="34" charset="0"/>
              </a:rPr>
              <a:t>Console.WriteLine(input);</a:t>
            </a:r>
            <a:endParaRPr lang="en-GB" altLang="he-IL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1079612" y="332656"/>
            <a:ext cx="69847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פניה לתו מסוים במחרוזת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9591677-C312-47DC-8880-2A456468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02097"/>
            <a:ext cx="8496944" cy="383907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he-IL" altLang="he-IL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ניתן להגיד, בשלב זה, שמחרוזת היא סוג של מערך של תווים.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he-IL" altLang="he-IL" sz="2800" dirty="0">
                <a:solidFill>
                  <a:schemeClr val="tx1"/>
                </a:solidFill>
                <a:latin typeface="Calibri" panose="020F0502020204030204" pitchFamily="34" charset="0"/>
              </a:rPr>
              <a:t>לכן ניתן לפנות לתו מסוים במחרוזת ע"י אינדקס.</a:t>
            </a:r>
          </a:p>
          <a:p>
            <a:pPr algn="ctr" rtl="0">
              <a:lnSpc>
                <a:spcPct val="150000"/>
              </a:lnSpc>
              <a:spcAft>
                <a:spcPts val="0"/>
              </a:spcAft>
            </a:pPr>
            <a:endParaRPr lang="en-US" altLang="he-IL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he-IL" altLang="he-IL" sz="2800" dirty="0">
                <a:solidFill>
                  <a:schemeClr val="tx1"/>
                </a:solidFill>
                <a:latin typeface="Calibri" panose="020F0502020204030204" pitchFamily="34" charset="0"/>
              </a:rPr>
              <a:t>לדוגמא:</a:t>
            </a:r>
            <a:endParaRPr lang="en-US" altLang="he-IL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 rtl="0">
              <a:lnSpc>
                <a:spcPct val="150000"/>
              </a:lnSpc>
              <a:spcAft>
                <a:spcPts val="0"/>
              </a:spcAft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</a:rPr>
              <a:t>string </a:t>
            </a:r>
            <a:r>
              <a:rPr lang="en-US" altLang="he-IL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myString</a:t>
            </a: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</a:rPr>
              <a:t> = “hello world”;</a:t>
            </a:r>
          </a:p>
          <a:p>
            <a:pPr lvl="4" algn="l" rtl="0">
              <a:lnSpc>
                <a:spcPct val="150000"/>
              </a:lnSpc>
            </a:pP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</a:rPr>
              <a:t> Console.WriteLine (</a:t>
            </a:r>
            <a:r>
              <a:rPr lang="en-US" altLang="he-IL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myString</a:t>
            </a:r>
            <a:r>
              <a:rPr lang="en-US" altLang="he-IL" sz="2800" dirty="0">
                <a:solidFill>
                  <a:schemeClr val="tx1"/>
                </a:solidFill>
                <a:latin typeface="Calibri" panose="020F0502020204030204" pitchFamily="34" charset="0"/>
              </a:rPr>
              <a:t>[6]);</a:t>
            </a:r>
          </a:p>
          <a:p>
            <a:pPr lvl="4" algn="l" rtl="0">
              <a:lnSpc>
                <a:spcPct val="150000"/>
              </a:lnSpc>
            </a:pPr>
            <a:endParaRPr lang="en-US" altLang="he-IL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4" algn="l" rtl="0">
              <a:lnSpc>
                <a:spcPct val="150000"/>
              </a:lnSpc>
            </a:pPr>
            <a:endParaRPr lang="en-US" altLang="he-IL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e-IL" altLang="he-IL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לא ניתן לשנות את התו. רק לקרוא אותו!!!</a:t>
            </a:r>
            <a:endParaRPr lang="en-US" altLang="he-IL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 rtl="0">
              <a:lnSpc>
                <a:spcPct val="150000"/>
              </a:lnSpc>
              <a:spcAft>
                <a:spcPts val="0"/>
              </a:spcAft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spcAft>
                <a:spcPts val="0"/>
              </a:spcAft>
            </a:pP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0AD1-5719-4E5A-BABD-F3B4C9FFFEE1}"/>
              </a:ext>
            </a:extLst>
          </p:cNvPr>
          <p:cNvSpPr txBox="1"/>
          <p:nvPr/>
        </p:nvSpPr>
        <p:spPr>
          <a:xfrm>
            <a:off x="1907705" y="5057117"/>
            <a:ext cx="58642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 0    1     2    3   4    5    6     7    8    9   10   </a:t>
            </a:r>
            <a:endParaRPr lang="he-IL" sz="2800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43EEDC6F-6CA7-4163-BEC3-B2CDFC746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317669"/>
              </p:ext>
            </p:extLst>
          </p:nvPr>
        </p:nvGraphicFramePr>
        <p:xfrm>
          <a:off x="1907704" y="5496823"/>
          <a:ext cx="5637961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4022">
                  <a:extLst>
                    <a:ext uri="{9D8B030D-6E8A-4147-A177-3AD203B41FA5}">
                      <a16:colId xmlns:a16="http://schemas.microsoft.com/office/drawing/2014/main" val="3192919889"/>
                    </a:ext>
                  </a:extLst>
                </a:gridCol>
                <a:gridCol w="581939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d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r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o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w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o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h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777C3E-9159-4DCD-9F67-7592DF2F4115}"/>
              </a:ext>
            </a:extLst>
          </p:cNvPr>
          <p:cNvSpPr txBox="1"/>
          <p:nvPr/>
        </p:nvSpPr>
        <p:spPr>
          <a:xfrm>
            <a:off x="2962122" y="2543069"/>
            <a:ext cx="3219757" cy="669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lvl="0" algn="ctr" rtl="0">
              <a:lnSpc>
                <a:spcPct val="150000"/>
              </a:lnSpc>
            </a:pPr>
            <a:r>
              <a:rPr lang="he-IL" altLang="he-IL" sz="2800" dirty="0">
                <a:solidFill>
                  <a:prstClr val="black"/>
                </a:solidFill>
                <a:latin typeface="Calibri" panose="020F0502020204030204" pitchFamily="34" charset="0"/>
              </a:rPr>
              <a:t>שם מחרוזת</a:t>
            </a:r>
            <a:r>
              <a:rPr lang="en-US" altLang="he-IL" sz="2800" dirty="0">
                <a:solidFill>
                  <a:prstClr val="black"/>
                </a:solidFill>
                <a:latin typeface="Calibri" panose="020F0502020204030204" pitchFamily="34" charset="0"/>
              </a:rPr>
              <a:t> [</a:t>
            </a:r>
            <a:r>
              <a:rPr lang="he-IL" altLang="he-IL" sz="2800" dirty="0">
                <a:solidFill>
                  <a:prstClr val="black"/>
                </a:solidFill>
                <a:latin typeface="Calibri" panose="020F0502020204030204" pitchFamily="34" charset="0"/>
              </a:rPr>
              <a:t>אינדקס</a:t>
            </a:r>
            <a:r>
              <a:rPr lang="en-US" altLang="he-IL" sz="2800" dirty="0">
                <a:solidFill>
                  <a:prstClr val="black"/>
                </a:solidFill>
                <a:latin typeface="Calibri" panose="020F0502020204030204" pitchFamily="34" charset="0"/>
              </a:rPr>
              <a:t>]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1079612" y="0"/>
            <a:ext cx="69847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סריקת מחרוזת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9591677-C312-47DC-8880-2A456468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69441"/>
            <a:ext cx="8496944" cy="575590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בעזרת </a:t>
            </a:r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foreach</a:t>
            </a: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counter =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a string"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input = Console.ReadLine();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input)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(item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counter++;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Console.WriteLine(counter);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spcAft>
                <a:spcPts val="0"/>
              </a:spcAft>
            </a:pP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458E772-C7BD-4F68-894D-D2F8BC365464}"/>
              </a:ext>
            </a:extLst>
          </p:cNvPr>
          <p:cNvSpPr/>
          <p:nvPr/>
        </p:nvSpPr>
        <p:spPr>
          <a:xfrm>
            <a:off x="5508104" y="5673060"/>
            <a:ext cx="380809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Press any key to continue…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E270CB2-6D17-40A0-9378-2969EB576151}"/>
              </a:ext>
            </a:extLst>
          </p:cNvPr>
          <p:cNvSpPr/>
          <p:nvPr/>
        </p:nvSpPr>
        <p:spPr>
          <a:xfrm>
            <a:off x="5508104" y="4842063"/>
            <a:ext cx="380809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Enter a string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nice d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173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1079612" y="0"/>
            <a:ext cx="69847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סריקת מחרוזת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9591677-C312-47DC-8880-2A456468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69441"/>
            <a:ext cx="8496944" cy="575590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בעזרת </a:t>
            </a:r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</a:t>
            </a: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counter =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a string"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input = Console.ReadLine();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(input[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counter++;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Console.WriteLine(counter);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spcAft>
                <a:spcPts val="0"/>
              </a:spcAft>
            </a:pP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DAEBF81-7C50-43C7-B052-2D8E83E125F0}"/>
              </a:ext>
            </a:extLst>
          </p:cNvPr>
          <p:cNvSpPr/>
          <p:nvPr/>
        </p:nvSpPr>
        <p:spPr>
          <a:xfrm>
            <a:off x="5436096" y="5988189"/>
            <a:ext cx="380809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Press any key to continue…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1945C32-8047-41B9-BE41-0C0984894F98}"/>
              </a:ext>
            </a:extLst>
          </p:cNvPr>
          <p:cNvSpPr/>
          <p:nvPr/>
        </p:nvSpPr>
        <p:spPr>
          <a:xfrm>
            <a:off x="5436096" y="5157192"/>
            <a:ext cx="380809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Enter a string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nice d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4746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1079612" y="0"/>
            <a:ext cx="69847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חיבור (שרשור) מחרוזות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9591677-C312-47DC-8880-2A456468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69441"/>
            <a:ext cx="8496944" cy="575590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שרשור מחרוזות הוא צירוף מחרוזת אחת לסופה של האחרת.</a:t>
            </a:r>
          </a:p>
          <a:p>
            <a:pPr>
              <a:lnSpc>
                <a:spcPct val="150000"/>
              </a:lnSpc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פעולת השרשור נעשית באמצעות האופרטור +, הפועל על משתני מחרוזת וקבועים </a:t>
            </a:r>
            <a:r>
              <a:rPr lang="he-IL" altLang="he-IL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מחרוזתיים</a:t>
            </a: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לדוגמא:</a:t>
            </a:r>
          </a:p>
          <a:p>
            <a:pPr lvl="1" algn="l" rtl="0">
              <a:lnSpc>
                <a:spcPct val="150000"/>
              </a:lnSpc>
            </a:pPr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string name = “David”;</a:t>
            </a:r>
          </a:p>
          <a:p>
            <a:pPr lvl="1" algn="l" rtl="0">
              <a:lnSpc>
                <a:spcPct val="150000"/>
              </a:lnSpc>
            </a:pPr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string message = “Hello ” + name;</a:t>
            </a:r>
          </a:p>
          <a:p>
            <a:pPr lvl="1" algn="l" rtl="0">
              <a:lnSpc>
                <a:spcPct val="150000"/>
              </a:lnSpc>
            </a:pPr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string greeting = “Good morning”;</a:t>
            </a:r>
          </a:p>
          <a:p>
            <a:pPr lvl="1" algn="l" rtl="0">
              <a:lnSpc>
                <a:spcPct val="150000"/>
              </a:lnSpc>
            </a:pPr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message = greeting + name; </a:t>
            </a:r>
            <a:endParaRPr lang="he-IL" altLang="he-IL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3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0" y="0"/>
            <a:ext cx="903649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חיבור (שרשור) מספר למחרוזת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9591677-C312-47DC-8880-2A456468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69441"/>
            <a:ext cx="8496944" cy="309160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פעולת שרשור מספר למחרוזת גורמת לביצוע המרה אוטומטית של המספר למחרוזת, ולכן אם נרצה לשרשר מחרוזת וביטוי חשבוני, נתחום את הביטוי החשבוני בסוגריים.</a:t>
            </a:r>
          </a:p>
          <a:p>
            <a:pPr>
              <a:lnSpc>
                <a:spcPct val="150000"/>
              </a:lnSpc>
            </a:pPr>
            <a:r>
              <a:rPr lang="he-IL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לדוגמא:</a:t>
            </a:r>
          </a:p>
          <a:p>
            <a:pPr lvl="3" algn="l" rtl="0"/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string str4 = "number is: ";</a:t>
            </a:r>
          </a:p>
          <a:p>
            <a:pPr lvl="3" algn="l" rtl="0"/>
            <a:r>
              <a:rPr lang="en-US" altLang="he-IL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int a = 5;</a:t>
            </a:r>
          </a:p>
          <a:p>
            <a:pPr lvl="3" algn="l" rtl="0"/>
            <a:endParaRPr lang="en-US" altLang="he-IL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FBC5385-64BA-4861-8E2A-A570FC4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" y="4077072"/>
            <a:ext cx="9018717" cy="14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2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018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32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ההבדל</a:t>
            </a:r>
            <a:r>
              <a:rPr kumimoji="0" lang="he-IL" altLang="he-IL" sz="32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בין מחרוזת שלא אותחלה לבין מחרוזת ריקה</a:t>
            </a:r>
            <a:endParaRPr kumimoji="0" lang="he-IL" altLang="he-IL" sz="3200" b="1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8364E6-B83C-486D-85D7-09C60351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992078"/>
            <a:ext cx="836865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str1, str2;</a:t>
            </a:r>
          </a:p>
          <a:p>
            <a:pPr lvl="5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str1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endParaRPr lang="he-IL" alt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E2A4689-E314-444E-B519-932E48FA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13" y="3452183"/>
            <a:ext cx="6123773" cy="7125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33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746</Words>
  <Application>Microsoft Office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Eias Haj Yahya</cp:lastModifiedBy>
  <cp:revision>66</cp:revision>
  <dcterms:created xsi:type="dcterms:W3CDTF">2018-02-18T20:21:23Z</dcterms:created>
  <dcterms:modified xsi:type="dcterms:W3CDTF">2020-01-15T11:35:06Z</dcterms:modified>
</cp:coreProperties>
</file>