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90" r:id="rId2"/>
    <p:sldId id="291" r:id="rId3"/>
    <p:sldId id="292" r:id="rId4"/>
    <p:sldId id="295" r:id="rId5"/>
    <p:sldId id="296" r:id="rId6"/>
    <p:sldId id="293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907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91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230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20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646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604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7491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הקדמה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BDDCB22-A369-4E2C-99C0-0E54EC4E77F1}"/>
              </a:ext>
            </a:extLst>
          </p:cNvPr>
          <p:cNvSpPr/>
          <p:nvPr/>
        </p:nvSpPr>
        <p:spPr>
          <a:xfrm>
            <a:off x="222945" y="629581"/>
            <a:ext cx="8296033" cy="4984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static void swap(int x, int y)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{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Console.WriteLine("In start swap: x={0}, y={1}", x, y);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int temp = x;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x = y;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y = temp;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Console.WriteLine("In end swap: x={0}, y={1}", x, y);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}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endParaRPr lang="en-US" altLang="he-IL" noProof="1">
              <a:latin typeface="Arial"/>
            </a:endParaRP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static void Main(string[] args)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{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int num1 = 5, num2 = 7;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Console.WriteLine("Before swap: num1={0}, num2={1}", num1,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swap(num1,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Console.WriteLine("After swap: num1={0}, num2={1}", num1,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}</a:t>
            </a:r>
            <a:endParaRPr lang="en-US" altLang="he-IL" dirty="0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74D58-6426-49A4-A333-26601645CF46}"/>
              </a:ext>
            </a:extLst>
          </p:cNvPr>
          <p:cNvSpPr txBox="1"/>
          <p:nvPr/>
        </p:nvSpPr>
        <p:spPr>
          <a:xfrm>
            <a:off x="6816989" y="1030900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x</a:t>
            </a:r>
            <a:endParaRPr lang="he-IL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503C2-A345-4840-81CB-5FF94E740BD4}"/>
              </a:ext>
            </a:extLst>
          </p:cNvPr>
          <p:cNvSpPr txBox="1"/>
          <p:nvPr/>
        </p:nvSpPr>
        <p:spPr>
          <a:xfrm>
            <a:off x="7233098" y="1000545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F50A0-5B10-4413-A605-25F304B7039A}"/>
              </a:ext>
            </a:extLst>
          </p:cNvPr>
          <p:cNvSpPr txBox="1"/>
          <p:nvPr/>
        </p:nvSpPr>
        <p:spPr>
          <a:xfrm>
            <a:off x="7954081" y="1038411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y</a:t>
            </a:r>
            <a:endParaRPr lang="he-IL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36E0B-599F-4A98-BDC0-382040443C42}"/>
              </a:ext>
            </a:extLst>
          </p:cNvPr>
          <p:cNvSpPr txBox="1"/>
          <p:nvPr/>
        </p:nvSpPr>
        <p:spPr>
          <a:xfrm>
            <a:off x="8248428" y="1044963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7</a:t>
            </a:r>
            <a:endParaRPr lang="he-IL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21B75-4014-42BD-BBCC-E61B41497307}"/>
              </a:ext>
            </a:extLst>
          </p:cNvPr>
          <p:cNvSpPr txBox="1"/>
          <p:nvPr/>
        </p:nvSpPr>
        <p:spPr>
          <a:xfrm>
            <a:off x="6759935" y="2015779"/>
            <a:ext cx="95284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temp</a:t>
            </a:r>
            <a:endParaRPr lang="he-IL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FFCE4-97ED-44B5-BFC5-3E74918F6A0F}"/>
              </a:ext>
            </a:extLst>
          </p:cNvPr>
          <p:cNvSpPr txBox="1"/>
          <p:nvPr/>
        </p:nvSpPr>
        <p:spPr>
          <a:xfrm>
            <a:off x="7589347" y="2019652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1709E-6DC4-4FE2-AE5B-75AC395A4D94}"/>
              </a:ext>
            </a:extLst>
          </p:cNvPr>
          <p:cNvSpPr txBox="1"/>
          <p:nvPr/>
        </p:nvSpPr>
        <p:spPr>
          <a:xfrm>
            <a:off x="887346" y="5715624"/>
            <a:ext cx="89861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num1</a:t>
            </a:r>
            <a:endParaRPr lang="he-IL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C0381A-5C3B-421F-9AD0-09B40A83C421}"/>
              </a:ext>
            </a:extLst>
          </p:cNvPr>
          <p:cNvSpPr txBox="1"/>
          <p:nvPr/>
        </p:nvSpPr>
        <p:spPr>
          <a:xfrm>
            <a:off x="1862667" y="5715624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497A6-57B9-48EF-AA78-818BBC7710EB}"/>
              </a:ext>
            </a:extLst>
          </p:cNvPr>
          <p:cNvSpPr txBox="1"/>
          <p:nvPr/>
        </p:nvSpPr>
        <p:spPr>
          <a:xfrm>
            <a:off x="915264" y="6192739"/>
            <a:ext cx="89861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num2</a:t>
            </a:r>
            <a:endParaRPr lang="he-IL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1547C-FA78-434A-A548-71E2B9DA3F95}"/>
              </a:ext>
            </a:extLst>
          </p:cNvPr>
          <p:cNvSpPr txBox="1"/>
          <p:nvPr/>
        </p:nvSpPr>
        <p:spPr>
          <a:xfrm>
            <a:off x="1862667" y="6248114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7</a:t>
            </a:r>
            <a:endParaRPr lang="he-IL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668F5-474B-44AC-B97E-BE23739C0A0E}"/>
              </a:ext>
            </a:extLst>
          </p:cNvPr>
          <p:cNvSpPr txBox="1"/>
          <p:nvPr/>
        </p:nvSpPr>
        <p:spPr>
          <a:xfrm>
            <a:off x="6448901" y="2721139"/>
            <a:ext cx="2527760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b="1" dirty="0">
                <a:solidFill>
                  <a:srgbClr val="FF0000"/>
                </a:solidFill>
              </a:rPr>
              <a:t>מסקנה:</a:t>
            </a:r>
          </a:p>
          <a:p>
            <a:r>
              <a:rPr lang="he-IL" sz="2200" b="1" dirty="0">
                <a:solidFill>
                  <a:srgbClr val="FF0000"/>
                </a:solidFill>
              </a:rPr>
              <a:t>הפונקציה </a:t>
            </a:r>
            <a:r>
              <a:rPr lang="en-US" sz="2200" b="1" dirty="0">
                <a:solidFill>
                  <a:srgbClr val="FF0000"/>
                </a:solidFill>
              </a:rPr>
              <a:t>swap</a:t>
            </a:r>
            <a:r>
              <a:rPr lang="he-IL" sz="2200" b="1" dirty="0">
                <a:solidFill>
                  <a:srgbClr val="FF0000"/>
                </a:solidFill>
              </a:rPr>
              <a:t> לא החליפה בין ערכי המשתנים </a:t>
            </a:r>
            <a:r>
              <a:rPr lang="en-US" sz="2200" b="1" dirty="0">
                <a:solidFill>
                  <a:srgbClr val="FF0000"/>
                </a:solidFill>
              </a:rPr>
              <a:t>num1</a:t>
            </a:r>
            <a:r>
              <a:rPr lang="he-IL" sz="2200" b="1" dirty="0">
                <a:solidFill>
                  <a:srgbClr val="FF0000"/>
                </a:solidFill>
              </a:rPr>
              <a:t> ו-</a:t>
            </a:r>
            <a:r>
              <a:rPr lang="en-US" sz="2200" b="1" dirty="0">
                <a:solidFill>
                  <a:srgbClr val="FF0000"/>
                </a:solidFill>
              </a:rPr>
              <a:t>num2</a:t>
            </a:r>
            <a:endParaRPr lang="he-IL" sz="2200" b="1" dirty="0">
              <a:solidFill>
                <a:srgbClr val="FF0000"/>
              </a:solidFill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5369BEC3-460A-4D88-8A28-8BAF5CF0A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64" y="5385469"/>
            <a:ext cx="41910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086EAC-3EEA-4FAD-86B8-6A2F1532C24C}"/>
              </a:ext>
            </a:extLst>
          </p:cNvPr>
          <p:cNvSpPr txBox="1"/>
          <p:nvPr/>
        </p:nvSpPr>
        <p:spPr>
          <a:xfrm>
            <a:off x="8248428" y="1027271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CE79B-EA40-47D7-828B-252DC48BC36E}"/>
              </a:ext>
            </a:extLst>
          </p:cNvPr>
          <p:cNvSpPr txBox="1"/>
          <p:nvPr/>
        </p:nvSpPr>
        <p:spPr>
          <a:xfrm>
            <a:off x="7231946" y="1000545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7</a:t>
            </a:r>
            <a:endParaRPr lang="he-IL" sz="22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15A2B17-C97C-4CA7-B078-74B4D4AB0C83}"/>
              </a:ext>
            </a:extLst>
          </p:cNvPr>
          <p:cNvSpPr/>
          <p:nvPr/>
        </p:nvSpPr>
        <p:spPr>
          <a:xfrm>
            <a:off x="6661860" y="734035"/>
            <a:ext cx="2482140" cy="2091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77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20" grpId="0"/>
      <p:bldP spid="21" grpId="0" animBg="1"/>
      <p:bldP spid="23" grpId="0"/>
      <p:bldP spid="25" grpId="0" animBg="1"/>
      <p:bldP spid="26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73"/>
            <a:ext cx="90661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36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למה הפונקציה </a:t>
            </a:r>
            <a:r>
              <a:rPr kumimoji="0" lang="en-US" altLang="he-IL" sz="36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swap</a:t>
            </a:r>
            <a:r>
              <a:rPr kumimoji="0" lang="he-IL" altLang="he-IL" sz="36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he-IL" sz="36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לא החליפה בין הערכים?</a:t>
            </a:r>
            <a:endParaRPr lang="he-IL" altLang="he-IL" sz="36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D6BEE40C-A631-426F-9E0B-FC9348A0EB47}"/>
              </a:ext>
            </a:extLst>
          </p:cNvPr>
          <p:cNvSpPr/>
          <p:nvPr/>
        </p:nvSpPr>
        <p:spPr>
          <a:xfrm>
            <a:off x="251520" y="927304"/>
            <a:ext cx="88146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מפני שכאשר אנו שולחים ערכים מסוג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value type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 לפונקציה, הערכים ששלחנו מועתקים לפרמטרים של הפונקציה.</a:t>
            </a:r>
          </a:p>
          <a:p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העברה כזאת נקראת העברה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by value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אין לפונקציה גישה למשתנים של ה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Main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33A81B71-D4A7-4F94-AF9E-11EA2DF57EEA}"/>
              </a:ext>
            </a:extLst>
          </p:cNvPr>
          <p:cNvSpPr/>
          <p:nvPr/>
        </p:nvSpPr>
        <p:spPr>
          <a:xfrm>
            <a:off x="510833" y="2807608"/>
            <a:ext cx="8296033" cy="373897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static void swap(int x, int y)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{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		…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}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endParaRPr lang="en-US" altLang="he-IL" noProof="1">
              <a:latin typeface="Arial"/>
            </a:endParaRP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static void Main(string[] args)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{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int num1 = 5, num2 = 7;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Console.WriteLine("Before swap: num1={0}, num2={1}", num1,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swap(num1,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Console.WriteLine("After swap: num1={0}, num2={1}", num1,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}</a:t>
            </a:r>
            <a:endParaRPr lang="en-US" altLang="he-IL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8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3" y="11997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העברה</a:t>
            </a:r>
            <a:r>
              <a:rPr kumimoji="0" lang="he-IL" altLang="he-IL" sz="48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he-IL" sz="48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reference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668F5-474B-44AC-B97E-BE23739C0A0E}"/>
              </a:ext>
            </a:extLst>
          </p:cNvPr>
          <p:cNvSpPr txBox="1"/>
          <p:nvPr/>
        </p:nvSpPr>
        <p:spPr>
          <a:xfrm>
            <a:off x="53753" y="842994"/>
            <a:ext cx="9036495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אז מה עושים כאשר אנחנו מעוניינים שפונקציה תשנה את ערכו של משתנה שנמצא בפונקציה שקוראת לה?</a:t>
            </a:r>
          </a:p>
          <a:p>
            <a:r>
              <a:rPr lang="he-IL" sz="2800" dirty="0"/>
              <a:t>כאשר אנחנו מעוניינים שפונקציה תשנה את ערכו של משתנה, אנחנו מעבירים אותו </a:t>
            </a:r>
            <a:r>
              <a:rPr lang="en-US" sz="2800" b="1" dirty="0">
                <a:solidFill>
                  <a:srgbClr val="0070C0"/>
                </a:solidFill>
              </a:rPr>
              <a:t>by reference</a:t>
            </a:r>
            <a:r>
              <a:rPr lang="he-IL" sz="2800" dirty="0"/>
              <a:t>.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71DF06C-2D6F-4B66-975B-9C07EFAD4DCB}"/>
              </a:ext>
            </a:extLst>
          </p:cNvPr>
          <p:cNvSpPr/>
          <p:nvPr/>
        </p:nvSpPr>
        <p:spPr>
          <a:xfrm>
            <a:off x="510833" y="2807608"/>
            <a:ext cx="8296033" cy="373897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static void swap(</a:t>
            </a:r>
            <a:r>
              <a:rPr lang="en-US" altLang="he-IL" b="1" noProof="1">
                <a:solidFill>
                  <a:srgbClr val="FF0000"/>
                </a:solidFill>
                <a:latin typeface="Arial"/>
              </a:rPr>
              <a:t>ref</a:t>
            </a:r>
            <a:r>
              <a:rPr lang="en-US" altLang="he-IL" noProof="1">
                <a:latin typeface="Arial"/>
              </a:rPr>
              <a:t> int x, </a:t>
            </a:r>
            <a:r>
              <a:rPr lang="en-US" altLang="he-IL" b="1" noProof="1">
                <a:solidFill>
                  <a:srgbClr val="FF0000"/>
                </a:solidFill>
                <a:latin typeface="Arial"/>
              </a:rPr>
              <a:t>ref</a:t>
            </a:r>
            <a:r>
              <a:rPr lang="en-US" altLang="he-IL" noProof="1">
                <a:latin typeface="Arial"/>
              </a:rPr>
              <a:t> int y)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{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		…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}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endParaRPr lang="en-US" altLang="he-IL" noProof="1">
              <a:latin typeface="Arial"/>
            </a:endParaRP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static void Main(string[] args)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{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int num1 = 5, num2 = 7;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Console.WriteLine("Before swap: num1={0}, num2={1}", num1,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swap(</a:t>
            </a:r>
            <a:r>
              <a:rPr lang="en-US" altLang="he-IL" b="1" noProof="1">
                <a:solidFill>
                  <a:srgbClr val="FF0000"/>
                </a:solidFill>
                <a:latin typeface="Arial"/>
              </a:rPr>
              <a:t>ref</a:t>
            </a:r>
            <a:r>
              <a:rPr lang="en-US" altLang="he-IL" noProof="1">
                <a:latin typeface="Arial"/>
              </a:rPr>
              <a:t> num1, </a:t>
            </a:r>
            <a:r>
              <a:rPr lang="en-US" altLang="he-IL" b="1" noProof="1">
                <a:solidFill>
                  <a:srgbClr val="FF0000"/>
                </a:solidFill>
                <a:latin typeface="Arial"/>
              </a:rPr>
              <a:t>ref</a:t>
            </a:r>
            <a:r>
              <a:rPr lang="en-US" altLang="he-IL" noProof="1">
                <a:latin typeface="Arial"/>
              </a:rPr>
              <a:t>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Console.WriteLine("After swap: num1={0}, num2={1}", num1,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}</a:t>
            </a:r>
            <a:endParaRPr lang="en-US" altLang="he-IL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7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7491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העברה </a:t>
            </a:r>
            <a:r>
              <a:rPr kumimoji="0" lang="en-US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reference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BDDCB22-A369-4E2C-99C0-0E54EC4E77F1}"/>
              </a:ext>
            </a:extLst>
          </p:cNvPr>
          <p:cNvSpPr/>
          <p:nvPr/>
        </p:nvSpPr>
        <p:spPr>
          <a:xfrm>
            <a:off x="167339" y="784836"/>
            <a:ext cx="8296033" cy="4984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static void swap(</a:t>
            </a:r>
            <a:r>
              <a:rPr lang="en-US" altLang="he-IL" b="1" noProof="1">
                <a:solidFill>
                  <a:srgbClr val="FF0000"/>
                </a:solidFill>
                <a:latin typeface="Arial"/>
              </a:rPr>
              <a:t>ref</a:t>
            </a:r>
            <a:r>
              <a:rPr lang="en-US" altLang="he-IL" noProof="1">
                <a:latin typeface="Arial"/>
              </a:rPr>
              <a:t> int x, </a:t>
            </a:r>
            <a:r>
              <a:rPr lang="en-US" altLang="he-IL" b="1" noProof="1">
                <a:solidFill>
                  <a:srgbClr val="FF0000"/>
                </a:solidFill>
                <a:latin typeface="Arial"/>
              </a:rPr>
              <a:t>ref</a:t>
            </a:r>
            <a:r>
              <a:rPr lang="en-US" altLang="he-IL" noProof="1">
                <a:latin typeface="Arial"/>
              </a:rPr>
              <a:t> int y)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{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Console.WriteLine("In start swap: x={0}, y={1}", x, y);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int temp = x;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x = y;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y = temp;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Console.WriteLine("In end swap: x={0}, y={1}", x, y);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}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endParaRPr lang="en-US" altLang="he-IL" noProof="1">
              <a:latin typeface="Arial"/>
            </a:endParaRP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static void Main(string[] args)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{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int num1 = 5, num2 = 7;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Console.WriteLine("Before swap: num1={0}, num2={1}", num1,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swap(</a:t>
            </a:r>
            <a:r>
              <a:rPr lang="en-US" altLang="he-IL" b="1" noProof="1">
                <a:solidFill>
                  <a:srgbClr val="FF0000"/>
                </a:solidFill>
                <a:latin typeface="Arial"/>
              </a:rPr>
              <a:t>ref</a:t>
            </a:r>
            <a:r>
              <a:rPr lang="en-US" altLang="he-IL" noProof="1">
                <a:latin typeface="Arial"/>
              </a:rPr>
              <a:t> num1, </a:t>
            </a:r>
            <a:r>
              <a:rPr lang="en-US" altLang="he-IL" b="1" noProof="1">
                <a:solidFill>
                  <a:srgbClr val="FF0000"/>
                </a:solidFill>
                <a:latin typeface="Arial"/>
              </a:rPr>
              <a:t>ref</a:t>
            </a:r>
            <a:r>
              <a:rPr lang="en-US" altLang="he-IL" noProof="1">
                <a:latin typeface="Arial"/>
              </a:rPr>
              <a:t>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    Console.WriteLine("After swap: num1={0}, num2={1}", num1, num2);</a:t>
            </a:r>
          </a:p>
          <a:p>
            <a:pPr marL="319088" lvl="0" indent="-319088" algn="l" rtl="0" fontAlgn="base">
              <a:lnSpc>
                <a:spcPct val="80000"/>
              </a:lnSpc>
              <a:spcBef>
                <a:spcPts val="700"/>
              </a:spcBef>
              <a:spcAft>
                <a:spcPct val="0"/>
              </a:spcAft>
              <a:buClr>
                <a:srgbClr val="5ECCF3"/>
              </a:buClr>
              <a:buSzPct val="60000"/>
            </a:pPr>
            <a:r>
              <a:rPr lang="en-US" altLang="he-IL" noProof="1">
                <a:latin typeface="Arial"/>
              </a:rPr>
              <a:t>        }</a:t>
            </a:r>
            <a:endParaRPr lang="en-US" altLang="he-IL" dirty="0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74D58-6426-49A4-A333-26601645CF46}"/>
              </a:ext>
            </a:extLst>
          </p:cNvPr>
          <p:cNvSpPr txBox="1"/>
          <p:nvPr/>
        </p:nvSpPr>
        <p:spPr>
          <a:xfrm>
            <a:off x="6207803" y="1067055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x</a:t>
            </a:r>
            <a:endParaRPr lang="he-IL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503C2-A345-4840-81CB-5FF94E740BD4}"/>
              </a:ext>
            </a:extLst>
          </p:cNvPr>
          <p:cNvSpPr txBox="1"/>
          <p:nvPr/>
        </p:nvSpPr>
        <p:spPr>
          <a:xfrm>
            <a:off x="6461798" y="1067054"/>
            <a:ext cx="1093258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&amp;num1</a:t>
            </a:r>
            <a:endParaRPr lang="he-IL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F50A0-5B10-4413-A605-25F304B7039A}"/>
              </a:ext>
            </a:extLst>
          </p:cNvPr>
          <p:cNvSpPr txBox="1"/>
          <p:nvPr/>
        </p:nvSpPr>
        <p:spPr>
          <a:xfrm>
            <a:off x="7595409" y="1060503"/>
            <a:ext cx="25399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y</a:t>
            </a:r>
            <a:endParaRPr lang="he-IL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36E0B-599F-4A98-BDC0-382040443C42}"/>
              </a:ext>
            </a:extLst>
          </p:cNvPr>
          <p:cNvSpPr txBox="1"/>
          <p:nvPr/>
        </p:nvSpPr>
        <p:spPr>
          <a:xfrm>
            <a:off x="7889755" y="1067055"/>
            <a:ext cx="1124328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&amp;num2</a:t>
            </a:r>
            <a:endParaRPr lang="he-IL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21B75-4014-42BD-BBCC-E61B41497307}"/>
              </a:ext>
            </a:extLst>
          </p:cNvPr>
          <p:cNvSpPr txBox="1"/>
          <p:nvPr/>
        </p:nvSpPr>
        <p:spPr>
          <a:xfrm>
            <a:off x="6962713" y="1842729"/>
            <a:ext cx="95284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temp</a:t>
            </a:r>
            <a:endParaRPr lang="he-IL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FFCE4-97ED-44B5-BFC5-3E74918F6A0F}"/>
              </a:ext>
            </a:extLst>
          </p:cNvPr>
          <p:cNvSpPr txBox="1"/>
          <p:nvPr/>
        </p:nvSpPr>
        <p:spPr>
          <a:xfrm>
            <a:off x="7792125" y="1846602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1709E-6DC4-4FE2-AE5B-75AC395A4D94}"/>
              </a:ext>
            </a:extLst>
          </p:cNvPr>
          <p:cNvSpPr txBox="1"/>
          <p:nvPr/>
        </p:nvSpPr>
        <p:spPr>
          <a:xfrm>
            <a:off x="887346" y="5715624"/>
            <a:ext cx="89861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num1</a:t>
            </a:r>
            <a:endParaRPr lang="he-IL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C0381A-5C3B-421F-9AD0-09B40A83C421}"/>
              </a:ext>
            </a:extLst>
          </p:cNvPr>
          <p:cNvSpPr txBox="1"/>
          <p:nvPr/>
        </p:nvSpPr>
        <p:spPr>
          <a:xfrm>
            <a:off x="1862667" y="5715624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497A6-57B9-48EF-AA78-818BBC7710EB}"/>
              </a:ext>
            </a:extLst>
          </p:cNvPr>
          <p:cNvSpPr txBox="1"/>
          <p:nvPr/>
        </p:nvSpPr>
        <p:spPr>
          <a:xfrm>
            <a:off x="915264" y="6192739"/>
            <a:ext cx="89861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/>
              <a:t>num2</a:t>
            </a:r>
            <a:endParaRPr lang="he-IL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1547C-FA78-434A-A548-71E2B9DA3F95}"/>
              </a:ext>
            </a:extLst>
          </p:cNvPr>
          <p:cNvSpPr txBox="1"/>
          <p:nvPr/>
        </p:nvSpPr>
        <p:spPr>
          <a:xfrm>
            <a:off x="1862667" y="6248114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7</a:t>
            </a:r>
            <a:endParaRPr lang="he-IL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086EAC-3EEA-4FAD-86B8-6A2F1532C24C}"/>
              </a:ext>
            </a:extLst>
          </p:cNvPr>
          <p:cNvSpPr txBox="1"/>
          <p:nvPr/>
        </p:nvSpPr>
        <p:spPr>
          <a:xfrm>
            <a:off x="1862667" y="6228226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5</a:t>
            </a:r>
            <a:endParaRPr lang="he-IL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CE79B-EA40-47D7-828B-252DC48BC36E}"/>
              </a:ext>
            </a:extLst>
          </p:cNvPr>
          <p:cNvSpPr txBox="1"/>
          <p:nvPr/>
        </p:nvSpPr>
        <p:spPr>
          <a:xfrm>
            <a:off x="1874756" y="5715623"/>
            <a:ext cx="526532" cy="4308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200" dirty="0"/>
              <a:t>7</a:t>
            </a:r>
            <a:endParaRPr lang="he-IL" sz="2200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15A2B17-C97C-4CA7-B078-74B4D4AB0C83}"/>
              </a:ext>
            </a:extLst>
          </p:cNvPr>
          <p:cNvSpPr/>
          <p:nvPr/>
        </p:nvSpPr>
        <p:spPr>
          <a:xfrm>
            <a:off x="6207802" y="808433"/>
            <a:ext cx="2858076" cy="2091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3C301C6D-0CC3-45F2-B303-F38F64DE5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83" y="5469315"/>
            <a:ext cx="38862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04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20" grpId="0"/>
      <p:bldP spid="21" grpId="0" animBg="1"/>
      <p:bldP spid="25" grpId="0" animBg="1"/>
      <p:bldP spid="2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7491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העברת מערך לפונקציה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DF3858-E8EA-4C8A-805D-8FF3E721B66F}"/>
              </a:ext>
            </a:extLst>
          </p:cNvPr>
          <p:cNvSpPr txBox="1"/>
          <p:nvPr/>
        </p:nvSpPr>
        <p:spPr>
          <a:xfrm>
            <a:off x="-30270" y="1052736"/>
            <a:ext cx="9036495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כאשר מעבירים מערך, מטריצה או כל טיפוס אחר שהוא מסוג </a:t>
            </a:r>
            <a:r>
              <a:rPr lang="en-US" sz="2800" dirty="0"/>
              <a:t>reference</a:t>
            </a:r>
            <a:r>
              <a:rPr lang="he-IL" sz="2800" dirty="0"/>
              <a:t> כפרמטר לפונקציה, מתבצעת אוטומטית העברה </a:t>
            </a:r>
            <a:r>
              <a:rPr lang="en-US" sz="2800" dirty="0"/>
              <a:t>by reference</a:t>
            </a:r>
            <a:r>
              <a:rPr lang="he-IL" sz="2800" dirty="0"/>
              <a:t>.</a:t>
            </a:r>
          </a:p>
          <a:p>
            <a:r>
              <a:rPr lang="en-US" sz="2800" dirty="0"/>
              <a:t>string</a:t>
            </a:r>
            <a:r>
              <a:rPr lang="he-IL" sz="2800" dirty="0"/>
              <a:t> יוצא מן הכלל.</a:t>
            </a:r>
          </a:p>
          <a:p>
            <a:r>
              <a:rPr lang="en-US" sz="2800" dirty="0"/>
              <a:t>string</a:t>
            </a:r>
            <a:r>
              <a:rPr lang="he-IL" sz="2800" dirty="0"/>
              <a:t> הוא טיפוס </a:t>
            </a:r>
            <a:r>
              <a:rPr lang="en-US" sz="2800" dirty="0"/>
              <a:t>reference</a:t>
            </a:r>
            <a:r>
              <a:rPr lang="he-IL" sz="2800" dirty="0"/>
              <a:t>, אבל כאשר שולחים אותו לפונקציה הוא מועבר </a:t>
            </a:r>
            <a:r>
              <a:rPr lang="en-US" sz="2800" dirty="0"/>
              <a:t>by value</a:t>
            </a:r>
            <a:r>
              <a:rPr lang="he-I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88640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פתורה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668F5-474B-44AC-B97E-BE23739C0A0E}"/>
              </a:ext>
            </a:extLst>
          </p:cNvPr>
          <p:cNvSpPr txBox="1"/>
          <p:nvPr/>
        </p:nvSpPr>
        <p:spPr>
          <a:xfrm>
            <a:off x="35496" y="1268760"/>
            <a:ext cx="9108504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כתוב פונקציה שמקבלת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של משתנה שמכיל תו כלשהו.</a:t>
            </a:r>
          </a:p>
          <a:p>
            <a:pPr lvl="0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אם התו הוא אות קטנה הפונקציה תמיר אותו לאות גדולה.</a:t>
            </a:r>
          </a:p>
          <a:p>
            <a:pPr lvl="0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אם התו הוא אות גדולה הפונקציה תמיר אותו לאות קטנה.</a:t>
            </a:r>
          </a:p>
          <a:p>
            <a:pPr lvl="0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אם התו הוא לא אות הפונקציה תמיר אותו לתו $.</a:t>
            </a:r>
          </a:p>
        </p:txBody>
      </p:sp>
    </p:spTree>
    <p:extLst>
      <p:ext uri="{BB962C8B-B14F-4D97-AF65-F5344CB8AC3E}">
        <p14:creationId xmlns:p14="http://schemas.microsoft.com/office/powerpoint/2010/main" val="132350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526</Words>
  <Application>Microsoft Office PowerPoint</Application>
  <PresentationFormat>‫הצגה על המסך (4:3)</PresentationFormat>
  <Paragraphs>106</Paragraphs>
  <Slides>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9" baseType="lpstr">
      <vt:lpstr>Arial</vt:lpstr>
      <vt:lpstr>Calibri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112</cp:revision>
  <dcterms:created xsi:type="dcterms:W3CDTF">2018-02-18T20:21:23Z</dcterms:created>
  <dcterms:modified xsi:type="dcterms:W3CDTF">2020-01-15T20:48:36Z</dcterms:modified>
</cp:coreProperties>
</file>