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9" r:id="rId2"/>
    <p:sldId id="283" r:id="rId3"/>
    <p:sldId id="299" r:id="rId4"/>
    <p:sldId id="300" r:id="rId5"/>
    <p:sldId id="301" r:id="rId6"/>
    <p:sldId id="302" r:id="rId7"/>
    <p:sldId id="303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43" d="100"/>
          <a:sy n="143" d="100"/>
        </p:scale>
        <p:origin x="138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as Haj Yahya" userId="2ae05acd-219c-48f3-8b77-7cf3a70b86a8" providerId="ADAL" clId="{B6A0293A-7D57-47AF-A544-5D93A8FC6ADB}"/>
    <pc:docChg chg="modSld sldOrd">
      <pc:chgData name="Eias Haj Yahya" userId="2ae05acd-219c-48f3-8b77-7cf3a70b86a8" providerId="ADAL" clId="{B6A0293A-7D57-47AF-A544-5D93A8FC6ADB}" dt="2020-01-16T18:12:05.272" v="1"/>
      <pc:docMkLst>
        <pc:docMk/>
      </pc:docMkLst>
      <pc:sldChg chg="ord">
        <pc:chgData name="Eias Haj Yahya" userId="2ae05acd-219c-48f3-8b77-7cf3a70b86a8" providerId="ADAL" clId="{B6A0293A-7D57-47AF-A544-5D93A8FC6ADB}" dt="2020-01-16T18:12:05.272" v="1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64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95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0853D97-F782-4DF3-9D5C-C4D7879DD1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AB1AA88-DEA4-4ED5-A122-CB26D63877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he-IL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world is a reference to the "world" window object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B15374BC-91E6-4B51-AFEC-932354B6E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254CE38-541C-47E5-9EB5-05828D9DD099}" type="slidenum">
              <a:rPr lang="he-IL" altLang="he-IL" smtClean="0"/>
              <a:pPr algn="l">
                <a:spcBef>
                  <a:spcPct val="0"/>
                </a:spcBef>
              </a:pPr>
              <a:t>4</a:t>
            </a:fld>
            <a:endParaRPr lang="he-IL" alt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66F56E2-2B0E-4648-A830-1597A5EDAD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9A75D07-5FF8-4C0F-8EC2-C4EC6D8FE6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he-IL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					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6E9E120-2D13-4C53-90A8-0A5E3CC213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DA04573-0D11-4990-9B7C-B13998850A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18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י"ט/טבת/תש"פ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היום נלמד...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AAFB91B-41CC-46B0-B30E-B0AE9EC86B62}"/>
              </a:ext>
            </a:extLst>
          </p:cNvPr>
          <p:cNvSpPr/>
          <p:nvPr/>
        </p:nvSpPr>
        <p:spPr>
          <a:xfrm>
            <a:off x="3144142" y="1268760"/>
            <a:ext cx="2855717" cy="1806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28066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 type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28066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 type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28066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Stack and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-21809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סוגי טיפוסים ב #</a:t>
            </a:r>
            <a:r>
              <a:rPr kumimoji="0" lang="en-US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23471-5632-4142-BA0D-7DDB306BA604}"/>
              </a:ext>
            </a:extLst>
          </p:cNvPr>
          <p:cNvSpPr txBox="1"/>
          <p:nvPr/>
        </p:nvSpPr>
        <p:spPr>
          <a:xfrm>
            <a:off x="563346" y="1340768"/>
            <a:ext cx="8017307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 #</a:t>
            </a:r>
            <a:r>
              <a:rPr lang="en-US" sz="2800" dirty="0"/>
              <a:t>C</a:t>
            </a:r>
            <a:r>
              <a:rPr lang="he-IL" sz="2800" dirty="0"/>
              <a:t> יש שני סוגי טיפוסים:</a:t>
            </a:r>
          </a:p>
          <a:p>
            <a:pPr marL="3200400" lvl="6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Value types - </a:t>
            </a:r>
            <a:r>
              <a:rPr lang="he-IL" sz="2800" dirty="0"/>
              <a:t>ערכים</a:t>
            </a:r>
            <a:endParaRPr lang="en-US" sz="2800" dirty="0"/>
          </a:p>
          <a:p>
            <a:pPr marL="3200400" lvl="6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Reference types - </a:t>
            </a:r>
            <a:r>
              <a:rPr lang="he-IL" sz="2800" dirty="0"/>
              <a:t>הפניות</a:t>
            </a:r>
            <a:endParaRPr lang="en-US" sz="2800" dirty="0"/>
          </a:p>
          <a:p>
            <a:endParaRPr lang="en-US" sz="2800" dirty="0"/>
          </a:p>
          <a:p>
            <a:r>
              <a:rPr lang="he-IL" sz="2800" dirty="0"/>
              <a:t>וישנם שני סוגים של שטחי זיכרון:</a:t>
            </a:r>
          </a:p>
          <a:p>
            <a:pPr marL="3200400" lvl="6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Stack - </a:t>
            </a:r>
            <a:r>
              <a:rPr lang="he-IL" sz="2800" dirty="0"/>
              <a:t>מחסנית</a:t>
            </a:r>
            <a:endParaRPr lang="en-US" sz="2800" dirty="0"/>
          </a:p>
          <a:p>
            <a:pPr marL="3200400" lvl="6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Heap - </a:t>
            </a:r>
            <a:r>
              <a:rPr lang="he-IL" sz="2800" dirty="0"/>
              <a:t>ערימה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37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6CFB832-6247-484A-AE6D-21FA873A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EE5A71-83F1-4AA5-8062-40BE09D0344E}" type="slidenum">
              <a:rPr lang="he-IL" altLang="he-IL" sz="1200" smtClean="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he-IL" altLang="he-IL" sz="1200">
              <a:solidFill>
                <a:srgbClr val="7F7F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E33D09-7FC8-49B1-B897-57BD5D20D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50720"/>
              </p:ext>
            </p:extLst>
          </p:nvPr>
        </p:nvGraphicFramePr>
        <p:xfrm>
          <a:off x="1175792" y="1484313"/>
          <a:ext cx="6792416" cy="259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2800" b="1" dirty="0"/>
                        <a:t>ערך</a:t>
                      </a:r>
                      <a:r>
                        <a:rPr lang="en-US" sz="2800" b="1" dirty="0"/>
                        <a:t>Value type - 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b="1" dirty="0"/>
                        <a:t>הפניה</a:t>
                      </a:r>
                      <a:r>
                        <a:rPr lang="en-US" sz="2800" b="1" dirty="0"/>
                        <a:t> Reference type -</a:t>
                      </a:r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4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byte/int/long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string</a:t>
                      </a:r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4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float/double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b="0" dirty="0"/>
                        <a:t>מערכים</a:t>
                      </a:r>
                      <a:endParaRPr lang="en-US" sz="2800" b="0" dirty="0"/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4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bool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54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char</a:t>
                      </a:r>
                    </a:p>
                  </a:txBody>
                  <a:tcPr marT="45759" marB="45759"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 marT="45759" marB="457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4F01D9E-1455-4A21-97AC-4244D0BF1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-21809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חלוקת טיפוסים לפי סוג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5E05-57DB-4B96-AE98-92F90308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59"/>
            <a:ext cx="91440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sz="36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ההבדל בין טיפוסי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value</a:t>
            </a:r>
            <a:r>
              <a:rPr lang="he-IL" sz="36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לבין טיפוסי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CAF3-9652-4045-955B-83D9A4A9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688" y="1223963"/>
            <a:ext cx="5915025" cy="5184775"/>
          </a:xfrm>
        </p:spPr>
        <p:txBody>
          <a:bodyPr anchor="t"/>
          <a:lstStyle/>
          <a:p>
            <a:pPr algn="r" rtl="1"/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כאשר שמים ערך במשתנה מטיפוס </a:t>
            </a:r>
            <a:r>
              <a:rPr lang="en-US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value</a:t>
            </a:r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המשתנה פשוט מחזיק את הערך:</a:t>
            </a:r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אבל כאשר שמים הפניה למשתנה, המשתנה מכיל הפניה למשהו:</a:t>
            </a:r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904C8E1D-3F11-4778-8BF6-7A2DA564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35D707-423F-4799-BFDE-2B1BA611CB3D}" type="slidenum">
              <a:rPr lang="he-IL" altLang="he-IL" sz="1200" smtClean="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he-IL" altLang="he-IL" sz="1200">
              <a:solidFill>
                <a:srgbClr val="7F7F7F"/>
              </a:solidFill>
            </a:endParaRP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6CD9DABF-711C-4D14-85D2-1DA7FD565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2098675"/>
            <a:ext cx="4968875" cy="504825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 algn="l" rtl="0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rPr>
              <a:t>int x = 17;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AA1A8CEF-4230-4436-B8E3-0E0CC804F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306" y="3864379"/>
            <a:ext cx="5616575" cy="504825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[] numbers = new </a:t>
            </a:r>
            <a:r>
              <a:rPr lang="en-US" sz="20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[] {1,2,3};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6E829C-AAAA-462C-A218-10F82E136DB5}"/>
              </a:ext>
            </a:extLst>
          </p:cNvPr>
          <p:cNvGraphicFramePr>
            <a:graphicFrameLocks noGrp="1"/>
          </p:cNvGraphicFramePr>
          <p:nvPr/>
        </p:nvGraphicFramePr>
        <p:xfrm>
          <a:off x="495300" y="1306513"/>
          <a:ext cx="225583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marL="91437" marR="9143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91437" marR="9143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91437" marR="9143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L="91437" marR="9143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numbers</a:t>
                      </a:r>
                    </a:p>
                  </a:txBody>
                  <a:tcPr marL="91437" marR="91437"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7" marR="9143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2B73030B-32EA-4887-BDAE-C99F7020E5BB}"/>
              </a:ext>
            </a:extLst>
          </p:cNvPr>
          <p:cNvSpPr>
            <a:spLocks/>
          </p:cNvSpPr>
          <p:nvPr/>
        </p:nvSpPr>
        <p:spPr bwMode="auto">
          <a:xfrm>
            <a:off x="2074863" y="2252663"/>
            <a:ext cx="652462" cy="2438400"/>
          </a:xfrm>
          <a:custGeom>
            <a:avLst/>
            <a:gdLst>
              <a:gd name="T0" fmla="*/ 127084 w 652033"/>
              <a:gd name="T1" fmla="*/ 0 h 2000250"/>
              <a:gd name="T2" fmla="*/ 651304 w 652033"/>
              <a:gd name="T3" fmla="*/ 425752 h 2000250"/>
              <a:gd name="T4" fmla="*/ 0 w 652033"/>
              <a:gd name="T5" fmla="*/ 2438400 h 20002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2033" h="2000250">
                <a:moveTo>
                  <a:pt x="127000" y="0"/>
                </a:moveTo>
                <a:cubicBezTo>
                  <a:pt x="399521" y="7937"/>
                  <a:pt x="672042" y="15875"/>
                  <a:pt x="650875" y="349250"/>
                </a:cubicBezTo>
                <a:cubicBezTo>
                  <a:pt x="629708" y="682625"/>
                  <a:pt x="314854" y="1341437"/>
                  <a:pt x="0" y="200025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r" rtl="1" eaLnBrk="1" hangingPunct="1"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53AF7-489D-43E7-90AC-5B590132F6B7}"/>
              </a:ext>
            </a:extLst>
          </p:cNvPr>
          <p:cNvSpPr txBox="1">
            <a:spLocks noChangeArrowheads="1"/>
          </p:cNvSpPr>
          <p:nvPr/>
        </p:nvSpPr>
        <p:spPr bwMode="auto">
          <a:xfrm rot="-4353876">
            <a:off x="2137569" y="2945606"/>
            <a:ext cx="6032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he-IL" sz="1400">
                <a:latin typeface="Arial" panose="020B0604020202020204" pitchFamily="34" charset="0"/>
              </a:rPr>
              <a:t>הפניה</a:t>
            </a:r>
            <a:endParaRPr lang="en-US" altLang="he-IL" sz="1400"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C5C165-68FA-4C74-B9F1-2928B4075C18}"/>
              </a:ext>
            </a:extLst>
          </p:cNvPr>
          <p:cNvGraphicFramePr>
            <a:graphicFrameLocks noGrp="1"/>
          </p:cNvGraphicFramePr>
          <p:nvPr/>
        </p:nvGraphicFramePr>
        <p:xfrm>
          <a:off x="1330325" y="4737100"/>
          <a:ext cx="1127125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91373" marR="91373"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373" marR="91373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373" marR="91373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373" marR="91373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2" descr="תוצאת תמונה עבור ‪reference type c#‬‏">
            <a:extLst>
              <a:ext uri="{FF2B5EF4-FFF2-40B4-BE49-F238E27FC236}">
                <a16:creationId xmlns:a16="http://schemas.microsoft.com/office/drawing/2014/main" id="{717B4D0F-40C0-4F09-B1FB-64A23290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90" y="4612994"/>
            <a:ext cx="4518220" cy="20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52EEDF-6138-4B38-B0FA-D8A884C71E7F}"/>
              </a:ext>
            </a:extLst>
          </p:cNvPr>
          <p:cNvSpPr txBox="1"/>
          <p:nvPr/>
        </p:nvSpPr>
        <p:spPr>
          <a:xfrm>
            <a:off x="683568" y="886728"/>
            <a:ext cx="177388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/>
              <a:t>Stack</a:t>
            </a:r>
            <a:endParaRPr lang="he-IL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F0E00-3AC7-4A98-9D9B-A9BF08A7840A}"/>
              </a:ext>
            </a:extLst>
          </p:cNvPr>
          <p:cNvSpPr txBox="1"/>
          <p:nvPr/>
        </p:nvSpPr>
        <p:spPr>
          <a:xfrm>
            <a:off x="799570" y="4307818"/>
            <a:ext cx="177388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/>
              <a:t>Heap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 build="p" animBg="1"/>
      <p:bldP spid="11" grpId="0"/>
      <p:bldP spid="4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AFF21E9-67C8-471D-A244-8CFC0982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altLang="he-IL" sz="36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הפניות מרובות</a:t>
            </a:r>
            <a:endParaRPr lang="en-US" altLang="he-IL" sz="3600" b="1" dirty="0">
              <a:solidFill>
                <a:srgbClr val="0070C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9F52-CA98-4921-8094-670B15EE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3" y="836612"/>
            <a:ext cx="8229600" cy="5184775"/>
          </a:xfrm>
        </p:spPr>
        <p:txBody>
          <a:bodyPr anchor="t"/>
          <a:lstStyle/>
          <a:p>
            <a:pPr algn="r" rtl="1"/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שימו לב לקוד הבא:</a:t>
            </a:r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algn="r" rtl="1"/>
            <a:endParaRPr lang="he-IL" altLang="he-IL" sz="20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endParaRPr lang="he-IL" altLang="he-IL" sz="20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he-IL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מהם הערכים ב</a:t>
            </a:r>
            <a:r>
              <a:rPr lang="en-US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e-IL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he-IL" sz="20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he-IL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מהם הערכים ב </a:t>
            </a:r>
            <a:r>
              <a:rPr lang="en-US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he-IL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he-IL" sz="20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זה נראה כאילו 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ו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 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הם מערכים נפרדים, אך הם לא.</a:t>
            </a:r>
            <a:endParaRPr lang="en-US" altLang="he-IL" sz="20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למעשה, 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ו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 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הם </a:t>
            </a:r>
            <a:r>
              <a:rPr lang="he-IL" altLang="he-IL" sz="2000" i="1" u="sng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הפניות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לאותו המערך!</a:t>
            </a:r>
            <a:endParaRPr lang="en-US" altLang="he-IL" sz="20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אם נשנה משהו ב 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נשנה גם את 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 </a:t>
            </a:r>
            <a:b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מדוע? בגלל ש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ו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 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מפנים לאותו מערך.</a:t>
            </a:r>
            <a:endParaRPr lang="en-US" altLang="he-IL" sz="20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כמו כן גם הפוך, שינויים ב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 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ישנו את </a:t>
            </a:r>
            <a:r>
              <a:rPr lang="en-US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he-IL" altLang="he-IL" sz="20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he-IL" sz="2000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3DB2DD41-176E-4A08-AB63-75EA3776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3" y="1484784"/>
            <a:ext cx="7632700" cy="1152525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 algn="l" rtl="0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int[] a = new int[]{15, 3, 95};</a:t>
            </a:r>
          </a:p>
          <a:p>
            <a:pPr algn="l" rtl="0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int[] b = a;</a:t>
            </a:r>
          </a:p>
          <a:p>
            <a:pPr algn="l" rtl="0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b[2] = 7;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BE48F44-76F3-4592-AAED-68A5C5F46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8" y="3285481"/>
            <a:ext cx="1991003" cy="1619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31F8E7-6762-48A9-8395-2FAA05EB9652}"/>
              </a:ext>
            </a:extLst>
          </p:cNvPr>
          <p:cNvSpPr txBox="1"/>
          <p:nvPr/>
        </p:nvSpPr>
        <p:spPr>
          <a:xfrm>
            <a:off x="925211" y="5473855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013E7-E145-42E3-8935-E31F03A39CC6}"/>
              </a:ext>
            </a:extLst>
          </p:cNvPr>
          <p:cNvSpPr txBox="1"/>
          <p:nvPr/>
        </p:nvSpPr>
        <p:spPr>
          <a:xfrm>
            <a:off x="267708" y="5455512"/>
            <a:ext cx="657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a</a:t>
            </a:r>
            <a:endParaRPr lang="he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F0EC9-723E-4D6F-BA72-F2227927E345}"/>
              </a:ext>
            </a:extLst>
          </p:cNvPr>
          <p:cNvSpPr txBox="1"/>
          <p:nvPr/>
        </p:nvSpPr>
        <p:spPr>
          <a:xfrm>
            <a:off x="925211" y="5458358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243890</a:t>
            </a:r>
            <a:endParaRPr lang="he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35E85-B272-476F-B3A0-5DBFA2BE8608}"/>
              </a:ext>
            </a:extLst>
          </p:cNvPr>
          <p:cNvSpPr txBox="1"/>
          <p:nvPr/>
        </p:nvSpPr>
        <p:spPr>
          <a:xfrm>
            <a:off x="764628" y="2805473"/>
            <a:ext cx="177388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/>
              <a:t>Heap</a:t>
            </a:r>
            <a:endParaRPr lang="he-I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19CC3-43B2-4ECB-81E8-7EF796ECF7E6}"/>
              </a:ext>
            </a:extLst>
          </p:cNvPr>
          <p:cNvSpPr txBox="1"/>
          <p:nvPr/>
        </p:nvSpPr>
        <p:spPr>
          <a:xfrm>
            <a:off x="764628" y="5012012"/>
            <a:ext cx="177388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/>
              <a:t>Stack</a:t>
            </a:r>
            <a:endParaRPr lang="he-IL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98188-3869-428C-8B0A-DE57CA1AD024}"/>
              </a:ext>
            </a:extLst>
          </p:cNvPr>
          <p:cNvSpPr txBox="1"/>
          <p:nvPr/>
        </p:nvSpPr>
        <p:spPr>
          <a:xfrm>
            <a:off x="925211" y="6064219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96F00-B79E-498F-BFFD-EB30823B849F}"/>
              </a:ext>
            </a:extLst>
          </p:cNvPr>
          <p:cNvSpPr txBox="1"/>
          <p:nvPr/>
        </p:nvSpPr>
        <p:spPr>
          <a:xfrm>
            <a:off x="267708" y="6045876"/>
            <a:ext cx="657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b</a:t>
            </a:r>
            <a:endParaRPr lang="he-IL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65CDD-B62E-435D-9D17-2E141F1897C2}"/>
              </a:ext>
            </a:extLst>
          </p:cNvPr>
          <p:cNvSpPr txBox="1"/>
          <p:nvPr/>
        </p:nvSpPr>
        <p:spPr>
          <a:xfrm>
            <a:off x="925211" y="6048722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243890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B9A839E-E91D-48B5-B958-AB55FF5AD643}"/>
              </a:ext>
            </a:extLst>
          </p:cNvPr>
          <p:cNvSpPr/>
          <p:nvPr/>
        </p:nvSpPr>
        <p:spPr>
          <a:xfrm>
            <a:off x="2123728" y="3979863"/>
            <a:ext cx="731838" cy="170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r>
              <a:rPr lang="en-US" dirty="0"/>
              <a:t>b</a:t>
            </a:r>
          </a:p>
          <a:p>
            <a:pPr algn="ctr" rtl="1" eaLnBrk="1" hangingPunct="1">
              <a:defRPr/>
            </a:pPr>
            <a:r>
              <a:rPr lang="en-US" dirty="0"/>
              <a:t>70</a:t>
            </a:r>
          </a:p>
          <a:p>
            <a:pPr algn="ctr" rtl="1" eaLnBrk="1" hangingPunct="1">
              <a:defRPr/>
            </a:pPr>
            <a:r>
              <a:rPr lang="en-US" dirty="0"/>
              <a:t>80</a:t>
            </a:r>
          </a:p>
          <a:p>
            <a:pPr algn="ctr" rtl="1" eaLnBrk="1" hangingPunct="1">
              <a:defRPr/>
            </a:pPr>
            <a:r>
              <a:rPr lang="en-US" dirty="0"/>
              <a:t>90</a:t>
            </a:r>
          </a:p>
          <a:p>
            <a:pPr algn="ctr" rtl="1" eaLnBrk="1" hangingPunct="1">
              <a:defRPr/>
            </a:pPr>
            <a:r>
              <a:rPr lang="en-US" dirty="0"/>
              <a:t>100</a:t>
            </a:r>
          </a:p>
          <a:p>
            <a:pPr algn="ctr" rtl="1" eaLnBrk="1" hangingPunct="1">
              <a:defRPr/>
            </a:pPr>
            <a:r>
              <a:rPr lang="en-US" dirty="0"/>
              <a:t>95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F0999-9522-4354-A104-F8FE326C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  <a:tabLst>
                <a:tab pos="3571875" algn="l"/>
              </a:tabLst>
            </a:pPr>
            <a:r>
              <a:rPr lang="he-IL" sz="3600" b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העתקת מערך</a:t>
            </a: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5460F36-AB8C-4D2A-8CDF-803FB9F0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9334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39B87-C13A-4904-A225-FD35F1658E71}" type="slidenum">
              <a:rPr lang="he-IL" altLang="he-IL" sz="1200" smtClean="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he-IL" altLang="he-IL" sz="1200">
              <a:solidFill>
                <a:srgbClr val="7F7F7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EFC728-E670-4162-8619-C8A2B40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12813"/>
            <a:ext cx="8229600" cy="5303837"/>
          </a:xfrm>
        </p:spPr>
        <p:txBody>
          <a:bodyPr anchor="t"/>
          <a:lstStyle/>
          <a:p>
            <a:pPr algn="r" rtl="1"/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מה אם אנחנו רוצים ליצור עותק של המערך?</a:t>
            </a:r>
          </a:p>
          <a:p>
            <a:pPr algn="r" rtl="1"/>
            <a:endParaRPr lang="he-IL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endParaRPr lang="he-IL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endParaRPr lang="he-IL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algn="r" rtl="1"/>
            <a:r>
              <a:rPr lang="he-IL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מה הערכים ב </a:t>
            </a:r>
            <a:r>
              <a:rPr lang="en-US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he-IL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בסיום התוכנית?</a:t>
            </a:r>
            <a:endParaRPr lang="en-US" altLang="he-IL" sz="20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he-IL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מה הערכים ב </a:t>
            </a:r>
            <a:r>
              <a:rPr lang="en-US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he-IL" altLang="he-IL" sz="20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he-IL" sz="20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כעת </a:t>
            </a:r>
            <a:r>
              <a:rPr lang="en-US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ו</a:t>
            </a:r>
            <a:r>
              <a:rPr lang="en-US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 </a:t>
            </a:r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מצביעים על 2 רשימות שונות!</a:t>
            </a:r>
            <a:endParaRPr lang="en-US" altLang="he-IL" sz="2400" dirty="0"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r" rtl="1"/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כל שינוי ב</a:t>
            </a:r>
            <a:r>
              <a:rPr lang="en-US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 </a:t>
            </a:r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לא ישפיע על </a:t>
            </a:r>
            <a:r>
              <a:rPr lang="en-US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</a:t>
            </a:r>
          </a:p>
          <a:p>
            <a:pPr algn="r" rtl="1"/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וגם הפוך, כל שינוי ב</a:t>
            </a:r>
            <a:r>
              <a:rPr lang="en-US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he-IL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לא ישפיע על </a:t>
            </a:r>
            <a:r>
              <a:rPr lang="en-US" altLang="he-IL" sz="2400" dirty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</a:t>
            </a:r>
            <a:endParaRPr lang="en-US" altLang="he-IL" sz="2400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1E0DB353-C507-4326-A82F-2BA7FDE4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9" y="1510569"/>
            <a:ext cx="7632700" cy="1800225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 algn="l" rtl="0" eaLnBrk="1" hangingPunct="1">
              <a:defRPr/>
            </a:pPr>
            <a:r>
              <a:rPr lang="en-US" sz="16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int[] a = new int[] {70,80,90,100,95};</a:t>
            </a:r>
          </a:p>
          <a:p>
            <a:pPr algn="l" rtl="0" eaLnBrk="1" hangingPunct="1">
              <a:defRPr/>
            </a:pPr>
            <a:r>
              <a:rPr lang="en-US" sz="16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int[] b = new int[</a:t>
            </a:r>
            <a:r>
              <a:rPr lang="en-US" sz="16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a.Length</a:t>
            </a:r>
            <a:r>
              <a:rPr lang="en-US" sz="16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];</a:t>
            </a:r>
          </a:p>
          <a:p>
            <a:pPr algn="l" rtl="0" eaLnBrk="1" hangingPunct="1">
              <a:defRPr/>
            </a:pPr>
            <a:r>
              <a:rPr lang="nn-NO" sz="16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for (int i = 0; i &lt; a.Length; i++)</a:t>
            </a:r>
          </a:p>
          <a:p>
            <a:pPr algn="l" rtl="0" eaLnBrk="1" hangingPunct="1">
              <a:defRPr/>
            </a:pPr>
            <a:r>
              <a:rPr lang="en-US" sz="16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{</a:t>
            </a:r>
          </a:p>
          <a:p>
            <a:pPr algn="l" rtl="0" eaLnBrk="1" hangingPunct="1">
              <a:defRPr/>
            </a:pPr>
            <a:r>
              <a:rPr lang="en-US" sz="16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b[i] = a[i];</a:t>
            </a:r>
          </a:p>
          <a:p>
            <a:pPr algn="l" rtl="0" eaLnBrk="1" hangingPunct="1">
              <a:defRPr/>
            </a:pPr>
            <a:r>
              <a:rPr lang="en-US" sz="16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}</a:t>
            </a:r>
          </a:p>
          <a:p>
            <a:pPr algn="l" rtl="0" eaLnBrk="1" hangingPunct="1">
              <a:defRPr/>
            </a:pPr>
            <a:r>
              <a:rPr lang="en-US" sz="16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a[0] = 100;</a:t>
            </a: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1FC8A53A-8DCB-4297-A376-5A51BE9966DF}"/>
              </a:ext>
            </a:extLst>
          </p:cNvPr>
          <p:cNvSpPr/>
          <p:nvPr/>
        </p:nvSpPr>
        <p:spPr>
          <a:xfrm>
            <a:off x="311150" y="3979863"/>
            <a:ext cx="731838" cy="170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r>
              <a:rPr lang="en-US" dirty="0"/>
              <a:t>a</a:t>
            </a:r>
          </a:p>
          <a:p>
            <a:pPr algn="ctr" rtl="1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100</a:t>
            </a:r>
          </a:p>
          <a:p>
            <a:pPr algn="ctr" rtl="1" eaLnBrk="1" hangingPunct="1">
              <a:defRPr/>
            </a:pPr>
            <a:r>
              <a:rPr lang="en-US" dirty="0"/>
              <a:t>80</a:t>
            </a:r>
          </a:p>
          <a:p>
            <a:pPr algn="ctr" rtl="1" eaLnBrk="1" hangingPunct="1">
              <a:defRPr/>
            </a:pPr>
            <a:r>
              <a:rPr lang="en-US" dirty="0"/>
              <a:t>90</a:t>
            </a:r>
          </a:p>
          <a:p>
            <a:pPr algn="ctr" rtl="1" eaLnBrk="1" hangingPunct="1">
              <a:defRPr/>
            </a:pPr>
            <a:r>
              <a:rPr lang="en-US" dirty="0"/>
              <a:t>100</a:t>
            </a:r>
          </a:p>
          <a:p>
            <a:pPr algn="ctr" rtl="1" eaLnBrk="1" hangingPunct="1">
              <a:defRPr/>
            </a:pPr>
            <a:r>
              <a:rPr lang="en-US" dirty="0"/>
              <a:t>95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7" grpId="0" uiExpand="1" build="p"/>
      <p:bldP spid="8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747"/>
            <a:ext cx="91439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40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מחרוזת היא </a:t>
            </a:r>
            <a:r>
              <a:rPr lang="en-US" altLang="he-IL" sz="40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reference</a:t>
            </a:r>
            <a:r>
              <a:rPr lang="he-IL" altLang="he-IL" sz="40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אך מתנהגת כ </a:t>
            </a:r>
            <a:r>
              <a:rPr lang="en-US" altLang="he-IL" sz="40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value</a:t>
            </a:r>
            <a:endParaRPr lang="he-IL" altLang="he-IL" sz="40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23471-5632-4142-BA0D-7DDB306BA604}"/>
              </a:ext>
            </a:extLst>
          </p:cNvPr>
          <p:cNvSpPr txBox="1"/>
          <p:nvPr/>
        </p:nvSpPr>
        <p:spPr>
          <a:xfrm>
            <a:off x="683568" y="980728"/>
            <a:ext cx="801730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 </a:t>
            </a:r>
            <a:r>
              <a:rPr lang="en-US" sz="2800" dirty="0" err="1"/>
              <a:t>.Net</a:t>
            </a:r>
            <a:r>
              <a:rPr lang="he-IL" sz="2800" dirty="0"/>
              <a:t> דאגו לפתח מנגנונים כך ש </a:t>
            </a:r>
            <a:r>
              <a:rPr lang="en-US" sz="2800" dirty="0"/>
              <a:t>string</a:t>
            </a:r>
            <a:r>
              <a:rPr lang="he-IL" sz="2800" dirty="0"/>
              <a:t> יתנהג כ </a:t>
            </a:r>
            <a:r>
              <a:rPr lang="en-US" sz="2800" dirty="0"/>
              <a:t>value type</a:t>
            </a:r>
            <a:r>
              <a:rPr lang="he-IL" sz="2800" dirty="0"/>
              <a:t> למרות שבפועל היא </a:t>
            </a:r>
            <a:r>
              <a:rPr lang="en-US" sz="2800" dirty="0"/>
              <a:t>reference type</a:t>
            </a:r>
            <a:r>
              <a:rPr lang="he-IL" sz="2800" dirty="0"/>
              <a:t>.</a:t>
            </a:r>
            <a:endParaRPr lang="en-US" sz="2800" dirty="0"/>
          </a:p>
        </p:txBody>
      </p:sp>
      <p:pic>
        <p:nvPicPr>
          <p:cNvPr id="4" name="Picture 2" descr="תוצאת תמונה עבור ‪reference type c#‬‏">
            <a:extLst>
              <a:ext uri="{FF2B5EF4-FFF2-40B4-BE49-F238E27FC236}">
                <a16:creationId xmlns:a16="http://schemas.microsoft.com/office/drawing/2014/main" id="{9CC18EA4-D382-4EB9-95A2-0FCAA53D2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552700"/>
            <a:ext cx="6120680" cy="238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B04C40-9BD7-4078-A978-B95059552259}"/>
              </a:ext>
            </a:extLst>
          </p:cNvPr>
          <p:cNvSpPr txBox="1"/>
          <p:nvPr/>
        </p:nvSpPr>
        <p:spPr>
          <a:xfrm>
            <a:off x="5652120" y="4707895"/>
            <a:ext cx="177388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/>
              <a:t>Heap</a:t>
            </a:r>
            <a:endParaRPr lang="he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D3D26-0630-41A8-A4A0-6BF31787B814}"/>
              </a:ext>
            </a:extLst>
          </p:cNvPr>
          <p:cNvSpPr txBox="1"/>
          <p:nvPr/>
        </p:nvSpPr>
        <p:spPr>
          <a:xfrm>
            <a:off x="2483768" y="4938727"/>
            <a:ext cx="177388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/>
              <a:t>Stack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066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407</Words>
  <Application>Microsoft Office PowerPoint</Application>
  <PresentationFormat>On-screen Show (4:3)</PresentationFormat>
  <Paragraphs>108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ערכת נושא Office</vt:lpstr>
      <vt:lpstr>PowerPoint Presentation</vt:lpstr>
      <vt:lpstr>PowerPoint Presentation</vt:lpstr>
      <vt:lpstr>PowerPoint Presentation</vt:lpstr>
      <vt:lpstr>ההבדל בין טיפוסי value לבין טיפוסי reference</vt:lpstr>
      <vt:lpstr>הפניות מרובות</vt:lpstr>
      <vt:lpstr>העתקת מערך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Eias Haj Yahya</cp:lastModifiedBy>
  <cp:revision>110</cp:revision>
  <dcterms:created xsi:type="dcterms:W3CDTF">2018-02-18T20:21:23Z</dcterms:created>
  <dcterms:modified xsi:type="dcterms:W3CDTF">2020-01-16T18:12:13Z</dcterms:modified>
</cp:coreProperties>
</file>