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340" r:id="rId2"/>
    <p:sldId id="348" r:id="rId3"/>
    <p:sldId id="349" r:id="rId4"/>
    <p:sldId id="356" r:id="rId5"/>
    <p:sldId id="357" r:id="rId6"/>
    <p:sldId id="358" r:id="rId7"/>
    <p:sldId id="347" r:id="rId8"/>
    <p:sldId id="359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03" autoAdjust="0"/>
    <p:restoredTop sz="94660"/>
  </p:normalViewPr>
  <p:slideViewPr>
    <p:cSldViewPr>
      <p:cViewPr varScale="1">
        <p:scale>
          <a:sx n="72" d="100"/>
          <a:sy n="72" d="100"/>
        </p:scale>
        <p:origin x="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כ"א/טבת/תש"פ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2642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מחלקה -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38082" y="1004892"/>
            <a:ext cx="8667836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מחלקה (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Class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מאפשרת להגדיר אבטיפוס לדברים שמכילים: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משתנים </a:t>
            </a:r>
            <a:r>
              <a:rPr lang="he-IL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מטיפוסים שונים.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פונקציות.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כיחידה אחת. 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בשלב ראשון נתמקד רק במשתנים.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בהמשך נוסיף את הפונקציות.</a:t>
            </a: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לדוגמא: מחלקה שמייצגת פרטים של קורס.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90732" y="4285255"/>
            <a:ext cx="23727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פרטי קורס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שם הקורס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מספר שעות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מחיר הקורס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7226" y="4716141"/>
            <a:ext cx="20905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מחרוזת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מספר שלם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מספר ממשי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0610" y="4716142"/>
            <a:ext cx="26713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string name;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hours;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double price;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3980" y="4221088"/>
            <a:ext cx="6915128" cy="1944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2918018-F414-4750-A7B2-8FB5E290DE6C}"/>
              </a:ext>
            </a:extLst>
          </p:cNvPr>
          <p:cNvSpPr/>
          <p:nvPr/>
        </p:nvSpPr>
        <p:spPr>
          <a:xfrm>
            <a:off x="4716016" y="1499944"/>
            <a:ext cx="3744416" cy="4168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0562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יצירת מחלקה -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411DC31-8B61-4918-9386-AC702623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131681"/>
            <a:ext cx="7344816" cy="1856988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he-IL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שם המחלקה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public</a:t>
            </a:r>
            <a:r>
              <a:rPr lang="he-IL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הגדרת משתני המחלקה עם המילה  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1C6288C-D65B-46E2-B328-E8C66848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90" y="3274058"/>
            <a:ext cx="7344815" cy="2664296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8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algn="l" rtl="0"/>
            <a:r>
              <a:rPr lang="en-US" sz="28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8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79C08-18A5-47FC-A0D7-F14CED966971}"/>
              </a:ext>
            </a:extLst>
          </p:cNvPr>
          <p:cNvSpPr txBox="1"/>
          <p:nvPr/>
        </p:nvSpPr>
        <p:spPr>
          <a:xfrm>
            <a:off x="187479" y="5873293"/>
            <a:ext cx="883203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המחלקה </a:t>
            </a:r>
            <a:r>
              <a:rPr lang="en-US" sz="2800" dirty="0"/>
              <a:t>course</a:t>
            </a:r>
            <a:r>
              <a:rPr lang="he-IL" sz="2800" dirty="0"/>
              <a:t> שהוגדרה היא </a:t>
            </a:r>
            <a:r>
              <a:rPr lang="he-IL" sz="2800" b="1" dirty="0">
                <a:solidFill>
                  <a:srgbClr val="FF0000"/>
                </a:solidFill>
              </a:rPr>
              <a:t>לא</a:t>
            </a:r>
            <a:r>
              <a:rPr lang="he-IL" sz="2800" dirty="0"/>
              <a:t> משתנה אלא </a:t>
            </a:r>
            <a:r>
              <a:rPr lang="he-IL" sz="2800" b="1" dirty="0">
                <a:solidFill>
                  <a:srgbClr val="FF0000"/>
                </a:solidFill>
              </a:rPr>
              <a:t>אבטיפוס </a:t>
            </a:r>
            <a:r>
              <a:rPr lang="he-IL" sz="2800" dirty="0"/>
              <a:t>ממנו ניצור משתנים שנקראים אובייקטים.</a:t>
            </a:r>
          </a:p>
        </p:txBody>
      </p:sp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C4D0B27A-3DA3-493F-8683-935ADCFDFD8C}"/>
              </a:ext>
            </a:extLst>
          </p:cNvPr>
          <p:cNvSpPr/>
          <p:nvPr/>
        </p:nvSpPr>
        <p:spPr>
          <a:xfrm>
            <a:off x="6332770" y="4172350"/>
            <a:ext cx="1880140" cy="747800"/>
          </a:xfrm>
          <a:prstGeom prst="wedgeRoundRectCallout">
            <a:avLst>
              <a:gd name="adj1" fmla="val -78649"/>
              <a:gd name="adj2" fmla="val 2461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rgbClr val="FF0000"/>
                </a:solidFill>
              </a:rPr>
              <a:t>שדות </a:t>
            </a:r>
            <a:r>
              <a:rPr lang="en-US" sz="2400" dirty="0">
                <a:solidFill>
                  <a:schemeClr val="tx1"/>
                </a:solidFill>
              </a:rPr>
              <a:t>fields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9" name="בועת דיבור: מלבן עם פינות מעוגלות 8">
            <a:extLst>
              <a:ext uri="{FF2B5EF4-FFF2-40B4-BE49-F238E27FC236}">
                <a16:creationId xmlns:a16="http://schemas.microsoft.com/office/drawing/2014/main" id="{99DAA307-C75E-4FC4-9319-ECA831E4147B}"/>
              </a:ext>
            </a:extLst>
          </p:cNvPr>
          <p:cNvSpPr/>
          <p:nvPr/>
        </p:nvSpPr>
        <p:spPr>
          <a:xfrm>
            <a:off x="4465206" y="823642"/>
            <a:ext cx="2915105" cy="747800"/>
          </a:xfrm>
          <a:prstGeom prst="wedgeRoundRectCallout">
            <a:avLst>
              <a:gd name="adj1" fmla="val -78649"/>
              <a:gd name="adj2" fmla="val 2461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שם המחלקה בשיטת </a:t>
            </a:r>
            <a:r>
              <a:rPr lang="en-US" sz="2400" dirty="0" err="1">
                <a:solidFill>
                  <a:schemeClr val="tx1"/>
                </a:solidFill>
              </a:rPr>
              <a:t>PascalCase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1" y="-29288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יצירת אובייקט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EB7A8-7B87-46AD-BDE2-D8AB5958269D}"/>
              </a:ext>
            </a:extLst>
          </p:cNvPr>
          <p:cNvSpPr txBox="1"/>
          <p:nvPr/>
        </p:nvSpPr>
        <p:spPr>
          <a:xfrm>
            <a:off x="155982" y="669443"/>
            <a:ext cx="883203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המחלקה </a:t>
            </a:r>
            <a:r>
              <a:rPr lang="en-US" sz="2800" dirty="0"/>
              <a:t>course</a:t>
            </a:r>
            <a:r>
              <a:rPr lang="he-IL" sz="2800" dirty="0"/>
              <a:t> היא </a:t>
            </a:r>
            <a:r>
              <a:rPr lang="he-IL" sz="2800" b="1" dirty="0">
                <a:solidFill>
                  <a:srgbClr val="FF0000"/>
                </a:solidFill>
              </a:rPr>
              <a:t>אבטיפוס </a:t>
            </a:r>
            <a:r>
              <a:rPr lang="he-IL" sz="2800" dirty="0"/>
              <a:t>ממנו ניצור משתנים שנקראים אובייקטים. אובייקט הוא מופע (</a:t>
            </a:r>
            <a:r>
              <a:rPr lang="en-US" sz="2800" dirty="0"/>
              <a:t>instance</a:t>
            </a:r>
            <a:r>
              <a:rPr lang="he-IL" sz="2800" dirty="0"/>
              <a:t>) של מחלקה.</a:t>
            </a:r>
          </a:p>
        </p:txBody>
      </p:sp>
      <p:sp>
        <p:nvSpPr>
          <p:cNvPr id="10" name="בועת דיבור: מלבן עם פינות מעוגלות 9">
            <a:extLst>
              <a:ext uri="{FF2B5EF4-FFF2-40B4-BE49-F238E27FC236}">
                <a16:creationId xmlns:a16="http://schemas.microsoft.com/office/drawing/2014/main" id="{AEDFDB4D-B92D-4BB5-A7C4-05226E0B5361}"/>
              </a:ext>
            </a:extLst>
          </p:cNvPr>
          <p:cNvSpPr/>
          <p:nvPr/>
        </p:nvSpPr>
        <p:spPr>
          <a:xfrm>
            <a:off x="5290563" y="1983475"/>
            <a:ext cx="2272057" cy="747800"/>
          </a:xfrm>
          <a:prstGeom prst="wedgeRoundRectCallout">
            <a:avLst>
              <a:gd name="adj1" fmla="val -75125"/>
              <a:gd name="adj2" fmla="val 2638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המחלקה היא אבטיפוס/תבנית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50D0FCC-2989-4AAB-A8B4-899E29F90411}"/>
              </a:ext>
            </a:extLst>
          </p:cNvPr>
          <p:cNvSpPr/>
          <p:nvPr/>
        </p:nvSpPr>
        <p:spPr>
          <a:xfrm>
            <a:off x="3746197" y="2067775"/>
            <a:ext cx="1079500" cy="100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Course</a:t>
            </a:r>
          </a:p>
          <a:p>
            <a:pPr algn="ctr">
              <a:defRPr/>
            </a:pPr>
            <a:r>
              <a:rPr lang="en-US" dirty="0"/>
              <a:t>name</a:t>
            </a:r>
          </a:p>
          <a:p>
            <a:pPr algn="ctr">
              <a:defRPr/>
            </a:pPr>
            <a:r>
              <a:rPr lang="en-US" dirty="0"/>
              <a:t>hours</a:t>
            </a:r>
          </a:p>
          <a:p>
            <a:pPr algn="ctr">
              <a:defRPr/>
            </a:pPr>
            <a:r>
              <a:rPr lang="en-US" dirty="0"/>
              <a:t>price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F432D967-67FE-4217-B6D4-64652281A700}"/>
              </a:ext>
            </a:extLst>
          </p:cNvPr>
          <p:cNvSpPr/>
          <p:nvPr/>
        </p:nvSpPr>
        <p:spPr>
          <a:xfrm>
            <a:off x="155983" y="3304488"/>
            <a:ext cx="2765028" cy="1267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r>
              <a:rPr lang="en-US" b="1" dirty="0" err="1"/>
              <a:t>name:</a:t>
            </a:r>
            <a:r>
              <a:rPr lang="en-US" dirty="0" err="1"/>
              <a:t>C</a:t>
            </a:r>
            <a:r>
              <a:rPr lang="en-US" dirty="0"/>
              <a:t># programming and algorithms</a:t>
            </a:r>
          </a:p>
          <a:p>
            <a:pPr algn="l" rtl="0">
              <a:defRPr/>
            </a:pPr>
            <a:r>
              <a:rPr lang="en-US" b="1" dirty="0"/>
              <a:t>hours:</a:t>
            </a:r>
            <a:r>
              <a:rPr lang="en-US" dirty="0"/>
              <a:t> 130</a:t>
            </a:r>
          </a:p>
          <a:p>
            <a:pPr algn="l" rtl="0">
              <a:defRPr/>
            </a:pPr>
            <a:r>
              <a:rPr lang="en-US" b="1" dirty="0"/>
              <a:t>price:</a:t>
            </a:r>
            <a:r>
              <a:rPr lang="en-US" dirty="0"/>
              <a:t> 4978.70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0B0651A-966E-4FAF-8691-6CFB3444FA24}"/>
              </a:ext>
            </a:extLst>
          </p:cNvPr>
          <p:cNvSpPr/>
          <p:nvPr/>
        </p:nvSpPr>
        <p:spPr>
          <a:xfrm>
            <a:off x="3314149" y="3284984"/>
            <a:ext cx="2627585" cy="1267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r>
              <a:rPr lang="en-US" b="1" dirty="0"/>
              <a:t>name: </a:t>
            </a:r>
            <a:r>
              <a:rPr lang="en-US" dirty="0" err="1"/>
              <a:t>FullStack</a:t>
            </a:r>
            <a:r>
              <a:rPr lang="en-US" dirty="0"/>
              <a:t> 1</a:t>
            </a:r>
          </a:p>
          <a:p>
            <a:pPr algn="l" rtl="0">
              <a:defRPr/>
            </a:pPr>
            <a:r>
              <a:rPr lang="en-US" b="1" dirty="0"/>
              <a:t>hours: </a:t>
            </a:r>
            <a:r>
              <a:rPr lang="en-US" dirty="0"/>
              <a:t>65</a:t>
            </a:r>
          </a:p>
          <a:p>
            <a:pPr algn="l" rtl="0">
              <a:defRPr/>
            </a:pPr>
            <a:r>
              <a:rPr lang="en-US" b="1" dirty="0"/>
              <a:t>price:</a:t>
            </a:r>
            <a:r>
              <a:rPr lang="en-US" dirty="0"/>
              <a:t> 3515.20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ECC6ABD-A0F2-40A9-B1DD-34B0BAD35679}"/>
              </a:ext>
            </a:extLst>
          </p:cNvPr>
          <p:cNvSpPr/>
          <p:nvPr/>
        </p:nvSpPr>
        <p:spPr>
          <a:xfrm>
            <a:off x="6334874" y="3284985"/>
            <a:ext cx="2627585" cy="12675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r>
              <a:rPr lang="en-US" b="1" dirty="0"/>
              <a:t>name:</a:t>
            </a:r>
            <a:r>
              <a:rPr lang="en-US" dirty="0"/>
              <a:t> Intro to Cyber</a:t>
            </a:r>
          </a:p>
          <a:p>
            <a:pPr algn="l" rtl="0">
              <a:defRPr/>
            </a:pPr>
            <a:r>
              <a:rPr lang="en-US" b="1" dirty="0"/>
              <a:t>hours: </a:t>
            </a:r>
            <a:r>
              <a:rPr lang="en-US" dirty="0"/>
              <a:t>120</a:t>
            </a:r>
          </a:p>
          <a:p>
            <a:pPr algn="l" rtl="0">
              <a:defRPr/>
            </a:pPr>
            <a:r>
              <a:rPr lang="en-US" b="1" dirty="0"/>
              <a:t>price:</a:t>
            </a:r>
            <a:r>
              <a:rPr lang="en-US" dirty="0"/>
              <a:t> 6500</a:t>
            </a:r>
          </a:p>
        </p:txBody>
      </p:sp>
      <p:sp>
        <p:nvSpPr>
          <p:cNvPr id="16" name="בועת דיבור: מלבן עם פינות מעוגלות 15">
            <a:extLst>
              <a:ext uri="{FF2B5EF4-FFF2-40B4-BE49-F238E27FC236}">
                <a16:creationId xmlns:a16="http://schemas.microsoft.com/office/drawing/2014/main" id="{F61A42E9-0BF7-4E5D-8AAF-B1203A6FAAE2}"/>
              </a:ext>
            </a:extLst>
          </p:cNvPr>
          <p:cNvSpPr/>
          <p:nvPr/>
        </p:nvSpPr>
        <p:spPr>
          <a:xfrm>
            <a:off x="598427" y="4875688"/>
            <a:ext cx="1880140" cy="700574"/>
          </a:xfrm>
          <a:prstGeom prst="wedgeRoundRectCallout">
            <a:avLst>
              <a:gd name="adj1" fmla="val -17327"/>
              <a:gd name="adj2" fmla="val -11448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אובייקט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course1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B6558794-C21D-4810-B6A2-26F0762BCDB7}"/>
              </a:ext>
            </a:extLst>
          </p:cNvPr>
          <p:cNvSpPr/>
          <p:nvPr/>
        </p:nvSpPr>
        <p:spPr>
          <a:xfrm>
            <a:off x="3587800" y="4875688"/>
            <a:ext cx="1880140" cy="700574"/>
          </a:xfrm>
          <a:prstGeom prst="wedgeRoundRectCallout">
            <a:avLst>
              <a:gd name="adj1" fmla="val -17327"/>
              <a:gd name="adj2" fmla="val -11448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אובייקט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course2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8420C0E6-1962-4A71-AB6C-D7BE5C38C7A2}"/>
              </a:ext>
            </a:extLst>
          </p:cNvPr>
          <p:cNvSpPr/>
          <p:nvPr/>
        </p:nvSpPr>
        <p:spPr>
          <a:xfrm>
            <a:off x="6708596" y="4827301"/>
            <a:ext cx="1880140" cy="700574"/>
          </a:xfrm>
          <a:prstGeom prst="wedgeRoundRectCallout">
            <a:avLst>
              <a:gd name="adj1" fmla="val -17327"/>
              <a:gd name="adj2" fmla="val -11448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אובייקט </a:t>
            </a:r>
            <a:r>
              <a:rPr lang="en-US" sz="2400" dirty="0">
                <a:solidFill>
                  <a:schemeClr val="tx1"/>
                </a:solidFill>
              </a:rPr>
              <a:t>course3</a:t>
            </a:r>
            <a:endParaRPr lang="he-IL" sz="2400" dirty="0">
              <a:solidFill>
                <a:schemeClr val="tx1"/>
              </a:solidFill>
            </a:endParaRP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B9EDC26E-34B3-47C1-B7EA-560D7599665B}"/>
              </a:ext>
            </a:extLst>
          </p:cNvPr>
          <p:cNvCxnSpPr>
            <a:cxnSpLocks/>
          </p:cNvCxnSpPr>
          <p:nvPr/>
        </p:nvCxnSpPr>
        <p:spPr>
          <a:xfrm>
            <a:off x="3746197" y="2322281"/>
            <a:ext cx="10795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 animBg="1"/>
      <p:bldP spid="11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-66201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יצירת אובייקט ב #</a:t>
            </a:r>
            <a:r>
              <a:rPr lang="en-US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347C3FEA-8743-4A23-849B-2D419487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66350"/>
            <a:ext cx="4752528" cy="3605268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2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algn="l" rtl="0"/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Course();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Course();</a:t>
            </a: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course3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Course();</a:t>
            </a:r>
          </a:p>
          <a:p>
            <a:pPr algn="l" rtl="0"/>
            <a:endParaRPr lang="en-US" sz="2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6AE893-525A-49B3-8DC9-2FA345EB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48" y="663510"/>
            <a:ext cx="4230130" cy="3241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3" name="Rectangle 4">
            <a:extLst>
              <a:ext uri="{FF2B5EF4-FFF2-40B4-BE49-F238E27FC236}">
                <a16:creationId xmlns:a16="http://schemas.microsoft.com/office/drawing/2014/main" id="{519D9DD7-4E35-44DD-998D-9AC27F777A0D}"/>
              </a:ext>
            </a:extLst>
          </p:cNvPr>
          <p:cNvSpPr/>
          <p:nvPr/>
        </p:nvSpPr>
        <p:spPr>
          <a:xfrm>
            <a:off x="4131347" y="4499365"/>
            <a:ext cx="908795" cy="100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Course</a:t>
            </a:r>
          </a:p>
          <a:p>
            <a:pPr algn="ctr">
              <a:defRPr/>
            </a:pPr>
            <a:r>
              <a:rPr lang="en-US" sz="1400" dirty="0"/>
              <a:t>name</a:t>
            </a:r>
          </a:p>
          <a:p>
            <a:pPr algn="ctr">
              <a:defRPr/>
            </a:pPr>
            <a:r>
              <a:rPr lang="en-US" sz="1400" dirty="0"/>
              <a:t>hours</a:t>
            </a:r>
          </a:p>
          <a:p>
            <a:pPr algn="ctr">
              <a:defRPr/>
            </a:pPr>
            <a:r>
              <a:rPr lang="en-US" sz="1400" dirty="0"/>
              <a:t>price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F98CA23-3663-42C7-A578-7801F2FC9A5C}"/>
              </a:ext>
            </a:extLst>
          </p:cNvPr>
          <p:cNvSpPr/>
          <p:nvPr/>
        </p:nvSpPr>
        <p:spPr>
          <a:xfrm>
            <a:off x="107504" y="5623722"/>
            <a:ext cx="3048723" cy="1117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/>
              <a:t>course1</a:t>
            </a:r>
          </a:p>
          <a:p>
            <a:pPr algn="l" rtl="0">
              <a:defRPr/>
            </a:pPr>
            <a:r>
              <a:rPr lang="en-US" sz="1400" b="1" dirty="0" err="1"/>
              <a:t>name:</a:t>
            </a:r>
            <a:r>
              <a:rPr lang="en-US" sz="1400" dirty="0" err="1"/>
              <a:t>C</a:t>
            </a:r>
            <a:r>
              <a:rPr lang="en-US" sz="1400" dirty="0"/>
              <a:t># programming and algorithms</a:t>
            </a:r>
          </a:p>
          <a:p>
            <a:pPr algn="l" rtl="0">
              <a:defRPr/>
            </a:pPr>
            <a:r>
              <a:rPr lang="en-US" sz="1400" b="1" dirty="0"/>
              <a:t>hours:</a:t>
            </a:r>
            <a:r>
              <a:rPr lang="en-US" sz="1400" dirty="0"/>
              <a:t> 130</a:t>
            </a:r>
          </a:p>
          <a:p>
            <a:pPr algn="l" rtl="0">
              <a:defRPr/>
            </a:pPr>
            <a:r>
              <a:rPr lang="en-US" sz="1400" b="1" dirty="0"/>
              <a:t>price:</a:t>
            </a:r>
            <a:r>
              <a:rPr lang="en-US" sz="1400" dirty="0"/>
              <a:t> 4978.70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1BE3D16-3489-482F-A334-3FF767CEE530}"/>
              </a:ext>
            </a:extLst>
          </p:cNvPr>
          <p:cNvSpPr/>
          <p:nvPr/>
        </p:nvSpPr>
        <p:spPr>
          <a:xfrm>
            <a:off x="3396718" y="5623722"/>
            <a:ext cx="2281320" cy="1117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/>
              <a:t>course2</a:t>
            </a:r>
          </a:p>
          <a:p>
            <a:pPr algn="l" rtl="0">
              <a:defRPr/>
            </a:pPr>
            <a:r>
              <a:rPr lang="en-US" sz="1400" b="1" dirty="0"/>
              <a:t>name: </a:t>
            </a:r>
            <a:r>
              <a:rPr lang="en-US" sz="1400" dirty="0" err="1"/>
              <a:t>FullStack</a:t>
            </a:r>
            <a:r>
              <a:rPr lang="en-US" sz="1400" dirty="0"/>
              <a:t> 1</a:t>
            </a:r>
          </a:p>
          <a:p>
            <a:pPr algn="l" rtl="0">
              <a:defRPr/>
            </a:pPr>
            <a:r>
              <a:rPr lang="en-US" sz="1400" b="1" dirty="0"/>
              <a:t>hours: </a:t>
            </a:r>
            <a:r>
              <a:rPr lang="en-US" sz="1400" dirty="0"/>
              <a:t>65</a:t>
            </a:r>
          </a:p>
          <a:p>
            <a:pPr algn="l" rtl="0">
              <a:defRPr/>
            </a:pPr>
            <a:r>
              <a:rPr lang="en-US" sz="1400" b="1" dirty="0"/>
              <a:t>price:</a:t>
            </a:r>
            <a:r>
              <a:rPr lang="en-US" sz="1400" dirty="0"/>
              <a:t> 3515.20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2750C517-D630-4730-AE0D-D77CEA59135F}"/>
              </a:ext>
            </a:extLst>
          </p:cNvPr>
          <p:cNvSpPr/>
          <p:nvPr/>
        </p:nvSpPr>
        <p:spPr>
          <a:xfrm>
            <a:off x="6034237" y="5623722"/>
            <a:ext cx="2281320" cy="1117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/>
              <a:t>course3</a:t>
            </a:r>
          </a:p>
          <a:p>
            <a:pPr algn="l" rtl="0">
              <a:defRPr/>
            </a:pPr>
            <a:r>
              <a:rPr lang="en-US" sz="1400" b="1" dirty="0"/>
              <a:t>name:</a:t>
            </a:r>
            <a:r>
              <a:rPr lang="en-US" sz="1400" dirty="0"/>
              <a:t> Intro to Cyber</a:t>
            </a:r>
          </a:p>
          <a:p>
            <a:pPr algn="l" rtl="0">
              <a:defRPr/>
            </a:pPr>
            <a:r>
              <a:rPr lang="en-US" sz="1400" b="1" dirty="0"/>
              <a:t>hours: </a:t>
            </a:r>
            <a:r>
              <a:rPr lang="en-US" sz="1400" dirty="0"/>
              <a:t>120</a:t>
            </a:r>
          </a:p>
          <a:p>
            <a:pPr algn="l" rtl="0">
              <a:defRPr/>
            </a:pPr>
            <a:r>
              <a:rPr lang="en-US" sz="1400" b="1" dirty="0"/>
              <a:t>price:</a:t>
            </a:r>
            <a:r>
              <a:rPr lang="en-US" sz="1400" dirty="0"/>
              <a:t> 6500</a:t>
            </a:r>
          </a:p>
        </p:txBody>
      </p: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A1FF53C-4BAC-408D-AF76-D12741DFD2CA}"/>
              </a:ext>
            </a:extLst>
          </p:cNvPr>
          <p:cNvCxnSpPr>
            <a:cxnSpLocks/>
          </p:cNvCxnSpPr>
          <p:nvPr/>
        </p:nvCxnSpPr>
        <p:spPr>
          <a:xfrm>
            <a:off x="4117601" y="4797152"/>
            <a:ext cx="90879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3" grpId="0" uiExpand="1" animBg="1"/>
      <p:bldP spid="24" grpId="0" uiExpand="1" animBg="1"/>
      <p:bldP spid="25" grpId="0" uiExpand="1" animBg="1"/>
      <p:bldP spid="26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-66201"/>
            <a:ext cx="7487115" cy="740664"/>
          </a:xfrm>
        </p:spPr>
        <p:txBody>
          <a:bodyPr>
            <a:noAutofit/>
          </a:bodyPr>
          <a:lstStyle/>
          <a:p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אתחול אובייקט בזמן יצירתו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347C3FEA-8743-4A23-849B-2D419487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666350"/>
            <a:ext cx="8964488" cy="2762649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1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algn="l" rtl="0"/>
            <a:r>
              <a:rPr lang="en-US" sz="1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"C# programming and algorithms"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 = 130, 	                         price = 4978.70 };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"FullStack1"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 = 65, price = 3515.20 };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course3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"Intro to Cyber"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 = 120, price = 6500 };</a:t>
            </a:r>
            <a:endParaRPr lang="en-US" sz="1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519D9DD7-4E35-44DD-998D-9AC27F777A0D}"/>
              </a:ext>
            </a:extLst>
          </p:cNvPr>
          <p:cNvSpPr/>
          <p:nvPr/>
        </p:nvSpPr>
        <p:spPr>
          <a:xfrm>
            <a:off x="4117603" y="3789040"/>
            <a:ext cx="908795" cy="100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Course</a:t>
            </a:r>
          </a:p>
          <a:p>
            <a:pPr algn="ctr">
              <a:defRPr/>
            </a:pPr>
            <a:r>
              <a:rPr lang="en-US" sz="1400" dirty="0"/>
              <a:t>name</a:t>
            </a:r>
          </a:p>
          <a:p>
            <a:pPr algn="ctr">
              <a:defRPr/>
            </a:pPr>
            <a:r>
              <a:rPr lang="en-US" sz="1400" dirty="0"/>
              <a:t>hours</a:t>
            </a:r>
          </a:p>
          <a:p>
            <a:pPr algn="ctr">
              <a:defRPr/>
            </a:pPr>
            <a:r>
              <a:rPr lang="en-US" sz="1400" dirty="0"/>
              <a:t>price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F98CA23-3663-42C7-A578-7801F2FC9A5C}"/>
              </a:ext>
            </a:extLst>
          </p:cNvPr>
          <p:cNvSpPr/>
          <p:nvPr/>
        </p:nvSpPr>
        <p:spPr>
          <a:xfrm>
            <a:off x="467544" y="5046555"/>
            <a:ext cx="2281320" cy="14067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/>
              <a:t>course1</a:t>
            </a:r>
          </a:p>
          <a:p>
            <a:pPr algn="l" rtl="0">
              <a:defRPr/>
            </a:pPr>
            <a:r>
              <a:rPr lang="en-US" sz="1400" b="1" dirty="0" err="1"/>
              <a:t>name:</a:t>
            </a:r>
            <a:r>
              <a:rPr lang="en-US" sz="1400" dirty="0" err="1"/>
              <a:t>C</a:t>
            </a:r>
            <a:r>
              <a:rPr lang="en-US" sz="1400" dirty="0"/>
              <a:t># programming </a:t>
            </a:r>
          </a:p>
          <a:p>
            <a:pPr algn="l" rtl="0">
              <a:defRPr/>
            </a:pPr>
            <a:r>
              <a:rPr lang="en-US" sz="1400" dirty="0"/>
              <a:t>and algorithms</a:t>
            </a:r>
          </a:p>
          <a:p>
            <a:pPr algn="l" rtl="0">
              <a:defRPr/>
            </a:pPr>
            <a:r>
              <a:rPr lang="en-US" sz="1400" b="1" dirty="0"/>
              <a:t>hours:</a:t>
            </a:r>
            <a:r>
              <a:rPr lang="en-US" sz="1400" dirty="0"/>
              <a:t> 130</a:t>
            </a:r>
          </a:p>
          <a:p>
            <a:pPr algn="l" rtl="0">
              <a:defRPr/>
            </a:pPr>
            <a:r>
              <a:rPr lang="en-US" sz="1400" b="1" dirty="0"/>
              <a:t>price:</a:t>
            </a:r>
            <a:r>
              <a:rPr lang="en-US" sz="1400" dirty="0"/>
              <a:t> 4978.70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41BE3D16-3489-482F-A334-3FF767CEE530}"/>
              </a:ext>
            </a:extLst>
          </p:cNvPr>
          <p:cNvSpPr/>
          <p:nvPr/>
        </p:nvSpPr>
        <p:spPr>
          <a:xfrm>
            <a:off x="3431340" y="5046555"/>
            <a:ext cx="2281320" cy="14067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/>
              <a:t>course2</a:t>
            </a:r>
          </a:p>
          <a:p>
            <a:pPr algn="l" rtl="0">
              <a:defRPr/>
            </a:pPr>
            <a:r>
              <a:rPr lang="en-US" sz="1400" b="1" dirty="0"/>
              <a:t>name: </a:t>
            </a:r>
            <a:r>
              <a:rPr lang="en-US" sz="1400" dirty="0" err="1"/>
              <a:t>FullStack</a:t>
            </a:r>
            <a:r>
              <a:rPr lang="en-US" sz="1400" dirty="0"/>
              <a:t> 1</a:t>
            </a:r>
          </a:p>
          <a:p>
            <a:pPr algn="l" rtl="0">
              <a:defRPr/>
            </a:pPr>
            <a:r>
              <a:rPr lang="en-US" sz="1400" b="1" dirty="0"/>
              <a:t>hours: </a:t>
            </a:r>
            <a:r>
              <a:rPr lang="en-US" sz="1400" dirty="0"/>
              <a:t>65</a:t>
            </a:r>
          </a:p>
          <a:p>
            <a:pPr algn="l" rtl="0">
              <a:defRPr/>
            </a:pPr>
            <a:r>
              <a:rPr lang="en-US" sz="1400" b="1" dirty="0"/>
              <a:t>price:</a:t>
            </a:r>
            <a:r>
              <a:rPr lang="en-US" sz="1400" dirty="0"/>
              <a:t> 3515.20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2750C517-D630-4730-AE0D-D77CEA59135F}"/>
              </a:ext>
            </a:extLst>
          </p:cNvPr>
          <p:cNvSpPr/>
          <p:nvPr/>
        </p:nvSpPr>
        <p:spPr>
          <a:xfrm>
            <a:off x="6178253" y="5046555"/>
            <a:ext cx="2281320" cy="14067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1400" b="1" dirty="0"/>
              <a:t>course3</a:t>
            </a:r>
          </a:p>
          <a:p>
            <a:pPr algn="l" rtl="0">
              <a:defRPr/>
            </a:pPr>
            <a:r>
              <a:rPr lang="en-US" sz="1400" b="1" dirty="0"/>
              <a:t>name:</a:t>
            </a:r>
            <a:r>
              <a:rPr lang="en-US" sz="1400" dirty="0"/>
              <a:t> Intro to Cyber</a:t>
            </a:r>
          </a:p>
          <a:p>
            <a:pPr algn="l" rtl="0">
              <a:defRPr/>
            </a:pPr>
            <a:r>
              <a:rPr lang="en-US" sz="1400" b="1" dirty="0"/>
              <a:t>hours: </a:t>
            </a:r>
            <a:r>
              <a:rPr lang="en-US" sz="1400" dirty="0"/>
              <a:t>120</a:t>
            </a:r>
          </a:p>
          <a:p>
            <a:pPr algn="l" rtl="0">
              <a:defRPr/>
            </a:pPr>
            <a:r>
              <a:rPr lang="en-US" sz="1400" b="1" dirty="0"/>
              <a:t>price:</a:t>
            </a:r>
            <a:r>
              <a:rPr lang="en-US" sz="1400" dirty="0"/>
              <a:t> 6500</a:t>
            </a:r>
          </a:p>
        </p:txBody>
      </p: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A1FF53C-4BAC-408D-AF76-D12741DFD2CA}"/>
              </a:ext>
            </a:extLst>
          </p:cNvPr>
          <p:cNvCxnSpPr>
            <a:cxnSpLocks/>
          </p:cNvCxnSpPr>
          <p:nvPr/>
        </p:nvCxnSpPr>
        <p:spPr>
          <a:xfrm>
            <a:off x="4117603" y="4086827"/>
            <a:ext cx="90879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4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3" grpId="0" uiExpand="1" animBg="1"/>
      <p:bldP spid="24" grpId="0" uiExpand="1" animBg="1"/>
      <p:bldP spid="25" grpId="0" uiExpand="1" animBg="1"/>
      <p:bldP spid="26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-66201"/>
            <a:ext cx="7487115" cy="740664"/>
          </a:xfrm>
        </p:spPr>
        <p:txBody>
          <a:bodyPr>
            <a:noAutofit/>
          </a:bodyPr>
          <a:lstStyle/>
          <a:p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אתחול אובייקט בזמן יצירתו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347C3FEA-8743-4A23-849B-2D419487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666350"/>
            <a:ext cx="8964488" cy="2762649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1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algn="l" rtl="0"/>
            <a:r>
              <a:rPr lang="en-US" sz="1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"C# programming and algorithms"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 = 130, 	                         price = 4978.70 };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"FullStack1"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 = 65, price = 3515.20 };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course3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Course() {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"Intro to Cyber"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 = 120, price = 6500 };</a:t>
            </a:r>
            <a:endParaRPr lang="en-US" sz="1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5BEA3AF-CCA9-406E-A85D-EC80B6B4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80" y="3717031"/>
            <a:ext cx="3960440" cy="29052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62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44624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פניה לשדה מסוים במהלך התוכנית 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165A7C3-7CDF-43C4-9DB7-9C613627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708" y="908720"/>
            <a:ext cx="5256584" cy="648072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אובייקט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שם שדה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4F8C4A3-9436-4C81-AD1B-060CE124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38" y="1938312"/>
            <a:ext cx="8802724" cy="4515024"/>
          </a:xfrm>
          <a:prstGeom prst="rect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Course</a:t>
            </a:r>
            <a:endParaRPr lang="en-US" sz="24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hours;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Course course1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Course();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course1.name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"C# programming and algorithms";</a:t>
            </a:r>
          </a:p>
          <a:p>
            <a:pPr algn="l" rtl="0"/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course1.hours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course1.price = course1.hours*100;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24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44624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היכן נכתוב את המחלקות ב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ADE46CB-3172-4420-A791-21381EDF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925"/>
            <a:ext cx="5714818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23DF87B-54E4-4D73-9F44-45BB9D9E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31" y="2276872"/>
            <a:ext cx="6056769" cy="368282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29FE4C5-40FA-4161-A1F8-85CDA3A9D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903" y="4118283"/>
            <a:ext cx="4837248" cy="2623085"/>
          </a:xfrm>
          <a:prstGeom prst="rect">
            <a:avLst/>
          </a:prstGeom>
        </p:spPr>
      </p:pic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856BBAF4-C150-41D5-B49A-AF9378B96B5B}"/>
              </a:ext>
            </a:extLst>
          </p:cNvPr>
          <p:cNvSpPr/>
          <p:nvPr/>
        </p:nvSpPr>
        <p:spPr>
          <a:xfrm>
            <a:off x="2699792" y="5733256"/>
            <a:ext cx="108012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00F249B6-4613-4E52-B6FF-4CBC0A0AA520}"/>
              </a:ext>
            </a:extLst>
          </p:cNvPr>
          <p:cNvSpPr/>
          <p:nvPr/>
        </p:nvSpPr>
        <p:spPr>
          <a:xfrm>
            <a:off x="76056" y="5729473"/>
            <a:ext cx="1255583" cy="435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6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243</Words>
  <Application>Microsoft Office PowerPoint</Application>
  <PresentationFormat>‫הצגה על המסך (4:3)</PresentationFormat>
  <Paragraphs>144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ערכת נושא Office</vt:lpstr>
      <vt:lpstr>מחלקה - Class</vt:lpstr>
      <vt:lpstr>יצירת מחלקה - Class</vt:lpstr>
      <vt:lpstr>יצירת אובייקט</vt:lpstr>
      <vt:lpstr>יצירת אובייקט ב #C</vt:lpstr>
      <vt:lpstr>אתחול אובייקט בזמן יצירתו</vt:lpstr>
      <vt:lpstr>אתחול אובייקט בזמן יצירתו</vt:lpstr>
      <vt:lpstr>פניה לשדה מסוים במהלך התוכנית </vt:lpstr>
      <vt:lpstr>היכן נכתוב את המחלקות ב VS?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154</cp:revision>
  <dcterms:created xsi:type="dcterms:W3CDTF">2018-02-18T20:21:23Z</dcterms:created>
  <dcterms:modified xsi:type="dcterms:W3CDTF">2020-01-18T08:18:23Z</dcterms:modified>
</cp:coreProperties>
</file>