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9" r:id="rId2"/>
    <p:sldId id="283" r:id="rId3"/>
    <p:sldId id="304" r:id="rId4"/>
    <p:sldId id="305" r:id="rId5"/>
    <p:sldId id="306" r:id="rId6"/>
    <p:sldId id="307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64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95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47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618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63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21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15197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4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היום נלמד...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AAFB91B-41CC-46B0-B30E-B0AE9EC86B62}"/>
              </a:ext>
            </a:extLst>
          </p:cNvPr>
          <p:cNvSpPr/>
          <p:nvPr/>
        </p:nvSpPr>
        <p:spPr>
          <a:xfrm>
            <a:off x="388964" y="1772816"/>
            <a:ext cx="8366072" cy="555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8066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העמסת פונקציות/פונקציות חופפות </a:t>
            </a: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Overloading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29DA60-BA93-406F-9B0A-AABDA061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1400"/>
            <a:ext cx="91439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40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פונקציות חופפות – </a:t>
            </a:r>
            <a:r>
              <a:rPr lang="en-US" altLang="he-IL" sz="40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Overloading functions</a:t>
            </a:r>
            <a:endParaRPr lang="he-IL" altLang="he-IL" sz="40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23471-5632-4142-BA0D-7DDB306BA604}"/>
              </a:ext>
            </a:extLst>
          </p:cNvPr>
          <p:cNvSpPr txBox="1"/>
          <p:nvPr/>
        </p:nvSpPr>
        <p:spPr>
          <a:xfrm>
            <a:off x="0" y="536486"/>
            <a:ext cx="8982235" cy="62478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ב-</a:t>
            </a:r>
            <a:r>
              <a:rPr lang="en-US" sz="2400" dirty="0"/>
              <a:t>C#</a:t>
            </a:r>
            <a:r>
              <a:rPr lang="he-IL" sz="2400" dirty="0"/>
              <a:t> </a:t>
            </a:r>
            <a:r>
              <a:rPr lang="en-US" sz="2400" dirty="0"/>
              <a:t> </a:t>
            </a:r>
            <a:r>
              <a:rPr lang="he-IL" sz="2400" dirty="0"/>
              <a:t>ניתן  ליצור פונקציות בעלות אותו שם, אך בעלות חתימות שונות (פרמטרים שונים). </a:t>
            </a:r>
          </a:p>
          <a:p>
            <a:pPr algn="r"/>
            <a:r>
              <a:rPr lang="he-IL" sz="2400" dirty="0"/>
              <a:t>פונקציות אלו נקראות פונקציות חופפות, והקומפיילר מתייחס אליהן כפונקציות נפרדות.</a:t>
            </a:r>
          </a:p>
          <a:p>
            <a:pPr algn="r"/>
            <a:r>
              <a:rPr lang="he-IL" sz="2400" dirty="0"/>
              <a:t>לדוגמא: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$"int=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=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 double=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$"int=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string=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{s}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5437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29DA60-BA93-406F-9B0A-AABDA061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9844"/>
            <a:ext cx="91439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32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כיצד התוכנית יודעת איזו מן הפונקציות להפעיל?</a:t>
            </a:r>
            <a:endParaRPr lang="he-IL" altLang="he-IL" sz="32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23471-5632-4142-BA0D-7DDB306BA604}"/>
              </a:ext>
            </a:extLst>
          </p:cNvPr>
          <p:cNvSpPr txBox="1"/>
          <p:nvPr/>
        </p:nvSpPr>
        <p:spPr>
          <a:xfrm>
            <a:off x="161762" y="536486"/>
            <a:ext cx="8820473" cy="62478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$"int=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=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 double=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$"int=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string=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{s}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(int)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(8, 4.5); 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MyFunc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int,double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(int, string)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(8, 4); 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MyFunc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int,double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546CDDE-D320-417B-86A2-9AE4588F7A29}"/>
              </a:ext>
            </a:extLst>
          </p:cNvPr>
          <p:cNvSpPr/>
          <p:nvPr/>
        </p:nvSpPr>
        <p:spPr>
          <a:xfrm>
            <a:off x="6660232" y="5301208"/>
            <a:ext cx="216024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he-IL" dirty="0" err="1">
                <a:solidFill>
                  <a:schemeClr val="bg1"/>
                </a:solidFill>
              </a:rPr>
              <a:t>int</a:t>
            </a:r>
            <a:r>
              <a:rPr lang="he-IL" dirty="0">
                <a:solidFill>
                  <a:schemeClr val="bg1"/>
                </a:solidFill>
              </a:rPr>
              <a:t>= 8</a:t>
            </a:r>
          </a:p>
          <a:p>
            <a:pPr algn="l" rtl="0"/>
            <a:r>
              <a:rPr lang="he-IL" dirty="0" err="1">
                <a:solidFill>
                  <a:schemeClr val="bg1"/>
                </a:solidFill>
              </a:rPr>
              <a:t>int</a:t>
            </a:r>
            <a:r>
              <a:rPr lang="he-IL" dirty="0">
                <a:solidFill>
                  <a:schemeClr val="bg1"/>
                </a:solidFill>
              </a:rPr>
              <a:t>= 8 </a:t>
            </a:r>
            <a:r>
              <a:rPr lang="he-IL" dirty="0" err="1">
                <a:solidFill>
                  <a:schemeClr val="bg1"/>
                </a:solidFill>
              </a:rPr>
              <a:t>double</a:t>
            </a:r>
            <a:r>
              <a:rPr lang="he-IL" dirty="0">
                <a:solidFill>
                  <a:schemeClr val="bg1"/>
                </a:solidFill>
              </a:rPr>
              <a:t>= 4.5</a:t>
            </a:r>
          </a:p>
          <a:p>
            <a:pPr algn="l" rtl="0"/>
            <a:r>
              <a:rPr lang="he-IL" dirty="0" err="1">
                <a:solidFill>
                  <a:schemeClr val="bg1"/>
                </a:solidFill>
              </a:rPr>
              <a:t>int</a:t>
            </a:r>
            <a:r>
              <a:rPr lang="he-IL" dirty="0">
                <a:solidFill>
                  <a:schemeClr val="bg1"/>
                </a:solidFill>
              </a:rPr>
              <a:t>= 8 </a:t>
            </a:r>
            <a:r>
              <a:rPr lang="he-IL" dirty="0" err="1">
                <a:solidFill>
                  <a:schemeClr val="bg1"/>
                </a:solidFill>
              </a:rPr>
              <a:t>string</a:t>
            </a:r>
            <a:r>
              <a:rPr lang="he-IL" dirty="0">
                <a:solidFill>
                  <a:schemeClr val="bg1"/>
                </a:solidFill>
              </a:rPr>
              <a:t>= </a:t>
            </a:r>
            <a:r>
              <a:rPr lang="he-IL" dirty="0" err="1">
                <a:solidFill>
                  <a:schemeClr val="bg1"/>
                </a:solidFill>
              </a:rPr>
              <a:t>hello</a:t>
            </a:r>
            <a:endParaRPr lang="he-IL" dirty="0">
              <a:solidFill>
                <a:schemeClr val="bg1"/>
              </a:solidFill>
            </a:endParaRPr>
          </a:p>
          <a:p>
            <a:pPr algn="l" rtl="0"/>
            <a:r>
              <a:rPr lang="he-IL" dirty="0" err="1">
                <a:solidFill>
                  <a:schemeClr val="bg1"/>
                </a:solidFill>
              </a:rPr>
              <a:t>int</a:t>
            </a:r>
            <a:r>
              <a:rPr lang="he-IL" dirty="0">
                <a:solidFill>
                  <a:schemeClr val="bg1"/>
                </a:solidFill>
              </a:rPr>
              <a:t>= 8 </a:t>
            </a:r>
            <a:r>
              <a:rPr lang="he-IL" dirty="0" err="1">
                <a:solidFill>
                  <a:schemeClr val="bg1"/>
                </a:solidFill>
              </a:rPr>
              <a:t>double</a:t>
            </a:r>
            <a:r>
              <a:rPr lang="he-IL" dirty="0">
                <a:solidFill>
                  <a:schemeClr val="bg1"/>
                </a:solidFill>
              </a:rPr>
              <a:t>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98705-807A-4292-B119-11A2B3FDCB03}"/>
              </a:ext>
            </a:extLst>
          </p:cNvPr>
          <p:cNvSpPr txBox="1"/>
          <p:nvPr/>
        </p:nvSpPr>
        <p:spPr>
          <a:xfrm>
            <a:off x="5724128" y="692696"/>
            <a:ext cx="3247872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הפונקציה שתופעל נקבעת על ידי סוג (או כמות) הפרמטרים  שנשלחים עם הקריאה לפונקציה</a:t>
            </a:r>
          </a:p>
        </p:txBody>
      </p:sp>
    </p:spTree>
    <p:extLst>
      <p:ext uri="{BB962C8B-B14F-4D97-AF65-F5344CB8AC3E}">
        <p14:creationId xmlns:p14="http://schemas.microsoft.com/office/powerpoint/2010/main" val="78914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29DA60-BA93-406F-9B0A-AABDA061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066"/>
            <a:ext cx="9143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2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אסור להגדיר פונקציות עם חתימה זהה אך ערך מוחזר שונה</a:t>
            </a:r>
            <a:endParaRPr lang="he-IL" altLang="he-IL" sz="2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23471-5632-4142-BA0D-7DDB306BA604}"/>
              </a:ext>
            </a:extLst>
          </p:cNvPr>
          <p:cNvSpPr txBox="1"/>
          <p:nvPr/>
        </p:nvSpPr>
        <p:spPr>
          <a:xfrm>
            <a:off x="161764" y="1412776"/>
            <a:ext cx="8820473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$"int=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$"int=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2BE3C-37D9-4CA3-B08C-02FAD7ED229E}"/>
              </a:ext>
            </a:extLst>
          </p:cNvPr>
          <p:cNvSpPr txBox="1"/>
          <p:nvPr/>
        </p:nvSpPr>
        <p:spPr>
          <a:xfrm>
            <a:off x="395536" y="4612749"/>
            <a:ext cx="8058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solidFill>
                  <a:srgbClr val="FF0000"/>
                </a:solidFill>
              </a:rPr>
              <a:t>מתקבלת שגיאת קומפילציה!!</a:t>
            </a:r>
          </a:p>
          <a:p>
            <a:r>
              <a:rPr lang="he-IL" sz="2800" b="1" dirty="0">
                <a:solidFill>
                  <a:srgbClr val="FF0000"/>
                </a:solidFill>
              </a:rPr>
              <a:t>יש שתי פונקציות עם חתימה זהה.</a:t>
            </a:r>
          </a:p>
        </p:txBody>
      </p:sp>
    </p:spTree>
    <p:extLst>
      <p:ext uri="{BB962C8B-B14F-4D97-AF65-F5344CB8AC3E}">
        <p14:creationId xmlns:p14="http://schemas.microsoft.com/office/powerpoint/2010/main" val="31616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29DA60-BA93-406F-9B0A-AABDA061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4108"/>
            <a:ext cx="9143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36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תרגיל פתור</a:t>
            </a:r>
            <a:endParaRPr lang="he-IL" altLang="he-IL" sz="36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2BE3C-37D9-4CA3-B08C-02FAD7ED229E}"/>
              </a:ext>
            </a:extLst>
          </p:cNvPr>
          <p:cNvSpPr txBox="1"/>
          <p:nvPr/>
        </p:nvSpPr>
        <p:spPr>
          <a:xfrm>
            <a:off x="361256" y="908720"/>
            <a:ext cx="8421488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כתוב שלוש פונקציות חופפות בשם </a:t>
            </a:r>
            <a:r>
              <a:rPr lang="en-US" sz="2800" dirty="0" err="1"/>
              <a:t>AddTo</a:t>
            </a:r>
            <a:r>
              <a:rPr lang="he-IL" sz="2800" dirty="0"/>
              <a:t>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הפונקציה הראשונה תקבל מספר שלם כפרמטר, תוסיף 10 למספר ותדפיס את התוצאה.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הפונקציה השנייה תקבל מספר ממשי כפרמטר, תוסיף 12.5 למספר ותדפיס את התוצאה.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הפונקציה השלישית תקבל מחרוזת כפרמטר,  ותדפיס את המילה </a:t>
            </a:r>
            <a:r>
              <a:rPr lang="en-US" sz="2800" dirty="0"/>
              <a:t>Hello</a:t>
            </a:r>
            <a:r>
              <a:rPr lang="he-IL" sz="2800" dirty="0"/>
              <a:t> ואחריה המחרוזת שהתקבלה כפרמטר.</a:t>
            </a:r>
          </a:p>
          <a:p>
            <a:r>
              <a:rPr lang="he-IL" sz="2800" dirty="0"/>
              <a:t>להלן דוגמת הרצת הפונקציות: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C1081F-2C69-4409-9B6A-B2A83BD0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457278"/>
            <a:ext cx="32403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29DA60-BA93-406F-9B0A-AABDA061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4108"/>
            <a:ext cx="9143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3600" b="1" dirty="0" smtClean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פתרון </a:t>
            </a:r>
            <a:endParaRPr lang="he-IL" altLang="he-IL" sz="36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764704"/>
            <a:ext cx="47815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6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354</Words>
  <Application>Microsoft Office PowerPoint</Application>
  <PresentationFormat>‫הצגה על המסך (4:3)</PresentationFormat>
  <Paragraphs>71</Paragraphs>
  <Slides>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ruppin</cp:lastModifiedBy>
  <cp:revision>120</cp:revision>
  <dcterms:created xsi:type="dcterms:W3CDTF">2018-02-18T20:21:23Z</dcterms:created>
  <dcterms:modified xsi:type="dcterms:W3CDTF">2020-01-20T07:41:58Z</dcterms:modified>
</cp:coreProperties>
</file>