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361" r:id="rId2"/>
    <p:sldId id="358" r:id="rId3"/>
    <p:sldId id="301" r:id="rId4"/>
    <p:sldId id="302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72" d="100"/>
          <a:sy n="72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66F56E2-2B0E-4648-A830-1597A5EDAD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9A75D07-5FF8-4C0F-8EC2-C4EC6D8FE6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he-IL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					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6E9E120-2D13-4C53-90A8-0A5E3CC213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DA04573-0D11-4990-9B7C-B13998850A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44624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ניהול הזיכרון בעת יצירת אובייקט</a:t>
            </a:r>
          </a:p>
        </p:txBody>
      </p:sp>
      <p:pic>
        <p:nvPicPr>
          <p:cNvPr id="3" name="Picture 6" descr="תוצאת תמונה עבור ‪where are classes saved in memory c#‬‏">
            <a:extLst>
              <a:ext uri="{FF2B5EF4-FFF2-40B4-BE49-F238E27FC236}">
                <a16:creationId xmlns:a16="http://schemas.microsoft.com/office/drawing/2014/main" id="{FC0D13D6-85E5-4974-901F-1ABA2FAE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37" y="1052736"/>
            <a:ext cx="4873724" cy="3249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49919F-853D-46AD-85E9-FA512DA1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95402"/>
              </p:ext>
            </p:extLst>
          </p:nvPr>
        </p:nvGraphicFramePr>
        <p:xfrm>
          <a:off x="1583668" y="4499062"/>
          <a:ext cx="5976664" cy="228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ערך</a:t>
                      </a:r>
                      <a:r>
                        <a:rPr lang="en-US" sz="2400" b="1" dirty="0"/>
                        <a:t>Value type - 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/>
                        <a:t>הפניה</a:t>
                      </a:r>
                      <a:r>
                        <a:rPr lang="en-US" sz="2400" b="1" dirty="0"/>
                        <a:t> Reference type -</a:t>
                      </a:r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byte/int/long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string</a:t>
                      </a:r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float/double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0" dirty="0"/>
                        <a:t>מערכים</a:t>
                      </a:r>
                      <a:endParaRPr lang="en-US" sz="2400" b="0" dirty="0"/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bool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b="1" dirty="0">
                          <a:solidFill>
                            <a:srgbClr val="FF0000"/>
                          </a:solidFill>
                        </a:rPr>
                        <a:t>אובייקטים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char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-66201"/>
            <a:ext cx="7487115" cy="740664"/>
          </a:xfrm>
        </p:spPr>
        <p:txBody>
          <a:bodyPr>
            <a:noAutofit/>
          </a:bodyPr>
          <a:lstStyle/>
          <a:p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היכן אובייקטים נשמרים </a:t>
            </a:r>
            <a:r>
              <a:rPr lang="he-IL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בזכרון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47C3FEA-8743-4A23-849B-2D419487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674463"/>
            <a:ext cx="8964488" cy="2586103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1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 and algorithms"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130, 	                         price = 4978.70 };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"FullStack1"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65, price = 3515.20 };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FA30E-D890-4933-83D4-EAE935166576}"/>
              </a:ext>
            </a:extLst>
          </p:cNvPr>
          <p:cNvSpPr txBox="1"/>
          <p:nvPr/>
        </p:nvSpPr>
        <p:spPr>
          <a:xfrm>
            <a:off x="1691680" y="4547658"/>
            <a:ext cx="1173292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course1</a:t>
            </a:r>
          </a:p>
          <a:p>
            <a:pPr algn="ctr" rtl="0"/>
            <a:endParaRPr lang="en-US" dirty="0"/>
          </a:p>
          <a:p>
            <a:pPr algn="ctr" rtl="0"/>
            <a:r>
              <a:rPr lang="en-US" dirty="0"/>
              <a:t>course2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CA0A-2F56-45DF-B408-A98EB47C57ED}"/>
              </a:ext>
            </a:extLst>
          </p:cNvPr>
          <p:cNvSpPr txBox="1"/>
          <p:nvPr/>
        </p:nvSpPr>
        <p:spPr>
          <a:xfrm>
            <a:off x="4479134" y="3465911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Heap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5C56D-E278-4499-9685-5F14D4A9A2F2}"/>
              </a:ext>
            </a:extLst>
          </p:cNvPr>
          <p:cNvSpPr txBox="1"/>
          <p:nvPr/>
        </p:nvSpPr>
        <p:spPr>
          <a:xfrm>
            <a:off x="4389174" y="5079830"/>
            <a:ext cx="900000" cy="90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name</a:t>
            </a:r>
          </a:p>
          <a:p>
            <a:pPr algn="l" rtl="0"/>
            <a:r>
              <a:rPr lang="en-US" dirty="0"/>
              <a:t>hours</a:t>
            </a:r>
          </a:p>
          <a:p>
            <a:pPr algn="l" rtl="0"/>
            <a:r>
              <a:rPr lang="en-US" dirty="0"/>
              <a:t>price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44F05D-6B87-43E5-AFBB-4A95BFA8D437}"/>
              </a:ext>
            </a:extLst>
          </p:cNvPr>
          <p:cNvSpPr/>
          <p:nvPr/>
        </p:nvSpPr>
        <p:spPr>
          <a:xfrm>
            <a:off x="4389174" y="4003412"/>
            <a:ext cx="900000" cy="9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name</a:t>
            </a:r>
          </a:p>
          <a:p>
            <a:pPr algn="l" rtl="0"/>
            <a:r>
              <a:rPr lang="en-US" dirty="0"/>
              <a:t>hours</a:t>
            </a:r>
          </a:p>
          <a:p>
            <a:pPr algn="l" rtl="0"/>
            <a:r>
              <a:rPr lang="en-US" dirty="0"/>
              <a:t>price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5C036-EBBD-4944-B050-2C4639FB9590}"/>
              </a:ext>
            </a:extLst>
          </p:cNvPr>
          <p:cNvSpPr txBox="1"/>
          <p:nvPr/>
        </p:nvSpPr>
        <p:spPr>
          <a:xfrm>
            <a:off x="1691680" y="4113659"/>
            <a:ext cx="1173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Stack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39B4280-1C21-415F-A2E6-0DE63673771C}"/>
              </a:ext>
            </a:extLst>
          </p:cNvPr>
          <p:cNvSpPr/>
          <p:nvPr/>
        </p:nvSpPr>
        <p:spPr>
          <a:xfrm>
            <a:off x="4139951" y="3826995"/>
            <a:ext cx="1368153" cy="23646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E10D6A62-EF35-4B63-8AD6-C3B47276E7A1}"/>
              </a:ext>
            </a:extLst>
          </p:cNvPr>
          <p:cNvCxnSpPr/>
          <p:nvPr/>
        </p:nvCxnSpPr>
        <p:spPr>
          <a:xfrm flipV="1">
            <a:off x="2699792" y="4547658"/>
            <a:ext cx="1689382" cy="1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B2CCCE5-3334-49F8-9DD9-C717CA6E6CB8}"/>
              </a:ext>
            </a:extLst>
          </p:cNvPr>
          <p:cNvCxnSpPr>
            <a:endCxn id="7" idx="1"/>
          </p:cNvCxnSpPr>
          <p:nvPr/>
        </p:nvCxnSpPr>
        <p:spPr>
          <a:xfrm>
            <a:off x="2657771" y="5344197"/>
            <a:ext cx="1731403" cy="18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3" grpId="0" animBg="1"/>
      <p:bldP spid="6" grpId="0"/>
      <p:bldP spid="7" grpId="0" animBg="1"/>
      <p:bldP spid="5" grpId="0" animBg="1"/>
      <p:bldP spid="10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AFF21E9-67C8-471D-A244-8CFC0982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59"/>
            <a:ext cx="91440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altLang="he-IL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השמה של אובייקטים</a:t>
            </a:r>
            <a:endParaRPr lang="en-US" altLang="he-IL" sz="36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9F52-CA98-4921-8094-670B15EE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3" y="836612"/>
            <a:ext cx="8229600" cy="386827"/>
          </a:xfrm>
        </p:spPr>
        <p:txBody>
          <a:bodyPr anchor="t"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שימו לב לקוד הבא:</a:t>
            </a:r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BF2DA1C-A942-4D12-ABF3-431D29F8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188638"/>
            <a:ext cx="8964488" cy="2739999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1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 and algorithms"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130, 	                         price = 4978.70 };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course2 = course1;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course2.hours=100;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C425B-1D54-4492-A748-CB5B22CFCC6A}"/>
              </a:ext>
            </a:extLst>
          </p:cNvPr>
          <p:cNvSpPr txBox="1"/>
          <p:nvPr/>
        </p:nvSpPr>
        <p:spPr>
          <a:xfrm>
            <a:off x="177982" y="4849172"/>
            <a:ext cx="1173292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course1</a:t>
            </a:r>
          </a:p>
          <a:p>
            <a:pPr algn="ctr" rtl="0"/>
            <a:endParaRPr lang="en-US" dirty="0"/>
          </a:p>
          <a:p>
            <a:pPr algn="ctr" rtl="0"/>
            <a:r>
              <a:rPr lang="en-US" dirty="0"/>
              <a:t>course2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28D69156-8C41-429D-8EA0-3ECDEA529E41}"/>
              </a:ext>
            </a:extLst>
          </p:cNvPr>
          <p:cNvSpPr/>
          <p:nvPr/>
        </p:nvSpPr>
        <p:spPr>
          <a:xfrm>
            <a:off x="2228934" y="4738908"/>
            <a:ext cx="762795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name</a:t>
            </a:r>
          </a:p>
          <a:p>
            <a:pPr algn="l" rtl="0"/>
            <a:r>
              <a:rPr lang="en-US" dirty="0"/>
              <a:t>hours </a:t>
            </a:r>
          </a:p>
          <a:p>
            <a:pPr algn="l" rtl="0"/>
            <a:r>
              <a:rPr lang="en-US" dirty="0"/>
              <a:t>price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63065-74D7-4F26-AFCA-5947AB05124B}"/>
              </a:ext>
            </a:extLst>
          </p:cNvPr>
          <p:cNvSpPr txBox="1"/>
          <p:nvPr/>
        </p:nvSpPr>
        <p:spPr>
          <a:xfrm>
            <a:off x="177982" y="4415173"/>
            <a:ext cx="1173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Stack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9CE8966-9360-4079-A7D2-722CF5349B4F}"/>
              </a:ext>
            </a:extLst>
          </p:cNvPr>
          <p:cNvSpPr/>
          <p:nvPr/>
        </p:nvSpPr>
        <p:spPr>
          <a:xfrm>
            <a:off x="1979712" y="4562491"/>
            <a:ext cx="1257335" cy="12961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71FD836-F2FD-445C-9D7F-89320861C253}"/>
              </a:ext>
            </a:extLst>
          </p:cNvPr>
          <p:cNvCxnSpPr>
            <a:cxnSpLocks/>
          </p:cNvCxnSpPr>
          <p:nvPr/>
        </p:nvCxnSpPr>
        <p:spPr>
          <a:xfrm flipV="1">
            <a:off x="1186094" y="4970916"/>
            <a:ext cx="1042841" cy="10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AF74C94A-F667-4E85-9865-CC4CA6F83A6D}"/>
              </a:ext>
            </a:extLst>
          </p:cNvPr>
          <p:cNvCxnSpPr>
            <a:cxnSpLocks/>
          </p:cNvCxnSpPr>
          <p:nvPr/>
        </p:nvCxnSpPr>
        <p:spPr>
          <a:xfrm flipV="1">
            <a:off x="1186094" y="5078214"/>
            <a:ext cx="1042841" cy="46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394734-53FC-4CE3-AB72-4D9D392BA013}"/>
              </a:ext>
            </a:extLst>
          </p:cNvPr>
          <p:cNvSpPr txBox="1"/>
          <p:nvPr/>
        </p:nvSpPr>
        <p:spPr>
          <a:xfrm>
            <a:off x="2271649" y="4149849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Heap</a:t>
            </a:r>
            <a:endParaRPr lang="he-IL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4E315A6-6498-4259-8500-EF24FB36C981}"/>
              </a:ext>
            </a:extLst>
          </p:cNvPr>
          <p:cNvSpPr txBox="1">
            <a:spLocks/>
          </p:cNvSpPr>
          <p:nvPr/>
        </p:nvSpPr>
        <p:spPr>
          <a:xfrm>
            <a:off x="3865485" y="4263769"/>
            <a:ext cx="4954987" cy="1278215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e-IL" altLang="he-IL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השמה של אובייקטים זאת לא העתקה, אלא שתי הפניות לאותו אובייקט.</a:t>
            </a:r>
          </a:p>
          <a:p>
            <a:pPr marL="0" indent="0">
              <a:buFont typeface="Arial" pitchFamily="34" charset="0"/>
              <a:buNone/>
            </a:pPr>
            <a:r>
              <a:rPr lang="he-IL" altLang="he-IL" sz="22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ולכן שינוי באחד ישפיע על השני.</a:t>
            </a:r>
            <a:endParaRPr lang="en-US" altLang="he-IL" sz="2200" b="1" dirty="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8" grpId="0" animBg="1"/>
      <p:bldP spid="19" grpId="0"/>
      <p:bldP spid="20" grpId="0" animBg="1"/>
      <p:bldP spid="24" grpId="0"/>
      <p:bldP spid="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0999-9522-4354-A104-F8FE326C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59"/>
            <a:ext cx="91440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העתקת אובייקט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5460F36-AB8C-4D2A-8CDF-803FB9F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9334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39B87-C13A-4904-A225-FD35F1658E71}" type="slidenum">
              <a:rPr lang="he-IL" altLang="he-IL" sz="120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he-IL" altLang="he-IL" sz="1200">
              <a:solidFill>
                <a:srgbClr val="7F7F7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C728-E670-4162-8619-C8A2B40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12813"/>
            <a:ext cx="8229600" cy="2516187"/>
          </a:xfrm>
        </p:spPr>
        <p:txBody>
          <a:bodyPr anchor="t"/>
          <a:lstStyle/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אז איך יוצרים עותק של אובייקט?</a:t>
            </a:r>
          </a:p>
          <a:p>
            <a:pPr algn="r" rtl="1"/>
            <a:endParaRPr lang="he-IL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endParaRPr lang="he-IL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endParaRPr lang="he-IL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1E0DB353-C507-4326-A82F-2BA7FDE4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0569"/>
            <a:ext cx="8130257" cy="1558391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 course1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 and algorithms"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hours = 130, price = 4978.70 };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 course2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course2.name = course1.name;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course2.price = course1.price;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course2.hours = course1.hours;</a:t>
            </a:r>
            <a:endParaRPr lang="en-US" sz="16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146</Words>
  <Application>Microsoft Office PowerPoint</Application>
  <PresentationFormat>‫הצגה על המסך (4:3)</PresentationFormat>
  <Paragraphs>70</Paragraphs>
  <Slides>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Courier New</vt:lpstr>
      <vt:lpstr>ערכת נושא Office</vt:lpstr>
      <vt:lpstr>ניהול הזיכרון בעת יצירת אובייקט</vt:lpstr>
      <vt:lpstr>היכן אובייקטים נשמרים בזכרון?</vt:lpstr>
      <vt:lpstr>השמה של אובייקטים</vt:lpstr>
      <vt:lpstr>העתקת אובייקט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160</cp:revision>
  <dcterms:created xsi:type="dcterms:W3CDTF">2018-02-18T20:21:23Z</dcterms:created>
  <dcterms:modified xsi:type="dcterms:W3CDTF">2020-01-19T17:15:21Z</dcterms:modified>
</cp:coreProperties>
</file>