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340" r:id="rId2"/>
    <p:sldId id="348" r:id="rId3"/>
    <p:sldId id="361" r:id="rId4"/>
    <p:sldId id="364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03" autoAdjust="0"/>
    <p:restoredTop sz="94660"/>
  </p:normalViewPr>
  <p:slideViewPr>
    <p:cSldViewPr>
      <p:cViewPr varScale="1">
        <p:scale>
          <a:sx n="72" d="100"/>
          <a:sy n="72" d="100"/>
        </p:scale>
        <p:origin x="3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" y="264228"/>
            <a:ext cx="9143999" cy="740664"/>
          </a:xfrm>
        </p:spPr>
        <p:txBody>
          <a:bodyPr>
            <a:noAutofit/>
          </a:bodyPr>
          <a:lstStyle/>
          <a:p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פעולות/שיטות/מתודות של מחלקה –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methods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C8C3A-2F8C-44FB-88A2-9E2025699DE8}"/>
              </a:ext>
            </a:extLst>
          </p:cNvPr>
          <p:cNvSpPr txBox="1"/>
          <p:nvPr/>
        </p:nvSpPr>
        <p:spPr>
          <a:xfrm>
            <a:off x="238082" y="1004892"/>
            <a:ext cx="8667836" cy="56938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מחלקה (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Class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 מאפשרת להגדיר אבטיפוס לדברים שמכילים: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משתנים </a:t>
            </a:r>
            <a:r>
              <a:rPr lang="he-IL" sz="2800" b="1" dirty="0">
                <a:latin typeface="Calibri" panose="020F0502020204030204" pitchFamily="34" charset="0"/>
                <a:ea typeface="Times New Roman" panose="02020603050405020304" pitchFamily="18" charset="0"/>
              </a:rPr>
              <a:t>מטיפוסים שונים.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b="1" dirty="0">
                <a:latin typeface="Calibri" panose="020F0502020204030204" pitchFamily="34" charset="0"/>
                <a:ea typeface="Times New Roman" panose="02020603050405020304" pitchFamily="18" charset="0"/>
              </a:rPr>
              <a:t>פונקציות.</a:t>
            </a: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כיחידה אחת. </a:t>
            </a:r>
          </a:p>
          <a:p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בשלב ראשון נתמקד רק במשתנים.</a:t>
            </a: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בהמשך נוסיף את הפונקציות.</a:t>
            </a:r>
          </a:p>
          <a:p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he-IL" sz="2800" dirty="0"/>
              <a:t>החלק השני שממנו מורכבת כל מחלקה הוא המתודות שלה. </a:t>
            </a:r>
          </a:p>
          <a:p>
            <a:r>
              <a:rPr lang="he-IL" sz="2800" dirty="0"/>
              <a:t>מתודות הן פונקציות של מחלקה.</a:t>
            </a:r>
          </a:p>
          <a:p>
            <a:r>
              <a:rPr lang="he-IL" sz="2800" dirty="0"/>
              <a:t>המתודות הן הפעולות המיוחדות, שאותן נוכל לבקש מכל מופע של המחלקה לבצע. </a:t>
            </a:r>
          </a:p>
          <a:p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82918018-F414-4750-A7B2-8FB5E290DE6C}"/>
              </a:ext>
            </a:extLst>
          </p:cNvPr>
          <p:cNvSpPr/>
          <p:nvPr/>
        </p:nvSpPr>
        <p:spPr>
          <a:xfrm>
            <a:off x="4788024" y="1916832"/>
            <a:ext cx="3744416" cy="4168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8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982" y="0"/>
            <a:ext cx="8832035" cy="740664"/>
          </a:xfrm>
        </p:spPr>
        <p:txBody>
          <a:bodyPr>
            <a:noAutofit/>
          </a:bodyPr>
          <a:lstStyle/>
          <a:p>
            <a:pPr rtl="1"/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מתודות של מחלקה –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methods</a:t>
            </a:r>
            <a:endParaRPr lang="he-IL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411DC31-8B61-4918-9386-AC702623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631" y="1412776"/>
            <a:ext cx="7344816" cy="5240323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he-IL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שם המחלקה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public field;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public field;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  <a:endParaRPr lang="en-US" sz="24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public method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{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	…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}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public method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{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	…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}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4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379C08-18A5-47FC-A0D7-F14CED966971}"/>
              </a:ext>
            </a:extLst>
          </p:cNvPr>
          <p:cNvSpPr txBox="1"/>
          <p:nvPr/>
        </p:nvSpPr>
        <p:spPr>
          <a:xfrm>
            <a:off x="219865" y="763672"/>
            <a:ext cx="883203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מתודה היא פונקציה של מחלקה. את המתודה נגדיר בתוך המחלקה.</a:t>
            </a:r>
          </a:p>
        </p:txBody>
      </p:sp>
      <p:sp>
        <p:nvSpPr>
          <p:cNvPr id="17" name="בועת דיבור: מלבן עם פינות מעוגלות 16">
            <a:extLst>
              <a:ext uri="{FF2B5EF4-FFF2-40B4-BE49-F238E27FC236}">
                <a16:creationId xmlns:a16="http://schemas.microsoft.com/office/drawing/2014/main" id="{C4D0B27A-3DA3-493F-8683-935ADCFDFD8C}"/>
              </a:ext>
            </a:extLst>
          </p:cNvPr>
          <p:cNvSpPr/>
          <p:nvPr/>
        </p:nvSpPr>
        <p:spPr>
          <a:xfrm>
            <a:off x="4367133" y="2022971"/>
            <a:ext cx="1880140" cy="747800"/>
          </a:xfrm>
          <a:prstGeom prst="wedgeRoundRectCallout">
            <a:avLst>
              <a:gd name="adj1" fmla="val -78649"/>
              <a:gd name="adj2" fmla="val 2461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שדות</a:t>
            </a:r>
            <a:r>
              <a:rPr lang="he-IL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fields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8" name="בועת דיבור: מלבן עם פינות מעוגלות 7">
            <a:extLst>
              <a:ext uri="{FF2B5EF4-FFF2-40B4-BE49-F238E27FC236}">
                <a16:creationId xmlns:a16="http://schemas.microsoft.com/office/drawing/2014/main" id="{ADDB24FF-3A2C-4316-9924-126F5C617774}"/>
              </a:ext>
            </a:extLst>
          </p:cNvPr>
          <p:cNvSpPr/>
          <p:nvPr/>
        </p:nvSpPr>
        <p:spPr>
          <a:xfrm>
            <a:off x="4367133" y="3782619"/>
            <a:ext cx="3168352" cy="747800"/>
          </a:xfrm>
          <a:prstGeom prst="wedgeRoundRectCallout">
            <a:avLst>
              <a:gd name="adj1" fmla="val -78649"/>
              <a:gd name="adj2" fmla="val 2461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מתודות/פעולות/שיטות</a:t>
            </a:r>
            <a:r>
              <a:rPr lang="he-IL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methods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10" name="בועת דיבור: מלבן עם פינות מעוגלות 9">
            <a:extLst>
              <a:ext uri="{FF2B5EF4-FFF2-40B4-BE49-F238E27FC236}">
                <a16:creationId xmlns:a16="http://schemas.microsoft.com/office/drawing/2014/main" id="{4EDEFBA9-5CC9-41B3-97B2-22FDE8A13816}"/>
              </a:ext>
            </a:extLst>
          </p:cNvPr>
          <p:cNvSpPr/>
          <p:nvPr/>
        </p:nvSpPr>
        <p:spPr>
          <a:xfrm>
            <a:off x="4482763" y="5352572"/>
            <a:ext cx="4672394" cy="747800"/>
          </a:xfrm>
          <a:prstGeom prst="wedgeRoundRectCallout">
            <a:avLst>
              <a:gd name="adj1" fmla="val -27596"/>
              <a:gd name="adj2" fmla="val -129567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שדות + מתודות = אלמנטים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fields + methods = class members</a:t>
            </a:r>
            <a:endParaRPr lang="he-IL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41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2287" y="-47758"/>
            <a:ext cx="8832035" cy="523220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דוגמא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D1C6288C-D65B-46E2-B328-E8C668487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32" y="654884"/>
            <a:ext cx="8678936" cy="6180829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Course</a:t>
            </a:r>
            <a:endParaRPr lang="en-US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hours;</a:t>
            </a:r>
          </a:p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pPr lvl="2" algn="l" rtl="0"/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//המתודה מקבלת אחוזי הנחה כמספר שלם ומחזירה את המחיר לאחר הנחה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FinalPrice(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discount)</a:t>
            </a:r>
          </a:p>
          <a:p>
            <a:pPr lvl="2"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finalPrice = price * ((100 - discount)/100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finalPrice;</a:t>
            </a:r>
          </a:p>
          <a:p>
            <a:pPr lvl="2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//המתודה מחשבת ומחזירה את המחיר לשעה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PricePerHour()</a:t>
            </a:r>
          </a:p>
          <a:p>
            <a:pPr lvl="2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price / hours;</a:t>
            </a:r>
          </a:p>
          <a:p>
            <a:pPr lvl="2" algn="l" rtl="0"/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he-IL" dirty="0">
                <a:solidFill>
                  <a:srgbClr val="008000"/>
                </a:solidFill>
                <a:latin typeface="Consolas" panose="020B0609020204030204" pitchFamily="49" charset="0"/>
              </a:rPr>
              <a:t>//המתודה מקבלת את שם מוסד הלימודים בו הקורס נלמד ומוסיפה אותו לשם הקורס.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AddInstitutionName(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institutionName)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 +=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institutionName;</a:t>
            </a:r>
          </a:p>
          <a:p>
            <a:pPr algn="l" rtl="0"/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	}</a:t>
            </a:r>
          </a:p>
          <a:p>
            <a:pPr algn="l" rtl="0"/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l" rtl="0"/>
            <a:endParaRPr lang="en-US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379C08-18A5-47FC-A0D7-F14CED966971}"/>
              </a:ext>
            </a:extLst>
          </p:cNvPr>
          <p:cNvSpPr txBox="1"/>
          <p:nvPr/>
        </p:nvSpPr>
        <p:spPr>
          <a:xfrm>
            <a:off x="161785" y="254774"/>
            <a:ext cx="883203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נוסיף מתודות למחלקה </a:t>
            </a:r>
            <a:r>
              <a:rPr lang="en-US" sz="2000" dirty="0"/>
              <a:t>Course</a:t>
            </a:r>
            <a:r>
              <a:rPr lang="he-IL" sz="2000" dirty="0"/>
              <a:t>.</a:t>
            </a:r>
          </a:p>
        </p:txBody>
      </p:sp>
      <p:sp>
        <p:nvSpPr>
          <p:cNvPr id="11" name="בועת דיבור: מלבן עם פינות מעוגלות 10">
            <a:extLst>
              <a:ext uri="{FF2B5EF4-FFF2-40B4-BE49-F238E27FC236}">
                <a16:creationId xmlns:a16="http://schemas.microsoft.com/office/drawing/2014/main" id="{B3CC0B4E-9FCA-4786-B873-C99FA7BB46D3}"/>
              </a:ext>
            </a:extLst>
          </p:cNvPr>
          <p:cNvSpPr/>
          <p:nvPr/>
        </p:nvSpPr>
        <p:spPr>
          <a:xfrm>
            <a:off x="4376057" y="1273357"/>
            <a:ext cx="1887893" cy="469925"/>
          </a:xfrm>
          <a:prstGeom prst="wedgeRoundRectCallout">
            <a:avLst>
              <a:gd name="adj1" fmla="val -78649"/>
              <a:gd name="adj2" fmla="val 2461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שדות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fields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5" name="בועת דיבור: מלבן עם פינות מעוגלות 14">
            <a:extLst>
              <a:ext uri="{FF2B5EF4-FFF2-40B4-BE49-F238E27FC236}">
                <a16:creationId xmlns:a16="http://schemas.microsoft.com/office/drawing/2014/main" id="{D1A664C7-A3E8-4735-96EA-103A3CE77717}"/>
              </a:ext>
            </a:extLst>
          </p:cNvPr>
          <p:cNvSpPr/>
          <p:nvPr/>
        </p:nvSpPr>
        <p:spPr>
          <a:xfrm>
            <a:off x="5844251" y="3321424"/>
            <a:ext cx="3181417" cy="469925"/>
          </a:xfrm>
          <a:prstGeom prst="wedgeRoundRectCallout">
            <a:avLst>
              <a:gd name="adj1" fmla="val -56988"/>
              <a:gd name="adj2" fmla="val 120492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מתודות/פעולות/שיטות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methods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47AC-2D43-45B7-A266-CCE003D2D582}"/>
              </a:ext>
            </a:extLst>
          </p:cNvPr>
          <p:cNvSpPr txBox="1"/>
          <p:nvPr/>
        </p:nvSpPr>
        <p:spPr>
          <a:xfrm>
            <a:off x="6660232" y="1412276"/>
            <a:ext cx="2124474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b="1" dirty="0">
                <a:solidFill>
                  <a:srgbClr val="FF0000"/>
                </a:solidFill>
              </a:rPr>
              <a:t>המתודות מכירות את השדות של המחלקה!</a:t>
            </a:r>
          </a:p>
        </p:txBody>
      </p:sp>
    </p:spTree>
    <p:extLst>
      <p:ext uri="{BB962C8B-B14F-4D97-AF65-F5344CB8AC3E}">
        <p14:creationId xmlns:p14="http://schemas.microsoft.com/office/powerpoint/2010/main" val="90956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1" grpId="0" animBg="1"/>
      <p:bldP spid="15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577826" cy="432048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קריאה למתודה של מחלקה במהלך התוכנית 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165A7C3-7CDF-43C4-9DB7-9C613627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449" y="4216985"/>
            <a:ext cx="3564396" cy="536679"/>
          </a:xfrm>
          <a:prstGeom prst="rect">
            <a:avLst/>
          </a:prstGeom>
          <a:solidFill>
            <a:srgbClr val="FFFFFF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he-I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שם אובייקט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שם מתודה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4F8C4A3-9436-4C81-AD1B-060CE124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32" y="685300"/>
            <a:ext cx="8424936" cy="3135731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Course course1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Course() {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"C# prog."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hours = 130, 			price = 4978.70 };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$"The price after 10% discount is: 		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{course1.FinalPrice(10):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$"Course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{course1.name}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price per hour is: 	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{course1.PricePerHour():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F2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course1.AddInstitutionName(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"Ruppin"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$"The new course name is: {course1.name}"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A7B8AB2-9429-4DA9-81B0-0E5DF10D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6562"/>
            <a:ext cx="4083179" cy="2921438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6B2EAD94-C287-4B18-8C06-A07A8D2A75B2}"/>
              </a:ext>
            </a:extLst>
          </p:cNvPr>
          <p:cNvSpPr/>
          <p:nvPr/>
        </p:nvSpPr>
        <p:spPr>
          <a:xfrm>
            <a:off x="4474984" y="5039158"/>
            <a:ext cx="430434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The price after 10% discount is: 4480.83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Course C# prog.  price per hour is: 38.30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The new course name is: C# prog. - Ruppin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29AFA-7AC9-4FF1-A986-9DEEB0D22777}"/>
              </a:ext>
            </a:extLst>
          </p:cNvPr>
          <p:cNvSpPr txBox="1"/>
          <p:nvPr/>
        </p:nvSpPr>
        <p:spPr>
          <a:xfrm>
            <a:off x="4559466" y="6160001"/>
            <a:ext cx="4135382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b="1" dirty="0">
                <a:solidFill>
                  <a:srgbClr val="FF0000"/>
                </a:solidFill>
              </a:rPr>
              <a:t>המתודה פונה לשדות של האובייקט אשר זימן אותה.</a:t>
            </a:r>
          </a:p>
        </p:txBody>
      </p:sp>
    </p:spTree>
    <p:extLst>
      <p:ext uri="{BB962C8B-B14F-4D97-AF65-F5344CB8AC3E}">
        <p14:creationId xmlns:p14="http://schemas.microsoft.com/office/powerpoint/2010/main" val="19623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8" grpId="0" animBg="1"/>
      <p:bldP spid="4" grpId="0" animBg="1"/>
      <p:bldP spid="7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156</Words>
  <Application>Microsoft Office PowerPoint</Application>
  <PresentationFormat>‫הצגה על המסך (4:3)</PresentationFormat>
  <Paragraphs>74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ערכת נושא Office</vt:lpstr>
      <vt:lpstr>פעולות/שיטות/מתודות של מחלקה – Class methods</vt:lpstr>
      <vt:lpstr>מתודות של מחלקה –  Class methods</vt:lpstr>
      <vt:lpstr>דוגמא</vt:lpstr>
      <vt:lpstr>קריאה למתודה של מחלקה במהלך התוכנית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164</cp:revision>
  <dcterms:created xsi:type="dcterms:W3CDTF">2018-02-18T20:21:23Z</dcterms:created>
  <dcterms:modified xsi:type="dcterms:W3CDTF">2020-01-18T12:18:09Z</dcterms:modified>
</cp:coreProperties>
</file>