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4" r:id="rId2"/>
    <p:sldId id="340" r:id="rId3"/>
    <p:sldId id="322" r:id="rId4"/>
    <p:sldId id="341" r:id="rId5"/>
    <p:sldId id="344" r:id="rId6"/>
    <p:sldId id="345" r:id="rId7"/>
    <p:sldId id="346" r:id="rId8"/>
    <p:sldId id="339" r:id="rId9"/>
    <p:sldId id="348" r:id="rId10"/>
    <p:sldId id="326" r:id="rId11"/>
  </p:sldIdLst>
  <p:sldSz cx="9144000" cy="6858000" type="screen4x3"/>
  <p:notesSz cx="9144000" cy="6858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2C383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06" autoAdjust="0"/>
    <p:restoredTop sz="81441" autoAdjust="0"/>
  </p:normalViewPr>
  <p:slideViewPr>
    <p:cSldViewPr>
      <p:cViewPr varScale="1">
        <p:scale>
          <a:sx n="90" d="100"/>
          <a:sy n="90" d="100"/>
        </p:scale>
        <p:origin x="11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424F3C-6AEE-4F89-AB8F-F7048C7EBA24}" type="datetimeFigureOut">
              <a:rPr lang="en-US"/>
              <a:pPr>
                <a:defRPr/>
              </a:pPr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fld id="{FFFBA5D2-0604-438E-A456-F94C15B972DA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89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34" charset="0"/>
              </a:defRPr>
            </a:lvl1pPr>
          </a:lstStyle>
          <a:p>
            <a:fld id="{6F4B52EF-FAFE-404F-8EE6-494DE04914DF}" type="datetimeFigureOut">
              <a:rPr lang="he-IL"/>
              <a:pPr/>
              <a:t>כ"ה/טבת/תש"פ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18160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34" charset="0"/>
              </a:defRPr>
            </a:lvl1pPr>
          </a:lstStyle>
          <a:p>
            <a:fld id="{3B3335B0-C0F4-415D-8456-D9CF130BF2C8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262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charset="0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335B0-C0F4-415D-8456-D9CF130BF2C8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8907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335B0-C0F4-415D-8456-D9CF130BF2C8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759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35B0-C0F4-415D-8456-D9CF130BF2C8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3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335B0-C0F4-415D-8456-D9CF130BF2C8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7664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335B0-C0F4-415D-8456-D9CF130BF2C8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7580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335B0-C0F4-415D-8456-D9CF130BF2C8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7262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335B0-C0F4-415D-8456-D9CF130BF2C8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488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>
            <a:spLocks/>
          </p:cNvSpPr>
          <p:nvPr userDrawn="1"/>
        </p:nvSpPr>
        <p:spPr bwMode="auto">
          <a:xfrm rot="5400000">
            <a:off x="2754312" y="-1557337"/>
            <a:ext cx="1655763" cy="7164388"/>
          </a:xfrm>
          <a:custGeom>
            <a:avLst/>
            <a:gdLst>
              <a:gd name="T0" fmla="*/ 1655342 w 1656184"/>
              <a:gd name="T1" fmla="*/ 3582244 h 7164288"/>
              <a:gd name="T2" fmla="*/ 827672 w 1656184"/>
              <a:gd name="T3" fmla="*/ 7164488 h 7164288"/>
              <a:gd name="T4" fmla="*/ 0 w 1656184"/>
              <a:gd name="T5" fmla="*/ 3582244 h 7164288"/>
              <a:gd name="T6" fmla="*/ 827672 w 1656184"/>
              <a:gd name="T7" fmla="*/ 0 h 716428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39519 w 1656184"/>
              <a:gd name="T13" fmla="*/ 39519 h 7164288"/>
              <a:gd name="T14" fmla="*/ 1616665 w 1656184"/>
              <a:gd name="T15" fmla="*/ 7164288 h 7164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56184" h="7164288">
                <a:moveTo>
                  <a:pt x="134929" y="0"/>
                </a:moveTo>
                <a:lnTo>
                  <a:pt x="1521255" y="0"/>
                </a:lnTo>
                <a:lnTo>
                  <a:pt x="1521255" y="-1"/>
                </a:lnTo>
                <a:cubicBezTo>
                  <a:pt x="1595774" y="-1"/>
                  <a:pt x="1656184" y="60409"/>
                  <a:pt x="1656184" y="134929"/>
                </a:cubicBezTo>
                <a:lnTo>
                  <a:pt x="1656184" y="7164288"/>
                </a:lnTo>
                <a:lnTo>
                  <a:pt x="0" y="7164288"/>
                </a:lnTo>
                <a:lnTo>
                  <a:pt x="0" y="134929"/>
                </a:lnTo>
                <a:lnTo>
                  <a:pt x="-1" y="134928"/>
                </a:lnTo>
                <a:cubicBezTo>
                  <a:pt x="-1" y="60409"/>
                  <a:pt x="60409" y="-1"/>
                  <a:pt x="134929" y="-1"/>
                </a:cubicBezTo>
                <a:lnTo>
                  <a:pt x="134929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214422"/>
            <a:ext cx="6429420" cy="1643074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1921768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781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851486-CF76-4029-8DF2-0A515B98667E}" type="datetime1">
              <a:rPr lang="en-US"/>
              <a:pPr/>
              <a:t>1/22/2020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AED374F5-2A55-47CB-A11D-A1A91B263B74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159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21CE70-9B16-453A-A3B8-521F77CA37CC}" type="datetime1">
              <a:rPr lang="en-US"/>
              <a:pPr/>
              <a:t>1/22/2020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BD70A5DB-B279-47E2-B45A-1C20A9E34CEE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008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 anchor="ctr"/>
          <a:lstStyle>
            <a:lvl1pPr>
              <a:lnSpc>
                <a:spcPct val="90000"/>
              </a:lnSpc>
              <a:spcAft>
                <a:spcPts val="1200"/>
              </a:spcAft>
              <a:defRPr sz="2800"/>
            </a:lvl1pPr>
            <a:lvl2pPr>
              <a:lnSpc>
                <a:spcPct val="90000"/>
              </a:lnSpc>
              <a:spcAft>
                <a:spcPts val="1200"/>
              </a:spcAft>
              <a:defRPr sz="2400"/>
            </a:lvl2pPr>
            <a:lvl3pPr>
              <a:lnSpc>
                <a:spcPct val="90000"/>
              </a:lnSpc>
              <a:spcAft>
                <a:spcPts val="1200"/>
              </a:spcAft>
              <a:defRPr sz="2000"/>
            </a:lvl3pPr>
            <a:lvl4pPr>
              <a:lnSpc>
                <a:spcPct val="90000"/>
              </a:lnSpc>
              <a:spcAft>
                <a:spcPts val="1200"/>
              </a:spcAft>
              <a:defRPr sz="1800"/>
            </a:lvl4pPr>
            <a:lvl5pPr>
              <a:lnSpc>
                <a:spcPct val="90000"/>
              </a:lnSpc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C5CA3-A13C-4D45-B726-44EC306117E4}" type="datetime1">
              <a:rPr lang="en-US"/>
              <a:pPr/>
              <a:t>1/22/2020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7AA9B-618D-4B3D-B126-278F1858E392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758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57272-A58A-4D79-90D2-4729214D7C5F}" type="datetime1">
              <a:rPr lang="en-US"/>
              <a:pPr/>
              <a:t>1/22/2020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1A531E0-5544-4BFF-9D5A-CAE0F72B2373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257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7EA682-5AB7-4C2B-A89D-502A6D2E6721}" type="datetime1">
              <a:rPr lang="en-US"/>
              <a:pPr/>
              <a:t>1/22/2020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A4DA331B-2649-4E93-AC0D-0611C12C9B64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020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AFAC05-BD04-4C1C-8FF9-36A5FED9087C}" type="datetime1">
              <a:rPr lang="en-US"/>
              <a:pPr/>
              <a:t>1/22/2020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4EE53998-7A65-48F1-B5C7-0AC4A638AE34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54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857256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05A52D-5A09-4A4C-9C2E-BD4A5E0CD313}" type="datetime1">
              <a:rPr lang="en-US"/>
              <a:pPr/>
              <a:t>1/22/2020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24E3E-923F-4F9A-9EF1-6D64FE94F09A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662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10BEC-713F-4865-818D-FAE8D74C5C22}" type="datetime1">
              <a:rPr lang="en-US"/>
              <a:pPr/>
              <a:t>1/22/2020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75C8BF4-863E-4CD8-819C-C0CEAF05AA3B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950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BEE315-4570-4BCA-A552-DD21FFDE2503}" type="datetime1">
              <a:rPr lang="en-US"/>
              <a:pPr/>
              <a:t>1/22/2020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620B1717-D470-48E5-ADA9-684129304B8C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634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EB281-E7B4-4377-B649-CF8C39250A96}" type="datetime1">
              <a:rPr lang="en-US"/>
              <a:pPr/>
              <a:t>1/22/2020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55A778A6-35BA-473B-B575-87B5CF6AB4CC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20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0">
              <a:defRPr sz="1200">
                <a:solidFill>
                  <a:srgbClr val="7F7F7F"/>
                </a:solidFill>
                <a:latin typeface="Calibri" pitchFamily="34" charset="0"/>
              </a:defRPr>
            </a:lvl1pPr>
          </a:lstStyle>
          <a:p>
            <a:fld id="{A776D0A0-B6EF-4DA2-8C05-B9E5D88EDCFD}" type="datetime1">
              <a:rPr lang="en-US"/>
              <a:pPr/>
              <a:t>1/22/2020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7F7F7F"/>
                </a:solidFill>
                <a:latin typeface="Calibri" pitchFamily="34" charset="0"/>
              </a:defRPr>
            </a:lvl1pPr>
          </a:lstStyle>
          <a:p>
            <a:fld id="{A0AA1BF8-DBBD-4406-836A-C3C4DF1AEAED}" type="slidenum">
              <a:rPr lang="he-IL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0" r:id="rId2"/>
    <p:sldLayoutId id="2147484143" r:id="rId3"/>
    <p:sldLayoutId id="2147484144" r:id="rId4"/>
    <p:sldLayoutId id="2147484145" r:id="rId5"/>
    <p:sldLayoutId id="2147484141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 charset="0"/>
          <a:ea typeface="MS PGothic" charset="0"/>
          <a:cs typeface="Arial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rtl="1">
              <a:defRPr/>
            </a:pPr>
            <a:r>
              <a:rPr lang="he-IL" dirty="0">
                <a:cs typeface="+mj-cs"/>
              </a:rPr>
              <a:t>הרשאות גישה</a:t>
            </a:r>
            <a:r>
              <a:rPr lang="en-US" dirty="0">
                <a:cs typeface="+mj-cs"/>
              </a:rPr>
              <a:t>Access modifiers -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184775"/>
          </a:xfrm>
        </p:spPr>
        <p:txBody>
          <a:bodyPr/>
          <a:lstStyle/>
          <a:p>
            <a:pPr algn="r" rtl="1"/>
            <a:r>
              <a:rPr lang="he-IL" b="1" dirty="0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הרשאת גישה </a:t>
            </a:r>
            <a:r>
              <a:rPr lang="he-IL" dirty="0">
                <a:latin typeface="Calibri" pitchFamily="34" charset="0"/>
                <a:ea typeface="MS PGothic" pitchFamily="34" charset="-128"/>
              </a:rPr>
              <a:t>של אלמנט של מחלקה קובעת למי מותר לגשת לאותו אלמנט (שדה/מתודה).</a:t>
            </a:r>
          </a:p>
          <a:p>
            <a:pPr algn="r" rtl="1"/>
            <a:r>
              <a:rPr lang="he-IL" dirty="0">
                <a:latin typeface="Calibri" pitchFamily="34" charset="0"/>
                <a:ea typeface="MS PGothic" pitchFamily="34" charset="-128"/>
              </a:rPr>
              <a:t>ב #</a:t>
            </a:r>
            <a:r>
              <a:rPr lang="en-US" dirty="0">
                <a:latin typeface="Calibri" pitchFamily="34" charset="0"/>
                <a:ea typeface="MS PGothic" pitchFamily="34" charset="-128"/>
              </a:rPr>
              <a:t>C</a:t>
            </a:r>
            <a:r>
              <a:rPr lang="he-IL" dirty="0">
                <a:latin typeface="Calibri" pitchFamily="34" charset="0"/>
                <a:ea typeface="MS PGothic" pitchFamily="34" charset="-128"/>
              </a:rPr>
              <a:t> ישנן 6 הרשאות גישה :</a:t>
            </a:r>
            <a:r>
              <a:rPr lang="en-US" dirty="0">
                <a:latin typeface="Calibri" pitchFamily="34" charset="0"/>
                <a:ea typeface="MS PGothic" pitchFamily="34" charset="-128"/>
              </a:rPr>
              <a:t> </a:t>
            </a:r>
          </a:p>
          <a:p>
            <a:pPr lvl="1" algn="r" rtl="1"/>
            <a:r>
              <a:rPr lang="en-US" sz="2800" dirty="0">
                <a:latin typeface="Calibri" pitchFamily="34" charset="0"/>
              </a:rPr>
              <a:t>Public,  private, protected, internal, internal protected, private protected</a:t>
            </a:r>
            <a:endParaRPr lang="he-IL" sz="2800" dirty="0">
              <a:latin typeface="Calibri" pitchFamily="34" charset="0"/>
            </a:endParaRPr>
          </a:p>
          <a:p>
            <a:pPr lvl="1" algn="r" rtl="1"/>
            <a:r>
              <a:rPr lang="he-IL" sz="2800" dirty="0">
                <a:latin typeface="Calibri" pitchFamily="34" charset="0"/>
              </a:rPr>
              <a:t>אנו נלמד את </a:t>
            </a:r>
            <a:r>
              <a:rPr lang="en-US" sz="2800" b="1" dirty="0">
                <a:solidFill>
                  <a:srgbClr val="0070C0"/>
                </a:solidFill>
                <a:latin typeface="Calibri" pitchFamily="34" charset="0"/>
              </a:rPr>
              <a:t>private</a:t>
            </a:r>
            <a:r>
              <a:rPr lang="he-IL" sz="2800" b="1" dirty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he-IL" sz="2800" dirty="0">
                <a:latin typeface="Calibri" pitchFamily="34" charset="0"/>
              </a:rPr>
              <a:t>ו </a:t>
            </a:r>
            <a:r>
              <a:rPr lang="en-US" sz="2800" b="1" dirty="0">
                <a:solidFill>
                  <a:srgbClr val="0070C0"/>
                </a:solidFill>
                <a:latin typeface="Calibri" pitchFamily="34" charset="0"/>
              </a:rPr>
              <a:t>public</a:t>
            </a:r>
            <a:r>
              <a:rPr lang="he-IL" sz="2800" dirty="0">
                <a:latin typeface="Calibri" pitchFamily="34" charset="0"/>
              </a:rPr>
              <a:t> בנקודה זו בקורס.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8D5BE17E-5169-4E12-B9D4-595D4A448548}" type="slidenum">
              <a:rPr lang="he-IL">
                <a:solidFill>
                  <a:srgbClr val="7F7F7F"/>
                </a:solidFill>
                <a:latin typeface="Calibri" pitchFamily="34" charset="0"/>
              </a:rPr>
              <a:pPr eaLnBrk="1" hangingPunct="1"/>
              <a:t>1</a:t>
            </a:fld>
            <a:endParaRPr lang="he-IL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+mj-cs"/>
              </a:rPr>
              <a:t>תרגיל</a:t>
            </a:r>
            <a:r>
              <a:rPr lang="en-US" dirty="0">
                <a:cs typeface="+mj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864096"/>
          </a:xfrm>
        </p:spPr>
        <p:txBody>
          <a:bodyPr/>
          <a:lstStyle/>
          <a:p>
            <a:pPr algn="r" rtl="1"/>
            <a:r>
              <a:rPr lang="he-IL" dirty="0"/>
              <a:t>ממשו את מחלקת "סטודנט" שלפניכם: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AA9B-618D-4B3D-B126-278F1858E392}" type="slidenum">
              <a:rPr lang="he-IL" smtClean="0"/>
              <a:pPr/>
              <a:t>10</a:t>
            </a:fld>
            <a:endParaRPr lang="he-IL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44824"/>
            <a:ext cx="3986559" cy="32460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1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rtl="1">
              <a:defRPr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הרשאות גישה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Access modifiers -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184775"/>
          </a:xfrm>
        </p:spPr>
        <p:txBody>
          <a:bodyPr/>
          <a:lstStyle/>
          <a:p>
            <a:pPr algn="r" rtl="1"/>
            <a:r>
              <a:rPr lang="he-IL" dirty="0">
                <a:latin typeface="Calibri" pitchFamily="34" charset="0"/>
                <a:ea typeface="MS PGothic" pitchFamily="34" charset="-128"/>
              </a:rPr>
              <a:t>אלמנט בעל הרשאה </a:t>
            </a:r>
            <a:r>
              <a:rPr lang="en-US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private</a:t>
            </a:r>
            <a:r>
              <a:rPr lang="he-IL" dirty="0">
                <a:latin typeface="Calibri" pitchFamily="34" charset="0"/>
                <a:ea typeface="MS PGothic" pitchFamily="34" charset="-128"/>
              </a:rPr>
              <a:t> הוא אלמנט </a:t>
            </a:r>
            <a:r>
              <a:rPr lang="he-IL" b="1" dirty="0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שרק למתודות של המחלקה מותר </a:t>
            </a:r>
            <a:r>
              <a:rPr lang="he-IL" dirty="0">
                <a:latin typeface="Calibri" pitchFamily="34" charset="0"/>
                <a:ea typeface="MS PGothic" pitchFamily="34" charset="-128"/>
              </a:rPr>
              <a:t>לגשת אליו.</a:t>
            </a:r>
          </a:p>
          <a:p>
            <a:pPr algn="r" rtl="1"/>
            <a:r>
              <a:rPr lang="he-IL" dirty="0">
                <a:latin typeface="Calibri" pitchFamily="34" charset="0"/>
                <a:ea typeface="MS PGothic" pitchFamily="34" charset="-128"/>
              </a:rPr>
              <a:t>אלמנט בעל הרשאה </a:t>
            </a:r>
            <a:r>
              <a:rPr lang="en-US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public</a:t>
            </a:r>
            <a:r>
              <a:rPr lang="he-IL" dirty="0">
                <a:latin typeface="Calibri" pitchFamily="34" charset="0"/>
                <a:ea typeface="MS PGothic" pitchFamily="34" charset="-128"/>
              </a:rPr>
              <a:t> הוא אלמנט </a:t>
            </a:r>
            <a:r>
              <a:rPr lang="he-IL" b="1" dirty="0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שכולם מורשים </a:t>
            </a:r>
            <a:r>
              <a:rPr lang="he-IL" dirty="0">
                <a:latin typeface="Calibri" pitchFamily="34" charset="0"/>
                <a:ea typeface="MS PGothic" pitchFamily="34" charset="-128"/>
              </a:rPr>
              <a:t>לגשת אליו.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8D5BE17E-5169-4E12-B9D4-595D4A448548}" type="slidenum">
              <a:rPr lang="he-IL">
                <a:solidFill>
                  <a:srgbClr val="7F7F7F"/>
                </a:solidFill>
                <a:latin typeface="Calibri" pitchFamily="34" charset="0"/>
              </a:rPr>
              <a:pPr eaLnBrk="1" hangingPunct="1"/>
              <a:t>2</a:t>
            </a:fld>
            <a:endParaRPr lang="he-IL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4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68313" y="695325"/>
            <a:ext cx="8229600" cy="1079500"/>
          </a:xfrm>
        </p:spPr>
        <p:txBody>
          <a:bodyPr/>
          <a:lstStyle/>
          <a:p>
            <a:pPr algn="r" rtl="1"/>
            <a:r>
              <a:rPr lang="he-IL" dirty="0">
                <a:latin typeface="Calibri" pitchFamily="34" charset="0"/>
                <a:ea typeface="MS PGothic" pitchFamily="34" charset="-128"/>
              </a:rPr>
              <a:t>דוגמה:</a:t>
            </a:r>
            <a:endParaRPr lang="en-US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655B1044-BA1B-49DD-94D7-3B3BBA4B33B4}" type="slidenum">
              <a:rPr lang="he-IL">
                <a:solidFill>
                  <a:srgbClr val="7F7F7F"/>
                </a:solidFill>
                <a:latin typeface="Calibri" pitchFamily="34" charset="0"/>
              </a:rPr>
              <a:pPr eaLnBrk="1" hangingPunct="1"/>
              <a:t>3</a:t>
            </a:fld>
            <a:endParaRPr lang="he-IL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7863" y="1412875"/>
            <a:ext cx="8169275" cy="2767013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/>
          <a:lstStyle/>
          <a:p>
            <a:pPr algn="l" rt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Student</a:t>
            </a:r>
          </a:p>
          <a:p>
            <a:pPr algn="l" rt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//Fields</a:t>
            </a:r>
          </a:p>
          <a:p>
            <a:pPr algn="l" rt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public string name;</a:t>
            </a:r>
          </a:p>
          <a:p>
            <a:pPr algn="l" rt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grade;</a:t>
            </a:r>
          </a:p>
          <a:p>
            <a:pPr algn="l" rt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algn="l" rt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void Factor(int x)</a:t>
            </a:r>
          </a:p>
          <a:p>
            <a:pPr algn="l" rt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grade += x;</a:t>
            </a:r>
          </a:p>
          <a:p>
            <a:pPr algn="l" rt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Folded Corner 5"/>
          <p:cNvSpPr>
            <a:spLocks noChangeArrowheads="1"/>
          </p:cNvSpPr>
          <p:nvPr/>
        </p:nvSpPr>
        <p:spPr bwMode="auto">
          <a:xfrm>
            <a:off x="684213" y="4365625"/>
            <a:ext cx="8169275" cy="2016125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/>
          <a:lstStyle/>
          <a:p>
            <a:pPr algn="l" rt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Program</a:t>
            </a:r>
          </a:p>
          <a:p>
            <a:pPr algn="l" rt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algn="l" rt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Student s = new Student();</a:t>
            </a:r>
          </a:p>
          <a:p>
            <a:pPr algn="l" rt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s.name = "avi";</a:t>
            </a:r>
          </a:p>
          <a:p>
            <a:pPr algn="l" rt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s.grade = 100; //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- does not compile</a:t>
            </a:r>
          </a:p>
          <a:p>
            <a:pPr algn="l" rt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algn="l" rtl="0"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156325" y="2924945"/>
            <a:ext cx="2376488" cy="719956"/>
          </a:xfrm>
          <a:prstGeom prst="wedgeRoundRectCallout">
            <a:avLst>
              <a:gd name="adj1" fmla="val -235061"/>
              <a:gd name="adj2" fmla="val 462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המתודה </a:t>
            </a:r>
            <a:r>
              <a:rPr lang="en-US" b="1" dirty="0"/>
              <a:t>Factor</a:t>
            </a:r>
            <a:r>
              <a:rPr lang="he-IL" b="1" dirty="0"/>
              <a:t> יכולה לגשת לשדה </a:t>
            </a:r>
            <a:r>
              <a:rPr lang="en-US" b="1" dirty="0"/>
              <a:t>grade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329539" y="4365625"/>
            <a:ext cx="2376488" cy="1008857"/>
          </a:xfrm>
          <a:prstGeom prst="wedgeRoundRectCallout">
            <a:avLst>
              <a:gd name="adj1" fmla="val -76248"/>
              <a:gd name="adj2" fmla="val 867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הפונקציה הראשית </a:t>
            </a:r>
            <a:r>
              <a:rPr lang="he-IL" dirty="0">
                <a:solidFill>
                  <a:srgbClr val="FF0000"/>
                </a:solidFill>
              </a:rPr>
              <a:t>לא</a:t>
            </a:r>
            <a:r>
              <a:rPr lang="he-IL" b="1" dirty="0"/>
              <a:t> יכולה לגשת לשדה </a:t>
            </a:r>
            <a:r>
              <a:rPr lang="en-US" b="1" dirty="0"/>
              <a:t>grade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rtl="1">
              <a:defRPr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הרשאות גישה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Access modifiers - 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7BB26B22-B734-4500-AF64-FE7A971139E0}"/>
              </a:ext>
            </a:extLst>
          </p:cNvPr>
          <p:cNvSpPr/>
          <p:nvPr/>
        </p:nvSpPr>
        <p:spPr>
          <a:xfrm>
            <a:off x="6287739" y="1557698"/>
            <a:ext cx="2376488" cy="1027521"/>
          </a:xfrm>
          <a:prstGeom prst="wedgeRoundRectCallout">
            <a:avLst>
              <a:gd name="adj1" fmla="val -137494"/>
              <a:gd name="adj2" fmla="val 627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ניתן גם לא לכתוב </a:t>
            </a:r>
            <a:r>
              <a:rPr lang="en-US" b="1" dirty="0"/>
              <a:t>private</a:t>
            </a:r>
            <a:r>
              <a:rPr lang="he-IL" b="1" dirty="0"/>
              <a:t>, מפני שזו הרשאת ברירת המחדל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rtl="1">
              <a:defRPr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הרשאות גישה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Access modifiers -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70892" y="2056409"/>
            <a:ext cx="8229600" cy="4299941"/>
          </a:xfrm>
        </p:spPr>
        <p:txBody>
          <a:bodyPr/>
          <a:lstStyle/>
          <a:p>
            <a:pPr algn="r" rtl="1"/>
            <a:r>
              <a:rPr lang="he-IL" dirty="0">
                <a:latin typeface="Calibri" pitchFamily="34" charset="0"/>
                <a:ea typeface="MS PGothic" pitchFamily="34" charset="-128"/>
              </a:rPr>
              <a:t>על מנת להגן על הנתונים נקפיד על הכלל הבא:</a:t>
            </a:r>
          </a:p>
          <a:p>
            <a:pPr algn="r" rtl="1"/>
            <a:r>
              <a:rPr lang="he-IL" dirty="0">
                <a:latin typeface="Calibri" pitchFamily="34" charset="0"/>
                <a:ea typeface="MS PGothic" pitchFamily="34" charset="-128"/>
              </a:rPr>
              <a:t>שדות תמיד יוגדרו כ </a:t>
            </a:r>
            <a:r>
              <a:rPr lang="en-US" dirty="0">
                <a:latin typeface="Calibri" pitchFamily="34" charset="0"/>
                <a:ea typeface="MS PGothic" pitchFamily="34" charset="-128"/>
              </a:rPr>
              <a:t>private</a:t>
            </a:r>
            <a:r>
              <a:rPr lang="he-IL" dirty="0">
                <a:latin typeface="Calibri" pitchFamily="34" charset="0"/>
                <a:ea typeface="MS PGothic" pitchFamily="34" charset="-128"/>
              </a:rPr>
              <a:t>.</a:t>
            </a:r>
          </a:p>
          <a:p>
            <a:pPr algn="r" rtl="1"/>
            <a:r>
              <a:rPr lang="he-IL" dirty="0">
                <a:latin typeface="Calibri" pitchFamily="34" charset="0"/>
                <a:ea typeface="MS PGothic" pitchFamily="34" charset="-128"/>
              </a:rPr>
              <a:t>רוב המתודות יוגדרו כ </a:t>
            </a:r>
            <a:r>
              <a:rPr lang="en-US" dirty="0">
                <a:latin typeface="Calibri" pitchFamily="34" charset="0"/>
                <a:ea typeface="MS PGothic" pitchFamily="34" charset="-128"/>
              </a:rPr>
              <a:t>public</a:t>
            </a:r>
            <a:r>
              <a:rPr lang="he-IL" dirty="0">
                <a:latin typeface="Calibri" pitchFamily="34" charset="0"/>
                <a:ea typeface="MS PGothic" pitchFamily="34" charset="-128"/>
              </a:rPr>
              <a:t>.</a:t>
            </a:r>
          </a:p>
          <a:p>
            <a:pPr algn="r" rtl="1"/>
            <a:r>
              <a:rPr lang="he-IL" dirty="0">
                <a:latin typeface="Calibri" pitchFamily="34" charset="0"/>
                <a:ea typeface="MS PGothic" pitchFamily="34" charset="-128"/>
              </a:rPr>
              <a:t>הגישה לשדות המחלקה תהיה אך ורק דרך מתודות של המחלקה.</a:t>
            </a:r>
            <a:endParaRPr lang="en-US" dirty="0">
              <a:latin typeface="Calibri" pitchFamily="34" charset="0"/>
              <a:ea typeface="MS PGothic" pitchFamily="34" charset="-128"/>
            </a:endParaRPr>
          </a:p>
          <a:p>
            <a:pPr marL="0" indent="0" algn="r" rtl="1">
              <a:buNone/>
            </a:pPr>
            <a:r>
              <a:rPr lang="he-IL" dirty="0">
                <a:latin typeface="Calibri" pitchFamily="34" charset="0"/>
                <a:ea typeface="MS PGothic" pitchFamily="34" charset="-128"/>
              </a:rPr>
              <a:t>כלל זה מאפשר:</a:t>
            </a:r>
          </a:p>
          <a:p>
            <a:pPr algn="r" rtl="1"/>
            <a:r>
              <a:rPr lang="he-IL" dirty="0">
                <a:latin typeface="Calibri" pitchFamily="34" charset="0"/>
                <a:ea typeface="MS PGothic" pitchFamily="34" charset="-128"/>
              </a:rPr>
              <a:t>בקרה על דרך הגישה לערכי האובייקטים</a:t>
            </a:r>
          </a:p>
          <a:p>
            <a:pPr algn="r" rtl="1"/>
            <a:r>
              <a:rPr lang="he-IL" dirty="0">
                <a:latin typeface="Calibri" pitchFamily="34" charset="0"/>
                <a:ea typeface="MS PGothic" pitchFamily="34" charset="-128"/>
              </a:rPr>
              <a:t>בקרה על תקינות הערכים</a:t>
            </a:r>
          </a:p>
          <a:p>
            <a:pPr algn="r" rtl="1"/>
            <a:r>
              <a:rPr lang="he-IL" dirty="0">
                <a:latin typeface="Calibri" pitchFamily="34" charset="0"/>
                <a:ea typeface="MS PGothic" pitchFamily="34" charset="-128"/>
              </a:rPr>
              <a:t>הקוד יותר גמיש לשינויים עתידיים</a:t>
            </a:r>
          </a:p>
          <a:p>
            <a:pPr algn="r" rtl="1"/>
            <a:endParaRPr lang="he-IL" dirty="0">
              <a:latin typeface="Calibri" pitchFamily="34" charset="0"/>
              <a:ea typeface="MS PGothic" pitchFamily="34" charset="-128"/>
            </a:endParaRPr>
          </a:p>
          <a:p>
            <a:pPr algn="r" rtl="1"/>
            <a:endParaRPr lang="en-US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8D5BE17E-5169-4E12-B9D4-595D4A448548}" type="slidenum">
              <a:rPr lang="he-IL">
                <a:solidFill>
                  <a:srgbClr val="7F7F7F"/>
                </a:solidFill>
                <a:latin typeface="Calibri" pitchFamily="34" charset="0"/>
              </a:rPr>
              <a:pPr eaLnBrk="1" hangingPunct="1"/>
              <a:t>4</a:t>
            </a:fld>
            <a:endParaRPr lang="he-IL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6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rt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מתודות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ו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8D5BE17E-5169-4E12-B9D4-595D4A448548}" type="slidenum">
              <a:rPr lang="he-IL">
                <a:solidFill>
                  <a:srgbClr val="7F7F7F"/>
                </a:solidFill>
                <a:latin typeface="Calibri" pitchFamily="34" charset="0"/>
              </a:rPr>
              <a:pPr eaLnBrk="1" hangingPunct="1"/>
              <a:t>5</a:t>
            </a:fld>
            <a:endParaRPr lang="he-IL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CC98197-DF4D-4553-B8E3-8B5F27100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13" y="1132662"/>
            <a:ext cx="5104688" cy="3520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36DB8516-48FE-4C30-A263-B3DB5179E329}"/>
              </a:ext>
            </a:extLst>
          </p:cNvPr>
          <p:cNvSpPr/>
          <p:nvPr/>
        </p:nvSpPr>
        <p:spPr>
          <a:xfrm>
            <a:off x="3635896" y="4878008"/>
            <a:ext cx="5292080" cy="1477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args)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Person p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	p.SetName(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Console.WriteLine(p.GetName());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37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rt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מתודה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שבודקת תקינות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8D5BE17E-5169-4E12-B9D4-595D4A448548}" type="slidenum">
              <a:rPr lang="he-IL">
                <a:solidFill>
                  <a:srgbClr val="7F7F7F"/>
                </a:solidFill>
                <a:latin typeface="Calibri" pitchFamily="34" charset="0"/>
              </a:rPr>
              <a:pPr eaLnBrk="1" hangingPunct="1"/>
              <a:t>6</a:t>
            </a:fld>
            <a:endParaRPr lang="he-IL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CD104FD-E9E3-495B-9828-C68C489D9BF2}"/>
              </a:ext>
            </a:extLst>
          </p:cNvPr>
          <p:cNvSpPr/>
          <p:nvPr/>
        </p:nvSpPr>
        <p:spPr>
          <a:xfrm>
            <a:off x="0" y="857250"/>
            <a:ext cx="5040560" cy="39703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age)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(age &lt; 0 || age &gt; 120)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age;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0558784-A2E8-45C7-A652-AEABFC0EC0C3}"/>
              </a:ext>
            </a:extLst>
          </p:cNvPr>
          <p:cNvSpPr/>
          <p:nvPr/>
        </p:nvSpPr>
        <p:spPr>
          <a:xfrm>
            <a:off x="1948917" y="4413151"/>
            <a:ext cx="676875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args)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Person p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the 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p.SetAge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"Wrong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age.Enter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again"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dirty="0"/>
              <a:t>       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881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rt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מתודה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שדורשת סיסמה לחשיפת המידע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8D5BE17E-5169-4E12-B9D4-595D4A448548}" type="slidenum">
              <a:rPr lang="he-IL">
                <a:solidFill>
                  <a:srgbClr val="7F7F7F"/>
                </a:solidFill>
                <a:latin typeface="Calibri" pitchFamily="34" charset="0"/>
              </a:rPr>
              <a:pPr eaLnBrk="1" hangingPunct="1"/>
              <a:t>7</a:t>
            </a:fld>
            <a:endParaRPr lang="he-IL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CD104FD-E9E3-495B-9828-C68C489D9BF2}"/>
              </a:ext>
            </a:extLst>
          </p:cNvPr>
          <p:cNvSpPr/>
          <p:nvPr/>
        </p:nvSpPr>
        <p:spPr>
          <a:xfrm>
            <a:off x="323528" y="978208"/>
            <a:ext cx="7195083" cy="39703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password;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your password"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password = Console.ReadLine();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(password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abcd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0558784-A2E8-45C7-A652-AEABFC0EC0C3}"/>
              </a:ext>
            </a:extLst>
          </p:cNvPr>
          <p:cNvSpPr/>
          <p:nvPr/>
        </p:nvSpPr>
        <p:spPr>
          <a:xfrm>
            <a:off x="1943476" y="5061584"/>
            <a:ext cx="676875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args)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Person p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Console.WriteLine(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p.GetAge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23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776" y="11651"/>
            <a:ext cx="9144000" cy="857250"/>
          </a:xfrm>
        </p:spPr>
        <p:txBody>
          <a:bodyPr/>
          <a:lstStyle/>
          <a:p>
            <a:pPr>
              <a:defRPr/>
            </a:pPr>
            <a:r>
              <a:rPr lang="he-IL" dirty="0">
                <a:ea typeface="MS PGothic" charset="0"/>
                <a:cs typeface="+mj-cs"/>
              </a:rPr>
              <a:t>ריכוזיות והסתרת מידע</a:t>
            </a:r>
            <a:endParaRPr lang="en-US" dirty="0">
              <a:ea typeface="MS PGothic" charset="0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363272" cy="5184775"/>
          </a:xfrm>
        </p:spPr>
        <p:txBody>
          <a:bodyPr anchor="t"/>
          <a:lstStyle/>
          <a:p>
            <a:pPr algn="r" rtl="1"/>
            <a:r>
              <a:rPr lang="he-IL" altLang="he-IL" sz="2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ריכוזיות:</a:t>
            </a:r>
            <a:r>
              <a:rPr lang="he-IL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 ריכוז המשתנים והפונקציות תחת יחידה אחת - המחלקה.</a:t>
            </a:r>
          </a:p>
          <a:p>
            <a:pPr algn="r" rtl="1"/>
            <a:endParaRPr lang="he-IL" altLang="he-IL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he-IL" altLang="he-IL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he-IL" altLang="he-IL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r" rtl="1"/>
            <a:r>
              <a:rPr lang="he-IL" altLang="he-IL" sz="2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הסתרת מידע: </a:t>
            </a:r>
            <a:r>
              <a:rPr lang="he-IL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מצד אחד המחלקה מסתירה את איבריה (</a:t>
            </a:r>
            <a:r>
              <a:rPr lang="en-US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private</a:t>
            </a:r>
            <a:r>
              <a:rPr lang="he-IL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) ומצד שני היא חושפת ממשק למשתמש בהם (</a:t>
            </a:r>
            <a:r>
              <a:rPr lang="en-US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lang="he-IL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B302B55-0FE1-4F23-99E8-5A027B6E2080}" type="slidenum">
              <a:rPr lang="he-IL" altLang="he-IL">
                <a:solidFill>
                  <a:srgbClr val="7F7F7F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he-IL" altLang="he-IL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2" descr="תוצאת תמונה עבור ‪encapsulation‬‏">
            <a:extLst>
              <a:ext uri="{FF2B5EF4-FFF2-40B4-BE49-F238E27FC236}">
                <a16:creationId xmlns:a16="http://schemas.microsoft.com/office/drawing/2014/main" id="{C23EEA10-A1A9-4279-8908-3FE6F9D91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23" y="1595692"/>
            <a:ext cx="3378355" cy="21515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תוצאת תמונה עבור ‪encapsulation example‬‏">
            <a:extLst>
              <a:ext uri="{FF2B5EF4-FFF2-40B4-BE49-F238E27FC236}">
                <a16:creationId xmlns:a16="http://schemas.microsoft.com/office/drawing/2014/main" id="{3CB4A0EA-1C72-4204-BF44-DBEBF1DD1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500" y="4496731"/>
            <a:ext cx="3153000" cy="22058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95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776" y="11651"/>
            <a:ext cx="9144000" cy="857250"/>
          </a:xfrm>
        </p:spPr>
        <p:txBody>
          <a:bodyPr/>
          <a:lstStyle/>
          <a:p>
            <a:pPr rtl="1">
              <a:defRPr/>
            </a:pPr>
            <a:r>
              <a:rPr lang="he-IL" dirty="0" err="1">
                <a:ea typeface="MS PGothic" charset="0"/>
                <a:cs typeface="+mj-cs"/>
              </a:rPr>
              <a:t>כימוס</a:t>
            </a:r>
            <a:r>
              <a:rPr lang="he-IL" dirty="0">
                <a:ea typeface="MS PGothic" charset="0"/>
                <a:cs typeface="+mj-cs"/>
              </a:rPr>
              <a:t> </a:t>
            </a:r>
            <a:r>
              <a:rPr lang="en-US" dirty="0">
                <a:cs typeface="+mj-cs"/>
              </a:rPr>
              <a:t>Encapsulation</a:t>
            </a:r>
            <a:endParaRPr lang="en-US" dirty="0">
              <a:ea typeface="MS PGothic" charset="0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363272" cy="5184775"/>
          </a:xfrm>
        </p:spPr>
        <p:txBody>
          <a:bodyPr anchor="t"/>
          <a:lstStyle/>
          <a:p>
            <a:pPr marL="0" indent="0" algn="ctr" rtl="1">
              <a:buNone/>
            </a:pPr>
            <a:r>
              <a:rPr lang="he-IL" altLang="he-IL" sz="2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ריכוזיות + הסתרת מידע = </a:t>
            </a:r>
            <a:r>
              <a:rPr lang="en-US" altLang="he-IL" sz="2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Encapsulation</a:t>
            </a:r>
            <a:r>
              <a:rPr lang="en-US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he-IL" altLang="he-IL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buNone/>
            </a:pPr>
            <a:endParaRPr lang="he-IL" altLang="he-IL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buNone/>
            </a:pPr>
            <a:endParaRPr lang="he-IL" altLang="he-IL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buNone/>
            </a:pPr>
            <a:endParaRPr lang="he-IL" altLang="he-IL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buNone/>
            </a:pPr>
            <a:endParaRPr lang="he-IL" altLang="he-IL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זו התכונה הראשונה של תכנות מונחית עצמים.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B302B55-0FE1-4F23-99E8-5A027B6E2080}" type="slidenum">
              <a:rPr lang="he-IL" altLang="he-IL">
                <a:solidFill>
                  <a:srgbClr val="7F7F7F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he-IL" altLang="he-IL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2" descr="תוצאת תמונה עבור ‪encapsulation‬‏">
            <a:extLst>
              <a:ext uri="{FF2B5EF4-FFF2-40B4-BE49-F238E27FC236}">
                <a16:creationId xmlns:a16="http://schemas.microsoft.com/office/drawing/2014/main" id="{B960A4D6-1F25-4A42-8B1B-4259A27D7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14" y="1626865"/>
            <a:ext cx="3400575" cy="21656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תוצאת תמונה עבור ‪encapsulation example‬‏">
            <a:extLst>
              <a:ext uri="{FF2B5EF4-FFF2-40B4-BE49-F238E27FC236}">
                <a16:creationId xmlns:a16="http://schemas.microsoft.com/office/drawing/2014/main" id="{4E0992C5-CC1E-4388-AEAB-65F479484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95" y="1626865"/>
            <a:ext cx="3089498" cy="21614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4D1289-3AD6-46A4-AF7A-CF2D2539A7DE}"/>
              </a:ext>
            </a:extLst>
          </p:cNvPr>
          <p:cNvSpPr txBox="1"/>
          <p:nvPr/>
        </p:nvSpPr>
        <p:spPr>
          <a:xfrm>
            <a:off x="4224459" y="2422099"/>
            <a:ext cx="5760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+</a:t>
            </a:r>
            <a:endParaRPr lang="he-IL" sz="3600" b="1" dirty="0">
              <a:solidFill>
                <a:srgbClr val="0070C0"/>
              </a:solidFill>
            </a:endParaRPr>
          </a:p>
        </p:txBody>
      </p:sp>
      <p:pic>
        <p:nvPicPr>
          <p:cNvPr id="3074" name="Picture 2" descr="תוצאת תמונה עבור ‪oop fundamenTALS‬‏">
            <a:extLst>
              <a:ext uri="{FF2B5EF4-FFF2-40B4-BE49-F238E27FC236}">
                <a16:creationId xmlns:a16="http://schemas.microsoft.com/office/drawing/2014/main" id="{2832C3B6-EDCB-498D-B489-FB194F561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252" y="4306397"/>
            <a:ext cx="3089497" cy="23795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28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My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82797</TotalTime>
  <Words>367</Words>
  <Application>Microsoft Office PowerPoint</Application>
  <PresentationFormat>‫הצגה על המסך (4:3)</PresentationFormat>
  <Paragraphs>122</Paragraphs>
  <Slides>10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8" baseType="lpstr">
      <vt:lpstr>ＭＳ Ｐゴシック</vt:lpstr>
      <vt:lpstr>ＭＳ Ｐゴシック</vt:lpstr>
      <vt:lpstr>Arial</vt:lpstr>
      <vt:lpstr>Calibri</vt:lpstr>
      <vt:lpstr>Consolas</vt:lpstr>
      <vt:lpstr>Courier New</vt:lpstr>
      <vt:lpstr>Times New Roman</vt:lpstr>
      <vt:lpstr>My Template</vt:lpstr>
      <vt:lpstr>הרשאות גישהAccess modifiers - </vt:lpstr>
      <vt:lpstr>הרשאות גישהAccess modifiers - </vt:lpstr>
      <vt:lpstr>הרשאות גישהAccess modifiers - </vt:lpstr>
      <vt:lpstr>הרשאות גישהAccess modifiers - </vt:lpstr>
      <vt:lpstr> מתודות get ו set</vt:lpstr>
      <vt:lpstr> מתודה set שבודקת תקינות</vt:lpstr>
      <vt:lpstr> מתודה get שדורשת סיסמה לחשיפת המידע</vt:lpstr>
      <vt:lpstr>ריכוזיות והסתרת מידע</vt:lpstr>
      <vt:lpstr>כימוס Encapsulation</vt:lpstr>
      <vt:lpstr>תרגיל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nir</dc:creator>
  <cp:lastModifiedBy>ruppin</cp:lastModifiedBy>
  <cp:revision>1089</cp:revision>
  <cp:lastPrinted>2011-03-13T14:26:10Z</cp:lastPrinted>
  <dcterms:created xsi:type="dcterms:W3CDTF">2010-12-01T17:27:09Z</dcterms:created>
  <dcterms:modified xsi:type="dcterms:W3CDTF">2020-01-22T12:05:33Z</dcterms:modified>
</cp:coreProperties>
</file>