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removePersonalInfoOnSave="1" saveSubsetFonts="1">
  <p:sldMasterIdLst>
    <p:sldMasterId id="2147483997" r:id="rId2"/>
  </p:sldMasterIdLst>
  <p:notesMasterIdLst>
    <p:notesMasterId r:id="rId8"/>
  </p:notesMasterIdLst>
  <p:handoutMasterIdLst>
    <p:handoutMasterId r:id="rId9"/>
  </p:handoutMasterIdLst>
  <p:sldIdLst>
    <p:sldId id="390" r:id="rId3"/>
    <p:sldId id="341" r:id="rId4"/>
    <p:sldId id="434" r:id="rId5"/>
    <p:sldId id="437" r:id="rId6"/>
    <p:sldId id="438" r:id="rId7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latinLnBrk="0">
              <a:defRPr lang="he-IL" sz="1200"/>
            </a:lvl1pPr>
          </a:lstStyle>
          <a:p>
            <a:pPr algn="r" rtl="1"/>
            <a:endParaRPr lang="he-IL"/>
          </a:p>
        </p:txBody>
      </p:sp>
      <p:sp>
        <p:nvSpPr>
          <p:cNvPr id="3" name="מציין מיקום תאריך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latinLnBrk="0">
              <a:defRPr lang="he-IL" sz="1200"/>
            </a:lvl1pPr>
          </a:lstStyle>
          <a:p>
            <a:pPr algn="r" rtl="1"/>
            <a:fld id="{E574AC39-44E6-425E-AF49-CF7D189F346F}" type="datetimeFigureOut">
              <a:rPr lang="he-IL" smtClean="0"/>
              <a:t>י"ג/אלול/תשע"ט</a:t>
            </a:fld>
            <a:endParaRPr lang="he-IL"/>
          </a:p>
        </p:txBody>
      </p:sp>
      <p:sp>
        <p:nvSpPr>
          <p:cNvPr id="4" name="מציין מיקום כותרת תחתונה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latinLnBrk="0">
              <a:defRPr lang="he-IL" sz="1200"/>
            </a:lvl1pPr>
          </a:lstStyle>
          <a:p>
            <a:pPr algn="r" rtl="1"/>
            <a:endParaRPr lang="he-IL"/>
          </a:p>
        </p:txBody>
      </p:sp>
      <p:sp>
        <p:nvSpPr>
          <p:cNvPr id="5" name="מציין מיקום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latinLnBrk="0">
              <a:defRPr lang="he-IL" sz="1200"/>
            </a:lvl1pPr>
          </a:lstStyle>
          <a:p>
            <a:pPr algn="r" rtl="1"/>
            <a:fld id="{6320F472-929B-459B-8D82-2FABCC5B32A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02264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1"/>
          <a:lstStyle>
            <a:lvl1pPr algn="r" latinLnBrk="0">
              <a:defRPr lang="he-IL" sz="1200"/>
            </a:lvl1pPr>
          </a:lstStyle>
          <a:p>
            <a:pPr algn="r" rtl="1"/>
            <a:endParaRPr lang="he-IL"/>
          </a:p>
        </p:txBody>
      </p:sp>
      <p:sp>
        <p:nvSpPr>
          <p:cNvPr id="3" name="מציין מיקום תאריך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1"/>
          <a:lstStyle>
            <a:lvl1pPr algn="r" latinLnBrk="0">
              <a:defRPr lang="he-IL" sz="1200"/>
            </a:lvl1pPr>
          </a:lstStyle>
          <a:p>
            <a:pPr algn="r" rtl="1"/>
            <a:fld id="{DF2775BC-6312-42C7-B7C5-EA6783C2D9CA}" type="datetimeFigureOut">
              <a:t>י"ג/אלול/תשע"ט</a:t>
            </a:fld>
            <a:endParaRPr lang="he-IL"/>
          </a:p>
        </p:txBody>
      </p:sp>
      <p:sp>
        <p:nvSpPr>
          <p:cNvPr id="4" name="מציין מיקום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1" anchor="ctr"/>
          <a:lstStyle/>
          <a:p>
            <a:pPr algn="r" rtl="1"/>
            <a:endParaRPr lang="he-IL"/>
          </a:p>
        </p:txBody>
      </p:sp>
      <p:sp>
        <p:nvSpPr>
          <p:cNvPr id="5" name="מציין מיקום הערות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1"/>
          <a:lstStyle/>
          <a:p>
            <a:pPr lvl="0" algn="r" rtl="1"/>
            <a:r>
              <a:rPr lang="he-IL"/>
              <a:t>לחץ כדי לערוך סגנונות טקסט של תבנית בסיס</a:t>
            </a:r>
          </a:p>
          <a:p>
            <a:pPr lvl="1" algn="r" rtl="1"/>
            <a:r>
              <a:rPr lang="he-IL"/>
              <a:t>רמה שניה</a:t>
            </a:r>
          </a:p>
          <a:p>
            <a:pPr lvl="2" algn="r" rtl="1"/>
            <a:r>
              <a:rPr lang="he-IL"/>
              <a:t>רמה שלישית</a:t>
            </a:r>
          </a:p>
          <a:p>
            <a:pPr lvl="3" algn="r" rtl="1"/>
            <a:r>
              <a:rPr lang="he-IL"/>
              <a:t>רמה רביעית</a:t>
            </a:r>
          </a:p>
          <a:p>
            <a:pPr lvl="4" algn="r" rtl="1"/>
            <a:r>
              <a:rPr lang="he-IL"/>
              <a:t>רמה חמישית</a:t>
            </a:r>
          </a:p>
        </p:txBody>
      </p:sp>
      <p:sp>
        <p:nvSpPr>
          <p:cNvPr id="6" name="מציין מיקום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1" anchor="b"/>
          <a:lstStyle>
            <a:lvl1pPr algn="r" latinLnBrk="0">
              <a:defRPr lang="he-IL" sz="1200"/>
            </a:lvl1pPr>
          </a:lstStyle>
          <a:p>
            <a:pPr algn="r" rtl="1"/>
            <a:endParaRPr lang="he-IL"/>
          </a:p>
        </p:txBody>
      </p:sp>
      <p:sp>
        <p:nvSpPr>
          <p:cNvPr id="7" name="מציין מיקום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1" anchor="b"/>
          <a:lstStyle>
            <a:lvl1pPr algn="r" latinLnBrk="0">
              <a:defRPr lang="he-IL" sz="1200"/>
            </a:lvl1pPr>
          </a:lstStyle>
          <a:p>
            <a:pPr algn="r" rtl="1"/>
            <a:fld id="{67F715A1-4ADC-44E0-9587-804FF39D6B22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2984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DBE0CA2-15C7-44CE-B0C8-507B601A41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8B07E243-BB79-456F-B6D3-A152072B0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523D2F4-2884-4941-8B7F-55205CFAB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י"ג/אלול/תשע"ט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7A1E471-0A44-46D6-90CC-4787D9E46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CA33502-DD7D-479A-8AB5-FD822C0E3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74893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F9C711B-C1A3-4FCD-9BFC-717F78E31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E3F55B3-D0B4-475E-ACD1-F833A2CD7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C7EC394-1B08-40A5-B7AF-9DD72BFF3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י"ג/אלול/תשע"ט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EDCA93A-0F81-4982-9310-FF8DFC60D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57A3C02-72A2-4397-AD12-9026E2D57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7261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10BAE172-69D4-4F2B-9999-B05BBD7B02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1FFB854-337C-47DA-88B4-BF5F118CE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FB7BB57-E93E-419C-8A0D-F01A1FEC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40FF0622-75E4-48B8-A617-5428CA5926CE}" type="datetimeFigureOut">
              <a:rPr lang="he-IL" smtClean="0"/>
              <a:pPr rtl="1"/>
              <a:t>י"ג/אלול/תשע"ט</a:t>
            </a:fld>
            <a:endParaRPr lang="he-IL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766CBD3-6831-41F7-A5AC-4FCD2012F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he-IL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F73BC5C-36AB-4004-9DF0-14491217E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BA875541-8164-4CC7-9F2F-6F0C49BB858D}" type="slidenum">
              <a:rPr lang="he-IL" smtClean="0"/>
              <a:pPr rtl="1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20416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FDC09EF-5540-442B-9CC2-21E4EAFD3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25749AF-774A-4B73-8DFB-FE8B0DE3A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34F327F-9474-4F76-A213-7BC6313AD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י"ג/אלול/תשע"ט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6D0CF87-09B4-4999-8C49-B4F0CC0EC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65516EB-4C88-4575-BE0A-EBF68F8C2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36577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D8256CD-6716-4282-86A7-4994FE9E0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1313452-437D-4F72-A0D6-2876F4C2B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7DB3F42-C364-443E-A985-0A6D30529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40FF0622-75E4-48B8-A617-5428CA5926CE}" type="datetimeFigureOut">
              <a:rPr lang="he-IL" smtClean="0"/>
              <a:pPr rtl="1"/>
              <a:t>י"ג/אלול/תשע"ט</a:t>
            </a:fld>
            <a:endParaRPr lang="he-IL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EF8F5FC-30A6-49F3-BCC5-F6118702C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he-IL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647716E-C365-4C11-89BB-4803B3AAB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BA875541-8164-4CC7-9F2F-6F0C49BB858D}" type="slidenum">
              <a:rPr lang="he-IL" smtClean="0"/>
              <a:pPr rtl="1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1422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2BED0ED-BB32-4326-9E22-2B3AC0301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3FF3F0C-DA3F-4680-AD98-B3F1E482C8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8BBEF5C-BA03-4599-BABE-94988A8EA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FEFB515-288E-4F7B-9BC8-48226E271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40FF0622-75E4-48B8-A617-5428CA5926CE}" type="datetimeFigureOut">
              <a:rPr lang="he-IL" smtClean="0"/>
              <a:pPr rtl="1"/>
              <a:t>י"ג/אלול/תשע"ט</a:t>
            </a:fld>
            <a:endParaRPr lang="he-IL" dirty="0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45173B1-4744-4231-A0E1-4BFEB2A3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he-IL" dirty="0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8FAB1AF-6D95-4156-B41C-51A03A078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BA875541-8164-4CC7-9F2F-6F0C49BB858D}" type="slidenum">
              <a:rPr lang="he-IL" smtClean="0"/>
              <a:pPr rtl="1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0273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9868ECD-730B-4202-B0EE-3E58E46F3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7A476C0-3F1D-4151-9C91-C5133965B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A08ABD5-2A15-40BB-8646-470BA1A3C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A47191B1-A247-441B-9EB4-F83C0E5385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EC77EC1D-6480-4111-8E24-7A2F74BBA2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83F67BBD-0D50-47F0-A116-669980502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י"ג/אלול/תשע"ט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6A10E074-6B94-4C0A-8391-BC1C918FA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3403FA3-A108-4C53-8277-DA55FBAA7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9193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F65F1EC-BE34-405C-B936-3E5759A8C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DEDA7145-00DD-4820-BA76-474D10C0F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י"ג/אלול/תשע"ט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BFA61EB-5718-428D-BAF4-37A4DA13D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D97DC831-F145-41F6-B51F-5D383F29D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95379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16B8C486-45D8-491C-98D7-DD2F1C845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י"ג/אלול/תשע"ט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4E7D3335-15AF-4F8A-A8DC-83272B588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C4791B12-3321-4DFC-8CE9-479DCF5EF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7600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B32CAE4-D8B0-4BFB-A77B-6864A3F90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6615A1F-4E8D-4F4C-97A0-5F3F10527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846129A-EA65-43B0-A200-3B6536488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F01206F-2CEF-42B5-9C3F-C9F647518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י"ג/אלול/תשע"ט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99E7042-B40F-406C-85FB-DF4C59833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E1D6B51-60C8-4626-99E0-067319C5D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8992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C0C78F3-4BA8-47E9-994F-4E2193518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BFF2553A-4024-4078-AFD5-DD5702B776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6347E75-9DAA-4268-A2D7-6FA1E77FA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AA1D69D-195E-467C-8F00-820C645DE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י"ג/אלול/תשע"ט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19E5BF0-ED75-4520-B93F-CBC006840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741C408-A431-47E5-9E56-DD15B63B3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39770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796B0E3A-2A1A-46FC-BDD1-6B0326001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B8D8BF4-B308-4D30-83A3-EE2BF3388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34F8AA0-82E4-462A-95AA-C60F4D86FB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1"/>
            <a:fld id="{40FF0622-75E4-48B8-A617-5428CA5926CE}" type="datetimeFigureOut">
              <a:rPr lang="he-IL" smtClean="0"/>
              <a:pPr rtl="1"/>
              <a:t>י"ג/אלול/תשע"ט</a:t>
            </a:fld>
            <a:endParaRPr lang="he-IL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2139115-DE8E-4AEA-A790-753463A4F9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1"/>
            <a:endParaRPr lang="he-IL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E414418-76DB-4770-A306-47D21E826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1"/>
            <a:fld id="{BA875541-8164-4CC7-9F2F-6F0C49BB858D}" type="slidenum">
              <a:rPr lang="he-IL" smtClean="0"/>
              <a:pPr rtl="1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7104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8" r:id="rId1"/>
    <p:sldLayoutId id="2147483999" r:id="rId2"/>
    <p:sldLayoutId id="2147484000" r:id="rId3"/>
    <p:sldLayoutId id="2147484001" r:id="rId4"/>
    <p:sldLayoutId id="2147484002" r:id="rId5"/>
    <p:sldLayoutId id="2147484003" r:id="rId6"/>
    <p:sldLayoutId id="2147484004" r:id="rId7"/>
    <p:sldLayoutId id="2147484005" r:id="rId8"/>
    <p:sldLayoutId id="2147484006" r:id="rId9"/>
    <p:sldLayoutId id="2147484007" r:id="rId10"/>
    <p:sldLayoutId id="2147484008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276116"/>
            <a:ext cx="10515600" cy="646331"/>
          </a:xfrm>
        </p:spPr>
        <p:txBody>
          <a:bodyPr vert="horz" lIns="91440" tIns="45720" rIns="91440" bIns="45720" rtlCol="1" anchor="ctr">
            <a:spAutoFit/>
          </a:bodyPr>
          <a:lstStyle/>
          <a:p>
            <a:pPr algn="ctr"/>
            <a:r>
              <a:rPr lang="he-IL" b="1" dirty="0">
                <a:solidFill>
                  <a:srgbClr val="0070C0"/>
                </a:solidFill>
                <a:cs typeface="+mn-cs"/>
              </a:rPr>
              <a:t>מה נלמד היום?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751357" y="1358750"/>
            <a:ext cx="2689286" cy="480131"/>
          </a:xfrm>
        </p:spPr>
        <p:txBody>
          <a:bodyPr wrap="square">
            <a:spAutoFit/>
          </a:bodyPr>
          <a:lstStyle/>
          <a:p>
            <a:r>
              <a:rPr lang="he-IL" dirty="0"/>
              <a:t>טבלת מעקב</a:t>
            </a:r>
          </a:p>
        </p:txBody>
      </p:sp>
    </p:spTree>
    <p:extLst>
      <p:ext uri="{BB962C8B-B14F-4D97-AF65-F5344CB8AC3E}">
        <p14:creationId xmlns:p14="http://schemas.microsoft.com/office/powerpoint/2010/main" val="2861847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>
            <a:extLst>
              <a:ext uri="{FF2B5EF4-FFF2-40B4-BE49-F238E27FC236}">
                <a16:creationId xmlns:a16="http://schemas.microsoft.com/office/drawing/2014/main" id="{40B38925-C786-4B0C-B739-65CAE9E2CC69}"/>
              </a:ext>
            </a:extLst>
          </p:cNvPr>
          <p:cNvSpPr/>
          <p:nvPr/>
        </p:nvSpPr>
        <p:spPr>
          <a:xfrm>
            <a:off x="0" y="1841242"/>
            <a:ext cx="7942354" cy="501675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he-IL" sz="2000" dirty="0">
                <a:solidFill>
                  <a:srgbClr val="008000"/>
                </a:solidFill>
                <a:latin typeface="Consolas" panose="020B0609020204030204" pitchFamily="49" charset="0"/>
              </a:rPr>
              <a:t>*</a:t>
            </a:r>
          </a:p>
          <a:p>
            <a:r>
              <a:rPr lang="he-IL" sz="2000" dirty="0">
                <a:solidFill>
                  <a:srgbClr val="008000"/>
                </a:solidFill>
                <a:latin typeface="Consolas" panose="020B0609020204030204" pitchFamily="49" charset="0"/>
              </a:rPr>
              <a:t>    התוכנית נותנת כפלט את איבריה של סדרה בת שלושה איברים      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endParaRPr lang="he-I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Sequence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he-IL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element;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Console.WriteLine(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"Enter first element: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element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.Parse(Console.ReadLine());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element = 2 * element;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he-IL" sz="2000" dirty="0">
                <a:solidFill>
                  <a:srgbClr val="008000"/>
                </a:solidFill>
                <a:latin typeface="Consolas" panose="020B0609020204030204" pitchFamily="49" charset="0"/>
              </a:rPr>
              <a:t>חישוב האיבר השני</a:t>
            </a:r>
            <a:endParaRPr lang="he-I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Console.WriteLine(element);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element = 3 * element;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he-IL" sz="2000" dirty="0">
                <a:solidFill>
                  <a:srgbClr val="008000"/>
                </a:solidFill>
                <a:latin typeface="Consolas" panose="020B0609020204030204" pitchFamily="49" charset="0"/>
              </a:rPr>
              <a:t>חישוב האיבר השלישי</a:t>
            </a:r>
            <a:endParaRPr lang="he-I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Console.WriteLine(element);</a:t>
            </a:r>
          </a:p>
          <a:p>
            <a:pPr lvl="2"/>
            <a:r>
              <a:rPr lang="he-IL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he-IL" sz="2000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  <a:endParaRPr lang="he-IL" sz="2000" dirty="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-158502"/>
            <a:ext cx="10515600" cy="769441"/>
          </a:xfrm>
        </p:spPr>
        <p:txBody>
          <a:bodyPr vert="horz" lIns="91440" tIns="45720" rIns="91440" bIns="45720" rtlCol="1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he-IL" b="1" dirty="0">
                <a:solidFill>
                  <a:srgbClr val="0070C0"/>
                </a:solidFill>
                <a:cs typeface="+mn-cs"/>
              </a:rPr>
              <a:t>טבלת מעקב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385561" y="610939"/>
            <a:ext cx="11420877" cy="1383969"/>
          </a:xfrm>
        </p:spPr>
        <p:txBody>
          <a:bodyPr vert="horz" wrap="square" lIns="91440" tIns="45720" rIns="91440" bIns="45720" rtlCol="1">
            <a:spAutoFit/>
          </a:bodyPr>
          <a:lstStyle/>
          <a:p>
            <a:pPr marL="0" indent="0">
              <a:buNone/>
            </a:pPr>
            <a:r>
              <a:rPr lang="he-IL" dirty="0"/>
              <a:t>טבלת מעקב היא </a:t>
            </a:r>
            <a:r>
              <a:rPr lang="he-IL" b="1" dirty="0">
                <a:solidFill>
                  <a:srgbClr val="0070C0"/>
                </a:solidFill>
              </a:rPr>
              <a:t>שיטה לעקוב </a:t>
            </a:r>
            <a:r>
              <a:rPr lang="he-IL" dirty="0"/>
              <a:t>אחר כל מה שמתרחש בתוכנית.</a:t>
            </a:r>
          </a:p>
          <a:p>
            <a:pPr marL="0" indent="0">
              <a:buNone/>
            </a:pPr>
            <a:r>
              <a:rPr lang="he-IL" dirty="0"/>
              <a:t>בעזרת טבלת מעקב נעקוב אחר </a:t>
            </a:r>
            <a:r>
              <a:rPr lang="he-IL" b="1" dirty="0">
                <a:solidFill>
                  <a:srgbClr val="0070C0"/>
                </a:solidFill>
              </a:rPr>
              <a:t>השינויים בערכי המשתנים </a:t>
            </a:r>
            <a:r>
              <a:rPr lang="he-IL" dirty="0"/>
              <a:t>ואחר </a:t>
            </a:r>
            <a:r>
              <a:rPr lang="he-IL" b="1" dirty="0">
                <a:solidFill>
                  <a:srgbClr val="0070C0"/>
                </a:solidFill>
              </a:rPr>
              <a:t>הפלט</a:t>
            </a:r>
            <a:r>
              <a:rPr lang="he-IL" dirty="0"/>
              <a:t> הקורים במהלך ביצוע משפטי התוכנית. </a:t>
            </a:r>
          </a:p>
        </p:txBody>
      </p:sp>
      <p:sp>
        <p:nvSpPr>
          <p:cNvPr id="8" name="מציין מיקום תוכן 3">
            <a:extLst>
              <a:ext uri="{FF2B5EF4-FFF2-40B4-BE49-F238E27FC236}">
                <a16:creationId xmlns:a16="http://schemas.microsoft.com/office/drawing/2014/main" id="{573793CE-0545-46A5-9A1C-E8F0C26ACB4B}"/>
              </a:ext>
            </a:extLst>
          </p:cNvPr>
          <p:cNvSpPr txBox="1">
            <a:spLocks/>
          </p:cNvSpPr>
          <p:nvPr/>
        </p:nvSpPr>
        <p:spPr>
          <a:xfrm>
            <a:off x="8409483" y="2048989"/>
            <a:ext cx="3396956" cy="867930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e-IL" dirty="0"/>
              <a:t>נכתוב לדוגמא, טבלת מעקב לתוכנית שכתבנו</a:t>
            </a:r>
          </a:p>
        </p:txBody>
      </p:sp>
    </p:spTree>
    <p:extLst>
      <p:ext uri="{BB962C8B-B14F-4D97-AF65-F5344CB8AC3E}">
        <p14:creationId xmlns:p14="http://schemas.microsoft.com/office/powerpoint/2010/main" val="1257424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/>
      <p:bldP spid="4" grpId="0" uiExpand="1" build="p"/>
      <p:bldP spid="8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>
            <a:extLst>
              <a:ext uri="{FF2B5EF4-FFF2-40B4-BE49-F238E27FC236}">
                <a16:creationId xmlns:a16="http://schemas.microsoft.com/office/drawing/2014/main" id="{40B38925-C786-4B0C-B739-65CAE9E2CC69}"/>
              </a:ext>
            </a:extLst>
          </p:cNvPr>
          <p:cNvSpPr/>
          <p:nvPr/>
        </p:nvSpPr>
        <p:spPr>
          <a:xfrm>
            <a:off x="0" y="920621"/>
            <a:ext cx="7942354" cy="501675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he-IL" sz="2000" dirty="0">
                <a:solidFill>
                  <a:srgbClr val="008000"/>
                </a:solidFill>
                <a:latin typeface="Consolas" panose="020B0609020204030204" pitchFamily="49" charset="0"/>
              </a:rPr>
              <a:t>*</a:t>
            </a:r>
          </a:p>
          <a:p>
            <a:r>
              <a:rPr lang="he-IL" sz="2000" dirty="0">
                <a:solidFill>
                  <a:srgbClr val="008000"/>
                </a:solidFill>
                <a:latin typeface="Consolas" panose="020B0609020204030204" pitchFamily="49" charset="0"/>
              </a:rPr>
              <a:t>    התוכנית נותנת כפלט את איבריה של סדרה בת שלושה איברים      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endParaRPr lang="he-I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Sequence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he-IL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element;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Console.WriteLine(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"Enter first element: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element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.Parse(Console.ReadLine());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element = 2 * element;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he-IL" sz="2000" dirty="0">
                <a:solidFill>
                  <a:srgbClr val="008000"/>
                </a:solidFill>
                <a:latin typeface="Consolas" panose="020B0609020204030204" pitchFamily="49" charset="0"/>
              </a:rPr>
              <a:t>חישוב האיבר השני</a:t>
            </a:r>
            <a:endParaRPr lang="he-I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Console.WriteLine(element);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element = 3 * element;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he-IL" sz="2000" dirty="0">
                <a:solidFill>
                  <a:srgbClr val="008000"/>
                </a:solidFill>
                <a:latin typeface="Consolas" panose="020B0609020204030204" pitchFamily="49" charset="0"/>
              </a:rPr>
              <a:t>חישוב האיבר השלישי</a:t>
            </a:r>
            <a:endParaRPr lang="he-I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Console.WriteLine(element);</a:t>
            </a:r>
          </a:p>
          <a:p>
            <a:pPr lvl="2"/>
            <a:r>
              <a:rPr lang="he-IL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he-IL" sz="2000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  <a:endParaRPr lang="he-IL" sz="2000" dirty="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-158502"/>
            <a:ext cx="10515600" cy="769441"/>
          </a:xfrm>
        </p:spPr>
        <p:txBody>
          <a:bodyPr vert="horz" lIns="91440" tIns="45720" rIns="91440" bIns="45720" rtlCol="1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he-IL" b="1" dirty="0">
                <a:solidFill>
                  <a:srgbClr val="0070C0"/>
                </a:solidFill>
                <a:cs typeface="+mn-cs"/>
              </a:rPr>
              <a:t>טבלת מעקב - דוגמא</a:t>
            </a:r>
          </a:p>
        </p:txBody>
      </p:sp>
      <p:sp>
        <p:nvSpPr>
          <p:cNvPr id="9" name="מציין מיקום תוכן 3">
            <a:extLst>
              <a:ext uri="{FF2B5EF4-FFF2-40B4-BE49-F238E27FC236}">
                <a16:creationId xmlns:a16="http://schemas.microsoft.com/office/drawing/2014/main" id="{FDE87A66-C1BD-4E18-B9FD-4C4207E14C32}"/>
              </a:ext>
            </a:extLst>
          </p:cNvPr>
          <p:cNvSpPr txBox="1">
            <a:spLocks/>
          </p:cNvSpPr>
          <p:nvPr/>
        </p:nvSpPr>
        <p:spPr>
          <a:xfrm>
            <a:off x="8154649" y="920621"/>
            <a:ext cx="3786702" cy="3707682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e-IL" dirty="0"/>
              <a:t>נכתוב לדוגמא, טבלת מעקב לתוכנית שכתבנו.</a:t>
            </a:r>
          </a:p>
          <a:p>
            <a:pPr marL="0" indent="0">
              <a:buNone/>
            </a:pPr>
            <a:r>
              <a:rPr lang="he-IL" b="1" dirty="0">
                <a:solidFill>
                  <a:srgbClr val="0070C0"/>
                </a:solidFill>
              </a:rPr>
              <a:t>צעד 1 </a:t>
            </a:r>
          </a:p>
          <a:p>
            <a:pPr marL="0" indent="0">
              <a:buNone/>
            </a:pPr>
            <a:r>
              <a:rPr lang="he-IL" dirty="0"/>
              <a:t>נמספר את ההוראות של התוכנית</a:t>
            </a:r>
          </a:p>
          <a:p>
            <a:pPr marL="0" indent="0">
              <a:buNone/>
            </a:pPr>
            <a:r>
              <a:rPr lang="he-IL" b="1" dirty="0">
                <a:solidFill>
                  <a:srgbClr val="0070C0"/>
                </a:solidFill>
              </a:rPr>
              <a:t>צעד 2</a:t>
            </a:r>
          </a:p>
          <a:p>
            <a:pPr marL="0" indent="0">
              <a:buNone/>
            </a:pPr>
            <a:r>
              <a:rPr lang="he-IL" dirty="0"/>
              <a:t>נרשום טבלה ובה הנתונים הבאים:</a:t>
            </a: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4DB195D4-C0B1-4A2E-A496-877A07CBDA5B}"/>
              </a:ext>
            </a:extLst>
          </p:cNvPr>
          <p:cNvSpPr/>
          <p:nvPr/>
        </p:nvSpPr>
        <p:spPr>
          <a:xfrm>
            <a:off x="1242934" y="3316121"/>
            <a:ext cx="331033" cy="193899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endParaRPr lang="he-IL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73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/>
      <p:bldP spid="9" grpId="0" uiExpand="1" build="p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-158502"/>
            <a:ext cx="10515600" cy="769441"/>
          </a:xfrm>
        </p:spPr>
        <p:txBody>
          <a:bodyPr vert="horz" lIns="91440" tIns="45720" rIns="91440" bIns="45720" rtlCol="1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he-IL" b="1" dirty="0">
                <a:solidFill>
                  <a:srgbClr val="0070C0"/>
                </a:solidFill>
                <a:cs typeface="+mn-cs"/>
              </a:rPr>
              <a:t>טבלת מעקב - דוגמא</a:t>
            </a:r>
          </a:p>
        </p:txBody>
      </p:sp>
      <p:sp>
        <p:nvSpPr>
          <p:cNvPr id="9" name="מציין מיקום תוכן 3">
            <a:extLst>
              <a:ext uri="{FF2B5EF4-FFF2-40B4-BE49-F238E27FC236}">
                <a16:creationId xmlns:a16="http://schemas.microsoft.com/office/drawing/2014/main" id="{FDE87A66-C1BD-4E18-B9FD-4C4207E14C32}"/>
              </a:ext>
            </a:extLst>
          </p:cNvPr>
          <p:cNvSpPr txBox="1">
            <a:spLocks/>
          </p:cNvSpPr>
          <p:nvPr/>
        </p:nvSpPr>
        <p:spPr>
          <a:xfrm>
            <a:off x="8219151" y="610939"/>
            <a:ext cx="3786702" cy="4483279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e-IL" dirty="0"/>
              <a:t>נכתוב לדוגמא, טבלת מעקב לתוכנית שכתבנו.</a:t>
            </a:r>
          </a:p>
          <a:p>
            <a:pPr marL="0" indent="0">
              <a:buNone/>
            </a:pPr>
            <a:r>
              <a:rPr lang="he-IL" b="1" dirty="0">
                <a:solidFill>
                  <a:srgbClr val="0070C0"/>
                </a:solidFill>
              </a:rPr>
              <a:t>צעד 1 </a:t>
            </a:r>
          </a:p>
          <a:p>
            <a:pPr marL="0" indent="0">
              <a:buNone/>
            </a:pPr>
            <a:r>
              <a:rPr lang="he-IL" dirty="0"/>
              <a:t>נמספר את ההוראות של התוכנית</a:t>
            </a:r>
          </a:p>
          <a:p>
            <a:pPr marL="0" indent="0">
              <a:buNone/>
            </a:pPr>
            <a:r>
              <a:rPr lang="he-IL" b="1" dirty="0">
                <a:solidFill>
                  <a:srgbClr val="0070C0"/>
                </a:solidFill>
              </a:rPr>
              <a:t>צעד 2</a:t>
            </a:r>
          </a:p>
          <a:p>
            <a:pPr marL="0" indent="0">
              <a:buNone/>
            </a:pPr>
            <a:r>
              <a:rPr lang="he-IL" dirty="0"/>
              <a:t>נרשום טבלה ובה יש שורה עבור כל הוראה לביצוע, עמודה עבור כל משתנה ועמודה עבור הפלט.</a:t>
            </a:r>
          </a:p>
        </p:txBody>
      </p:sp>
      <p:graphicFrame>
        <p:nvGraphicFramePr>
          <p:cNvPr id="18" name="טבלה 17">
            <a:extLst>
              <a:ext uri="{FF2B5EF4-FFF2-40B4-BE49-F238E27FC236}">
                <a16:creationId xmlns:a16="http://schemas.microsoft.com/office/drawing/2014/main" id="{D1DD0947-9E57-4818-B2A3-2C3898837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139077"/>
              </p:ext>
            </p:extLst>
          </p:nvPr>
        </p:nvGraphicFramePr>
        <p:xfrm>
          <a:off x="1643373" y="1594001"/>
          <a:ext cx="6441869" cy="34442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139252">
                  <a:extLst>
                    <a:ext uri="{9D8B030D-6E8A-4147-A177-3AD203B41FA5}">
                      <a16:colId xmlns:a16="http://schemas.microsoft.com/office/drawing/2014/main" val="1196451952"/>
                    </a:ext>
                  </a:extLst>
                </a:gridCol>
                <a:gridCol w="1700449">
                  <a:extLst>
                    <a:ext uri="{9D8B030D-6E8A-4147-A177-3AD203B41FA5}">
                      <a16:colId xmlns:a16="http://schemas.microsoft.com/office/drawing/2014/main" val="3445289694"/>
                    </a:ext>
                  </a:extLst>
                </a:gridCol>
                <a:gridCol w="2286935">
                  <a:extLst>
                    <a:ext uri="{9D8B030D-6E8A-4147-A177-3AD203B41FA5}">
                      <a16:colId xmlns:a16="http://schemas.microsoft.com/office/drawing/2014/main" val="1841512870"/>
                    </a:ext>
                  </a:extLst>
                </a:gridCol>
                <a:gridCol w="1315233">
                  <a:extLst>
                    <a:ext uri="{9D8B030D-6E8A-4147-A177-3AD203B41FA5}">
                      <a16:colId xmlns:a16="http://schemas.microsoft.com/office/drawing/2014/main" val="1471657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2800" dirty="0"/>
                    </a:p>
                    <a:p>
                      <a:pPr algn="ctr" rtl="1"/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807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US" sz="2800" dirty="0"/>
                    </a:p>
                    <a:p>
                      <a:pPr algn="ctr" rtl="0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380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928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97809"/>
                  </a:ext>
                </a:extLst>
              </a:tr>
            </a:tbl>
          </a:graphicData>
        </a:graphic>
      </p:graphicFrame>
      <p:sp>
        <p:nvSpPr>
          <p:cNvPr id="19" name="מציין מיקום תוכן 3">
            <a:extLst>
              <a:ext uri="{FF2B5EF4-FFF2-40B4-BE49-F238E27FC236}">
                <a16:creationId xmlns:a16="http://schemas.microsoft.com/office/drawing/2014/main" id="{254F6024-F579-4CE0-AFDD-639DA11F4F2B}"/>
              </a:ext>
            </a:extLst>
          </p:cNvPr>
          <p:cNvSpPr txBox="1">
            <a:spLocks/>
          </p:cNvSpPr>
          <p:nvPr/>
        </p:nvSpPr>
        <p:spPr>
          <a:xfrm>
            <a:off x="5198891" y="1783363"/>
            <a:ext cx="1604122" cy="52322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en-US" b="1" dirty="0">
                <a:solidFill>
                  <a:schemeClr val="lt1"/>
                </a:solidFill>
              </a:rPr>
              <a:t>element</a:t>
            </a:r>
          </a:p>
        </p:txBody>
      </p:sp>
      <p:sp>
        <p:nvSpPr>
          <p:cNvPr id="20" name="מציין מיקום תוכן 3">
            <a:extLst>
              <a:ext uri="{FF2B5EF4-FFF2-40B4-BE49-F238E27FC236}">
                <a16:creationId xmlns:a16="http://schemas.microsoft.com/office/drawing/2014/main" id="{E79ECF5F-5DC1-4E92-8061-C7F3CBD70935}"/>
              </a:ext>
            </a:extLst>
          </p:cNvPr>
          <p:cNvSpPr txBox="1">
            <a:spLocks/>
          </p:cNvSpPr>
          <p:nvPr/>
        </p:nvSpPr>
        <p:spPr>
          <a:xfrm>
            <a:off x="2961914" y="1783363"/>
            <a:ext cx="2329102" cy="52322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he-IL" b="1" dirty="0">
                <a:solidFill>
                  <a:prstClr val="white"/>
                </a:solidFill>
              </a:rPr>
              <a:t>הוראה לביצוע</a:t>
            </a:r>
          </a:p>
        </p:txBody>
      </p:sp>
      <p:sp>
        <p:nvSpPr>
          <p:cNvPr id="21" name="מציין מיקום תוכן 3">
            <a:extLst>
              <a:ext uri="{FF2B5EF4-FFF2-40B4-BE49-F238E27FC236}">
                <a16:creationId xmlns:a16="http://schemas.microsoft.com/office/drawing/2014/main" id="{2E26AE92-B635-410F-A4E3-A032B16573F3}"/>
              </a:ext>
            </a:extLst>
          </p:cNvPr>
          <p:cNvSpPr txBox="1">
            <a:spLocks/>
          </p:cNvSpPr>
          <p:nvPr/>
        </p:nvSpPr>
        <p:spPr>
          <a:xfrm>
            <a:off x="7016434" y="1783363"/>
            <a:ext cx="1068808" cy="52322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he-IL" b="1" dirty="0">
                <a:solidFill>
                  <a:schemeClr val="lt1"/>
                </a:solidFill>
              </a:rPr>
              <a:t>פלט</a:t>
            </a:r>
            <a:endParaRPr lang="en-US" b="1" dirty="0">
              <a:solidFill>
                <a:schemeClr val="lt1"/>
              </a:solidFill>
            </a:endParaRPr>
          </a:p>
        </p:txBody>
      </p:sp>
      <p:sp>
        <p:nvSpPr>
          <p:cNvPr id="22" name="מציין מיקום תוכן 3">
            <a:extLst>
              <a:ext uri="{FF2B5EF4-FFF2-40B4-BE49-F238E27FC236}">
                <a16:creationId xmlns:a16="http://schemas.microsoft.com/office/drawing/2014/main" id="{697DB950-D7FF-460C-98CE-BB67AD4C41CA}"/>
              </a:ext>
            </a:extLst>
          </p:cNvPr>
          <p:cNvSpPr txBox="1">
            <a:spLocks/>
          </p:cNvSpPr>
          <p:nvPr/>
        </p:nvSpPr>
        <p:spPr>
          <a:xfrm>
            <a:off x="1643374" y="1530939"/>
            <a:ext cx="1318540" cy="954107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he-IL" b="1" dirty="0">
                <a:solidFill>
                  <a:prstClr val="white"/>
                </a:solidFill>
              </a:rPr>
              <a:t>מס' שורה</a:t>
            </a:r>
          </a:p>
        </p:txBody>
      </p:sp>
    </p:spTree>
    <p:extLst>
      <p:ext uri="{BB962C8B-B14F-4D97-AF65-F5344CB8AC3E}">
        <p14:creationId xmlns:p14="http://schemas.microsoft.com/office/powerpoint/2010/main" val="1391733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טבלה 17">
            <a:extLst>
              <a:ext uri="{FF2B5EF4-FFF2-40B4-BE49-F238E27FC236}">
                <a16:creationId xmlns:a16="http://schemas.microsoft.com/office/drawing/2014/main" id="{D1DD0947-9E57-4818-B2A3-2C3898837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151500"/>
              </p:ext>
            </p:extLst>
          </p:nvPr>
        </p:nvGraphicFramePr>
        <p:xfrm>
          <a:off x="186147" y="2132261"/>
          <a:ext cx="11797259" cy="41148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57994">
                  <a:extLst>
                    <a:ext uri="{9D8B030D-6E8A-4147-A177-3AD203B41FA5}">
                      <a16:colId xmlns:a16="http://schemas.microsoft.com/office/drawing/2014/main" val="1196451952"/>
                    </a:ext>
                  </a:extLst>
                </a:gridCol>
                <a:gridCol w="1618937">
                  <a:extLst>
                    <a:ext uri="{9D8B030D-6E8A-4147-A177-3AD203B41FA5}">
                      <a16:colId xmlns:a16="http://schemas.microsoft.com/office/drawing/2014/main" val="3445289694"/>
                    </a:ext>
                  </a:extLst>
                </a:gridCol>
                <a:gridCol w="6235909">
                  <a:extLst>
                    <a:ext uri="{9D8B030D-6E8A-4147-A177-3AD203B41FA5}">
                      <a16:colId xmlns:a16="http://schemas.microsoft.com/office/drawing/2014/main" val="1841512870"/>
                    </a:ext>
                  </a:extLst>
                </a:gridCol>
                <a:gridCol w="884419">
                  <a:extLst>
                    <a:ext uri="{9D8B030D-6E8A-4147-A177-3AD203B41FA5}">
                      <a16:colId xmlns:a16="http://schemas.microsoft.com/office/drawing/2014/main" val="1471657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600" dirty="0"/>
                    </a:p>
                    <a:p>
                      <a:pPr algn="ctr" rtl="1"/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807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en-US" sz="1600" dirty="0"/>
                    </a:p>
                    <a:p>
                      <a:pPr algn="l" rtl="0"/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380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US" sz="1600" dirty="0"/>
                    </a:p>
                    <a:p>
                      <a:pPr algn="ctr" rtl="0"/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928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US" sz="1600" dirty="0"/>
                    </a:p>
                    <a:p>
                      <a:pPr algn="ctr" rtl="0"/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US" sz="1600" dirty="0"/>
                    </a:p>
                    <a:p>
                      <a:pPr algn="ctr" rtl="0"/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97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US" sz="1600" dirty="0"/>
                    </a:p>
                    <a:p>
                      <a:pPr algn="ctr" rtl="0"/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944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US" sz="1600" dirty="0"/>
                    </a:p>
                    <a:p>
                      <a:pPr algn="ctr" rtl="0"/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313863"/>
                  </a:ext>
                </a:extLst>
              </a:tr>
            </a:tbl>
          </a:graphicData>
        </a:graphic>
      </p:graphicFrame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-158502"/>
            <a:ext cx="10515600" cy="769441"/>
          </a:xfrm>
        </p:spPr>
        <p:txBody>
          <a:bodyPr vert="horz" lIns="91440" tIns="45720" rIns="91440" bIns="45720" rtlCol="1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he-IL" b="1" dirty="0">
                <a:solidFill>
                  <a:srgbClr val="0070C0"/>
                </a:solidFill>
                <a:cs typeface="+mn-cs"/>
              </a:rPr>
              <a:t>טבלת מעקב - דוגמא</a:t>
            </a:r>
          </a:p>
        </p:txBody>
      </p:sp>
      <p:sp>
        <p:nvSpPr>
          <p:cNvPr id="9" name="מציין מיקום תוכן 3">
            <a:extLst>
              <a:ext uri="{FF2B5EF4-FFF2-40B4-BE49-F238E27FC236}">
                <a16:creationId xmlns:a16="http://schemas.microsoft.com/office/drawing/2014/main" id="{FDE87A66-C1BD-4E18-B9FD-4C4207E14C32}"/>
              </a:ext>
            </a:extLst>
          </p:cNvPr>
          <p:cNvSpPr txBox="1">
            <a:spLocks/>
          </p:cNvSpPr>
          <p:nvPr/>
        </p:nvSpPr>
        <p:spPr>
          <a:xfrm>
            <a:off x="242637" y="610939"/>
            <a:ext cx="11763216" cy="1383969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e-IL" b="1" dirty="0">
                <a:solidFill>
                  <a:srgbClr val="0070C0"/>
                </a:solidFill>
              </a:rPr>
              <a:t>צעד 3 </a:t>
            </a:r>
          </a:p>
          <a:p>
            <a:pPr marL="0" indent="0">
              <a:buNone/>
            </a:pPr>
            <a:r>
              <a:rPr lang="he-IL" dirty="0"/>
              <a:t>נעתיק לטבלה את הוראות התוכנית אחת אחרי השנייה ונרשום בעמודות של המשתנים והפלט את השינויים שמתרחשים.</a:t>
            </a:r>
          </a:p>
        </p:txBody>
      </p:sp>
      <p:sp>
        <p:nvSpPr>
          <p:cNvPr id="20" name="מציין מיקום תוכן 3">
            <a:extLst>
              <a:ext uri="{FF2B5EF4-FFF2-40B4-BE49-F238E27FC236}">
                <a16:creationId xmlns:a16="http://schemas.microsoft.com/office/drawing/2014/main" id="{E79ECF5F-5DC1-4E92-8061-C7F3CBD70935}"/>
              </a:ext>
            </a:extLst>
          </p:cNvPr>
          <p:cNvSpPr txBox="1">
            <a:spLocks/>
          </p:cNvSpPr>
          <p:nvPr/>
        </p:nvSpPr>
        <p:spPr>
          <a:xfrm>
            <a:off x="1103193" y="2289621"/>
            <a:ext cx="6208142" cy="40011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he-IL" sz="2000" b="1" dirty="0">
                <a:solidFill>
                  <a:prstClr val="white"/>
                </a:solidFill>
              </a:rPr>
              <a:t>הוראה לביצוע</a:t>
            </a:r>
          </a:p>
        </p:txBody>
      </p:sp>
      <p:sp>
        <p:nvSpPr>
          <p:cNvPr id="21" name="מציין מיקום תוכן 3">
            <a:extLst>
              <a:ext uri="{FF2B5EF4-FFF2-40B4-BE49-F238E27FC236}">
                <a16:creationId xmlns:a16="http://schemas.microsoft.com/office/drawing/2014/main" id="{2E26AE92-B635-410F-A4E3-A032B16573F3}"/>
              </a:ext>
            </a:extLst>
          </p:cNvPr>
          <p:cNvSpPr txBox="1">
            <a:spLocks/>
          </p:cNvSpPr>
          <p:nvPr/>
        </p:nvSpPr>
        <p:spPr>
          <a:xfrm>
            <a:off x="8942605" y="2289621"/>
            <a:ext cx="3006758" cy="40011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he-IL" sz="2000" b="1" dirty="0">
                <a:solidFill>
                  <a:schemeClr val="lt1"/>
                </a:solidFill>
              </a:rPr>
              <a:t>פלט</a:t>
            </a:r>
            <a:endParaRPr lang="en-US" sz="2000" b="1" dirty="0">
              <a:solidFill>
                <a:schemeClr val="lt1"/>
              </a:solidFill>
            </a:endParaRPr>
          </a:p>
        </p:txBody>
      </p:sp>
      <p:sp>
        <p:nvSpPr>
          <p:cNvPr id="22" name="מציין מיקום תוכן 3">
            <a:extLst>
              <a:ext uri="{FF2B5EF4-FFF2-40B4-BE49-F238E27FC236}">
                <a16:creationId xmlns:a16="http://schemas.microsoft.com/office/drawing/2014/main" id="{697DB950-D7FF-460C-98CE-BB67AD4C41CA}"/>
              </a:ext>
            </a:extLst>
          </p:cNvPr>
          <p:cNvSpPr txBox="1">
            <a:spLocks/>
          </p:cNvSpPr>
          <p:nvPr/>
        </p:nvSpPr>
        <p:spPr>
          <a:xfrm>
            <a:off x="222391" y="2100580"/>
            <a:ext cx="882661" cy="707886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he-IL" sz="2000" b="1" dirty="0">
                <a:solidFill>
                  <a:prstClr val="white"/>
                </a:solidFill>
              </a:rPr>
              <a:t>מס' שורה</a:t>
            </a:r>
          </a:p>
        </p:txBody>
      </p:sp>
      <p:sp>
        <p:nvSpPr>
          <p:cNvPr id="13" name="מציין מיקום תוכן 3">
            <a:extLst>
              <a:ext uri="{FF2B5EF4-FFF2-40B4-BE49-F238E27FC236}">
                <a16:creationId xmlns:a16="http://schemas.microsoft.com/office/drawing/2014/main" id="{57EE8B66-48B4-4EA3-B13A-854DDE01F828}"/>
              </a:ext>
            </a:extLst>
          </p:cNvPr>
          <p:cNvSpPr txBox="1">
            <a:spLocks/>
          </p:cNvSpPr>
          <p:nvPr/>
        </p:nvSpPr>
        <p:spPr>
          <a:xfrm>
            <a:off x="222391" y="2800867"/>
            <a:ext cx="988315" cy="347787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spcAft>
                <a:spcPts val="2400"/>
              </a:spcAft>
              <a:buFont typeface="Arial" pitchFamily="34" charset="0"/>
              <a:buNone/>
            </a:pP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</a:rPr>
              <a:t>1</a:t>
            </a:r>
          </a:p>
          <a:p>
            <a:pPr marL="0" indent="0" algn="ctr" rtl="0">
              <a:spcBef>
                <a:spcPts val="0"/>
              </a:spcBef>
              <a:spcAft>
                <a:spcPts val="2400"/>
              </a:spcAft>
              <a:buFont typeface="Arial" pitchFamily="34" charset="0"/>
              <a:buNone/>
            </a:pP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</a:p>
          <a:p>
            <a:pPr marL="0" indent="0" algn="ctr" rtl="0">
              <a:spcBef>
                <a:spcPts val="0"/>
              </a:spcBef>
              <a:spcAft>
                <a:spcPts val="2400"/>
              </a:spcAft>
              <a:buFont typeface="Arial" pitchFamily="34" charset="0"/>
              <a:buNone/>
            </a:pP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</a:t>
            </a:r>
          </a:p>
          <a:p>
            <a:pPr marL="0" indent="0" algn="ctr" rtl="0">
              <a:spcBef>
                <a:spcPts val="0"/>
              </a:spcBef>
              <a:spcAft>
                <a:spcPts val="2400"/>
              </a:spcAft>
              <a:buFont typeface="Arial" pitchFamily="34" charset="0"/>
              <a:buNone/>
            </a:pP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</a:t>
            </a:r>
          </a:p>
          <a:p>
            <a:pPr marL="0" indent="0" algn="ctr" rtl="0">
              <a:spcBef>
                <a:spcPts val="0"/>
              </a:spcBef>
              <a:spcAft>
                <a:spcPts val="2400"/>
              </a:spcAft>
              <a:buFont typeface="Arial" pitchFamily="34" charset="0"/>
              <a:buNone/>
            </a:pP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</a:t>
            </a:r>
          </a:p>
          <a:p>
            <a:pPr marL="0" indent="0" algn="ctr" rtl="0">
              <a:spcBef>
                <a:spcPts val="0"/>
              </a:spcBef>
              <a:spcAft>
                <a:spcPts val="2400"/>
              </a:spcAft>
              <a:buFont typeface="Arial" pitchFamily="34" charset="0"/>
              <a:buNone/>
            </a:pP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FA690740-034F-4714-BB82-563765072FAE}"/>
              </a:ext>
            </a:extLst>
          </p:cNvPr>
          <p:cNvSpPr/>
          <p:nvPr/>
        </p:nvSpPr>
        <p:spPr>
          <a:xfrm>
            <a:off x="1141296" y="2800866"/>
            <a:ext cx="6191975" cy="34778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spcAft>
                <a:spcPts val="240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Console.WriteLine(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"Enter first element: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Aft>
                <a:spcPts val="240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element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.Parse(Console.ReadLine());</a:t>
            </a:r>
          </a:p>
          <a:p>
            <a:pPr>
              <a:spcAft>
                <a:spcPts val="240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element = 2 * element; </a:t>
            </a:r>
            <a:endParaRPr lang="he-I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Aft>
                <a:spcPts val="240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Console.WriteLine(element);</a:t>
            </a:r>
          </a:p>
          <a:p>
            <a:pPr>
              <a:spcAft>
                <a:spcPts val="240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element = 3 * element; </a:t>
            </a:r>
            <a:endParaRPr lang="he-I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Aft>
                <a:spcPts val="240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Console.WriteLine(element);</a:t>
            </a:r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47D8E012-3D4B-48F8-83D8-0415C3A7226F}"/>
              </a:ext>
            </a:extLst>
          </p:cNvPr>
          <p:cNvSpPr/>
          <p:nvPr/>
        </p:nvSpPr>
        <p:spPr>
          <a:xfrm>
            <a:off x="8981410" y="2769186"/>
            <a:ext cx="3006758" cy="34778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spcAft>
                <a:spcPts val="240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Enter first element:</a:t>
            </a:r>
          </a:p>
          <a:p>
            <a:pPr>
              <a:spcAft>
                <a:spcPts val="2400"/>
              </a:spcAft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Aft>
                <a:spcPts val="2400"/>
              </a:spcAft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ctr">
              <a:spcAft>
                <a:spcPts val="240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</a:p>
          <a:p>
            <a:pPr>
              <a:spcAft>
                <a:spcPts val="2400"/>
              </a:spcAft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ctr">
              <a:spcAft>
                <a:spcPts val="240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30</a:t>
            </a:r>
          </a:p>
        </p:txBody>
      </p:sp>
      <p:sp>
        <p:nvSpPr>
          <p:cNvPr id="19" name="מציין מיקום תוכן 3">
            <a:extLst>
              <a:ext uri="{FF2B5EF4-FFF2-40B4-BE49-F238E27FC236}">
                <a16:creationId xmlns:a16="http://schemas.microsoft.com/office/drawing/2014/main" id="{254F6024-F579-4CE0-AFDD-639DA11F4F2B}"/>
              </a:ext>
            </a:extLst>
          </p:cNvPr>
          <p:cNvSpPr txBox="1">
            <a:spLocks/>
          </p:cNvSpPr>
          <p:nvPr/>
        </p:nvSpPr>
        <p:spPr>
          <a:xfrm>
            <a:off x="7390076" y="2289621"/>
            <a:ext cx="1604122" cy="40011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en-US" sz="2000" b="1" dirty="0">
                <a:solidFill>
                  <a:schemeClr val="lt1"/>
                </a:solidFill>
              </a:rPr>
              <a:t>element</a:t>
            </a:r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DF8411A4-7ABB-4AF4-969D-264248FD7731}"/>
              </a:ext>
            </a:extLst>
          </p:cNvPr>
          <p:cNvSpPr/>
          <p:nvPr/>
        </p:nvSpPr>
        <p:spPr>
          <a:xfrm>
            <a:off x="7252155" y="2785026"/>
            <a:ext cx="1604122" cy="34778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spcAft>
                <a:spcPts val="240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?</a:t>
            </a:r>
          </a:p>
          <a:p>
            <a:pPr algn="ctr">
              <a:spcAft>
                <a:spcPts val="240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</a:p>
          <a:p>
            <a:pPr algn="ctr">
              <a:spcAft>
                <a:spcPts val="240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</a:p>
          <a:p>
            <a:pPr algn="ctr">
              <a:spcAft>
                <a:spcPts val="240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</a:p>
          <a:p>
            <a:pPr algn="ctr">
              <a:spcAft>
                <a:spcPts val="240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30</a:t>
            </a:r>
          </a:p>
          <a:p>
            <a:pPr algn="ctr">
              <a:spcAft>
                <a:spcPts val="240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1387918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accent1"/>
          </a:solidFill>
        </a:ln>
      </a:spPr>
      <a:bodyPr rtlCol="1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AE901BC-D190-49E6-8B33-2F32A0F2BF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264</Words>
  <Application>Microsoft Office PowerPoint</Application>
  <PresentationFormat>מסך רחב</PresentationFormat>
  <Paragraphs>91</Paragraphs>
  <Slides>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ערכת נושא Office</vt:lpstr>
      <vt:lpstr>מה נלמד היום?</vt:lpstr>
      <vt:lpstr>טבלת מעקב</vt:lpstr>
      <vt:lpstr>טבלת מעקב - דוגמא</vt:lpstr>
      <vt:lpstr>טבלת מעקב - דוגמא</vt:lpstr>
      <vt:lpstr>טבלת מעקב - דוגמא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2017-09-12T14:50:11Z</dcterms:created>
  <dcterms:modified xsi:type="dcterms:W3CDTF">2019-09-13T09:03:55Z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TC030395169991</vt:lpwstr>
  </property>
</Properties>
</file>