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31"/>
  </p:notesMasterIdLst>
  <p:handoutMasterIdLst>
    <p:handoutMasterId r:id="rId32"/>
  </p:handoutMasterIdLst>
  <p:sldIdLst>
    <p:sldId id="390" r:id="rId3"/>
    <p:sldId id="341" r:id="rId4"/>
    <p:sldId id="439" r:id="rId5"/>
    <p:sldId id="440" r:id="rId6"/>
    <p:sldId id="434" r:id="rId7"/>
    <p:sldId id="404" r:id="rId8"/>
    <p:sldId id="441" r:id="rId9"/>
    <p:sldId id="394" r:id="rId10"/>
    <p:sldId id="442" r:id="rId11"/>
    <p:sldId id="395" r:id="rId12"/>
    <p:sldId id="405" r:id="rId13"/>
    <p:sldId id="451" r:id="rId14"/>
    <p:sldId id="446" r:id="rId15"/>
    <p:sldId id="452" r:id="rId16"/>
    <p:sldId id="406" r:id="rId17"/>
    <p:sldId id="397" r:id="rId18"/>
    <p:sldId id="407" r:id="rId19"/>
    <p:sldId id="398" r:id="rId20"/>
    <p:sldId id="443" r:id="rId21"/>
    <p:sldId id="444" r:id="rId22"/>
    <p:sldId id="445" r:id="rId23"/>
    <p:sldId id="403" r:id="rId24"/>
    <p:sldId id="447" r:id="rId25"/>
    <p:sldId id="448" r:id="rId26"/>
    <p:sldId id="449" r:id="rId27"/>
    <p:sldId id="408" r:id="rId28"/>
    <p:sldId id="409" r:id="rId29"/>
    <p:sldId id="454" r:id="rId30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?><Relationships xmlns="http://schemas.openxmlformats.org/package/2006/relationships"><Relationship Target="slides/slide11.xml" Type="http://schemas.openxmlformats.org/officeDocument/2006/relationships/slide" Id="rId13"></Relationship><Relationship Target="slides/slide16.xml" Type="http://schemas.openxmlformats.org/officeDocument/2006/relationships/slide" Id="rId18"></Relationship><Relationship Target="slides/slide24.xml" Type="http://schemas.openxmlformats.org/officeDocument/2006/relationships/slide" Id="rId26"></Relationship><Relationship Target="slides/slide1.xml" Type="http://schemas.openxmlformats.org/officeDocument/2006/relationships/slide" Id="rId3"></Relationship><Relationship Target="slides/slide19.xml" Type="http://schemas.openxmlformats.org/officeDocument/2006/relationships/slide" Id="rId21"></Relationship><Relationship Target="viewProps.xml" Type="http://schemas.openxmlformats.org/officeDocument/2006/relationships/viewProps" Id="rId34"></Relationship><Relationship Target="slides/slide5.xml" Type="http://schemas.openxmlformats.org/officeDocument/2006/relationships/slide" Id="rId7"></Relationship><Relationship Target="slides/slide10.xml" Type="http://schemas.openxmlformats.org/officeDocument/2006/relationships/slide" Id="rId12"></Relationship><Relationship Target="slides/slide15.xml" Type="http://schemas.openxmlformats.org/officeDocument/2006/relationships/slide" Id="rId17"></Relationship><Relationship Target="slides/slide23.xml" Type="http://schemas.openxmlformats.org/officeDocument/2006/relationships/slide" Id="rId25"></Relationship><Relationship Target="presProps.xml" Type="http://schemas.openxmlformats.org/officeDocument/2006/relationships/presProps" Id="rId33"></Relationship><Relationship Target="slideMasters/slideMaster1.xml" Type="http://schemas.openxmlformats.org/officeDocument/2006/relationships/slideMaster" Id="rId2"></Relationship><Relationship Target="slides/slide14.xml" Type="http://schemas.openxmlformats.org/officeDocument/2006/relationships/slide" Id="rId16"></Relationship><Relationship Target="slides/slide18.xml" Type="http://schemas.openxmlformats.org/officeDocument/2006/relationships/slide" Id="rId20"></Relationship><Relationship Target="slides/slide27.xml" Type="http://schemas.openxmlformats.org/officeDocument/2006/relationships/slide" Id="rId29"></Relationship><Relationship Target="../customXml/item1.xml" Type="http://schemas.openxmlformats.org/officeDocument/2006/relationships/customXml" Id="rId1"></Relationship><Relationship Target="slides/slide4.xml" Type="http://schemas.openxmlformats.org/officeDocument/2006/relationships/slide" Id="rId6"></Relationship><Relationship Target="slides/slide9.xml" Type="http://schemas.openxmlformats.org/officeDocument/2006/relationships/slide" Id="rId11"></Relationship><Relationship Target="slides/slide22.xml" Type="http://schemas.openxmlformats.org/officeDocument/2006/relationships/slide" Id="rId24"></Relationship><Relationship Target="handoutMasters/handoutMaster1.xml" Type="http://schemas.openxmlformats.org/officeDocument/2006/relationships/handoutMaster" Id="rId32"></Relationship><Relationship Target="slides/slide3.xml" Type="http://schemas.openxmlformats.org/officeDocument/2006/relationships/slide" Id="rId5"></Relationship><Relationship Target="slides/slide13.xml" Type="http://schemas.openxmlformats.org/officeDocument/2006/relationships/slide" Id="rId15"></Relationship><Relationship Target="slides/slide21.xml" Type="http://schemas.openxmlformats.org/officeDocument/2006/relationships/slide" Id="rId23"></Relationship><Relationship Target="slides/slide26.xml" Type="http://schemas.openxmlformats.org/officeDocument/2006/relationships/slide" Id="rId28"></Relationship><Relationship Target="tableStyles.xml" Type="http://schemas.openxmlformats.org/officeDocument/2006/relationships/tableStyles" Id="rId36"></Relationship><Relationship Target="slides/slide8.xml" Type="http://schemas.openxmlformats.org/officeDocument/2006/relationships/slide" Id="rId10"></Relationship><Relationship Target="slides/slide17.xml" Type="http://schemas.openxmlformats.org/officeDocument/2006/relationships/slide" Id="rId19"></Relationship><Relationship Target="notesMasters/notesMaster1.xml" Type="http://schemas.openxmlformats.org/officeDocument/2006/relationships/notesMaster" Id="rId31"></Relationship><Relationship Target="slides/slide2.xml" Type="http://schemas.openxmlformats.org/officeDocument/2006/relationships/slide" Id="rId4"></Relationship><Relationship Target="slides/slide7.xml" Type="http://schemas.openxmlformats.org/officeDocument/2006/relationships/slide" Id="rId9"></Relationship><Relationship Target="slides/slide12.xml" Type="http://schemas.openxmlformats.org/officeDocument/2006/relationships/slide" Id="rId14"></Relationship><Relationship Target="slides/slide20.xml" Type="http://schemas.openxmlformats.org/officeDocument/2006/relationships/slide" Id="rId22"></Relationship><Relationship Target="slides/slide25.xml" Type="http://schemas.openxmlformats.org/officeDocument/2006/relationships/slide" Id="rId27"></Relationship><Relationship Target="slides/slide28.xml" Type="http://schemas.openxmlformats.org/officeDocument/2006/relationships/slide" Id="rId30"></Relationship><Relationship Target="theme/theme1.xml" Type="http://schemas.openxmlformats.org/officeDocument/2006/relationships/theme" Id="rId35"></Relationship><Relationship Target="slides/slide6.xml" Type="http://schemas.openxmlformats.org/officeDocument/2006/relationships/slide" Id="rId8"></Relationship></Relationships>
</file>

<file path=ppt/handoutMasters/_rels/handout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י"ז/אלול/תשע"ט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י"ז/אלול/תשע"ט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י"ז/אלול/תשע"ט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י"ז/אלול/תשע"ט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י"ז/אלול/תשע"ט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י"ז/אלול/תשע"ט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י"ז/אלול/תשע"ט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י"ז/אלול/תשע"ט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י"ז/אלול/תשע"ט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י"ז/אלול/תשע"ט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י"ז/אלול/תשע"ט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י"ז/אלול/תשע"ט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י"ז/אלול/תשע"ט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י"ז/אלול/תשע"ט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0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6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7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8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9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0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1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6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7.xml.rels><?xml version="1.0" encoding="UTF-8" ?><Relationships xmlns="http://schemas.openxmlformats.org/package/2006/relationships"><Relationship Target="../media/image2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8.xml.rels><?xml version="1.0" encoding="UTF-8" ?><Relationships xmlns="http://schemas.openxmlformats.org/package/2006/relationships"><Relationship Target="../media/image2.png" Type="http://schemas.openxmlformats.org/officeDocument/2006/relationships/image" Id="rId3"></Relationship><Relationship Target="../media/image3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4.png" Type="http://schemas.openxmlformats.org/officeDocument/2006/relationships/image" Id="rId4"></Relationship></Relationships>
</file>

<file path=ppt/slides/_rels/slide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9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76116"/>
            <a:ext cx="10515600" cy="6463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960857" y="1358750"/>
            <a:ext cx="4270287" cy="996170"/>
          </a:xfrm>
        </p:spPr>
        <p:txBody>
          <a:bodyPr wrap="square">
            <a:spAutoFit/>
          </a:bodyPr>
          <a:lstStyle/>
          <a:p>
            <a:r>
              <a:rPr lang="he-IL" dirty="0"/>
              <a:t>טיפוס של ערך </a:t>
            </a:r>
            <a:r>
              <a:rPr lang="en-US" dirty="0"/>
              <a:t>data type</a:t>
            </a:r>
          </a:p>
          <a:p>
            <a:r>
              <a:rPr lang="he-IL" dirty="0"/>
              <a:t>טיפוס של ביטוי חשבוני</a:t>
            </a:r>
          </a:p>
        </p:txBody>
      </p:sp>
    </p:spTree>
    <p:extLst>
      <p:ext uri="{BB962C8B-B14F-4D97-AF65-F5344CB8AC3E}">
        <p14:creationId xmlns:p14="http://schemas.microsoft.com/office/powerpoint/2010/main" val="28618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2 - חלוקת המשימה לתת-משימות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1065603"/>
            <a:ext cx="11823191" cy="202824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ארבעה מספרים שלמים</a:t>
            </a:r>
          </a:p>
          <a:p>
            <a:pPr marL="0" indent="0">
              <a:buNone/>
            </a:pPr>
            <a:r>
              <a:rPr lang="he-IL" dirty="0"/>
              <a:t>2 .חישוב סכום ארבעת המספרים.</a:t>
            </a:r>
          </a:p>
          <a:p>
            <a:pPr marL="0" indent="0">
              <a:buNone/>
            </a:pPr>
            <a:r>
              <a:rPr lang="he-IL" dirty="0"/>
              <a:t>3 .חלוקת הסכום ב-4.</a:t>
            </a:r>
          </a:p>
          <a:p>
            <a:pPr marL="0" indent="0">
              <a:buNone/>
            </a:pPr>
            <a:r>
              <a:rPr lang="he-IL" dirty="0"/>
              <a:t>4 .הצגת תוצאת החילוק כפלט.</a:t>
            </a:r>
          </a:p>
        </p:txBody>
      </p:sp>
    </p:spTree>
    <p:extLst>
      <p:ext uri="{BB962C8B-B14F-4D97-AF65-F5344CB8AC3E}">
        <p14:creationId xmlns:p14="http://schemas.microsoft.com/office/powerpoint/2010/main" val="32496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4407108" y="3399018"/>
            <a:ext cx="7600487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795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3 - בחירת משתנים (תפקיד, שם וטיפוס לכל משתנה)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2843542"/>
            <a:ext cx="11823191" cy="3060325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איזה משתנים נדרשים? </a:t>
            </a:r>
          </a:p>
          <a:p>
            <a:r>
              <a:rPr lang="en-US" dirty="0"/>
              <a:t>num1, num2, num3, num4</a:t>
            </a:r>
            <a:r>
              <a:rPr lang="he-IL" dirty="0"/>
              <a:t> – ישמרו את נתוני הקלט</a:t>
            </a:r>
          </a:p>
          <a:p>
            <a:r>
              <a:rPr lang="en-US" dirty="0"/>
              <a:t>sum</a:t>
            </a:r>
            <a:r>
              <a:rPr lang="he-IL" dirty="0"/>
              <a:t> - ישמור את סכום ארבעת המספרים.</a:t>
            </a:r>
          </a:p>
          <a:p>
            <a:r>
              <a:rPr lang="en-US" dirty="0"/>
              <a:t>average</a:t>
            </a:r>
            <a:r>
              <a:rPr lang="he-IL" dirty="0"/>
              <a:t> - ישמור את ממוצע המספרים.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מאיזה טיפוס יהיו המשתנים שהגדרנו?</a:t>
            </a:r>
          </a:p>
        </p:txBody>
      </p:sp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id="{141D5A54-76AE-40BC-B343-AC0B0C4DDBBC}"/>
              </a:ext>
            </a:extLst>
          </p:cNvPr>
          <p:cNvSpPr txBox="1">
            <a:spLocks/>
          </p:cNvSpPr>
          <p:nvPr/>
        </p:nvSpPr>
        <p:spPr>
          <a:xfrm>
            <a:off x="7060367" y="690849"/>
            <a:ext cx="4947228" cy="2028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ארבעה מספרים שלמים</a:t>
            </a:r>
          </a:p>
          <a:p>
            <a:pPr marL="0" indent="0">
              <a:buNone/>
            </a:pPr>
            <a:r>
              <a:rPr lang="he-IL" dirty="0"/>
              <a:t>2 .חישוב סכום ארבעת המספרים.</a:t>
            </a:r>
          </a:p>
          <a:p>
            <a:pPr marL="0" indent="0">
              <a:buNone/>
            </a:pPr>
            <a:r>
              <a:rPr lang="he-IL" dirty="0"/>
              <a:t>3 .חלוקת הסכום ב-4.</a:t>
            </a:r>
          </a:p>
          <a:p>
            <a:pPr marL="0" indent="0">
              <a:buNone/>
            </a:pPr>
            <a:r>
              <a:rPr lang="he-IL" dirty="0"/>
              <a:t>4 .הצגת תוצאת החילוק כפלט.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AE09E40C-370C-446A-A9B3-96AA949A20E1}"/>
              </a:ext>
            </a:extLst>
          </p:cNvPr>
          <p:cNvSpPr txBox="1">
            <a:spLocks/>
          </p:cNvSpPr>
          <p:nvPr/>
        </p:nvSpPr>
        <p:spPr>
          <a:xfrm>
            <a:off x="3028014" y="3345284"/>
            <a:ext cx="1232166" cy="5355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200" b="1" dirty="0">
                <a:solidFill>
                  <a:srgbClr val="0070C0"/>
                </a:solidFill>
              </a:rPr>
              <a:t>שלם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999A626D-6379-4C46-BA98-5E4EF56EFE5D}"/>
              </a:ext>
            </a:extLst>
          </p:cNvPr>
          <p:cNvSpPr txBox="1">
            <a:spLocks/>
          </p:cNvSpPr>
          <p:nvPr/>
        </p:nvSpPr>
        <p:spPr>
          <a:xfrm>
            <a:off x="4765324" y="3783746"/>
            <a:ext cx="1232166" cy="5355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defPPr>
              <a:defRPr lang="en-US"/>
            </a:defPPr>
            <a:lvl1pPr indent="0" algn="ctr" defTabSz="914400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algn="r" defTabSz="914400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he-IL" dirty="0"/>
              <a:t>שלם</a:t>
            </a:r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id="{ADEC34BA-38FF-476A-925E-E642BADC6B01}"/>
              </a:ext>
            </a:extLst>
          </p:cNvPr>
          <p:cNvSpPr txBox="1">
            <a:spLocks/>
          </p:cNvSpPr>
          <p:nvPr/>
        </p:nvSpPr>
        <p:spPr>
          <a:xfrm>
            <a:off x="4765324" y="4319277"/>
            <a:ext cx="1232166" cy="5355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3200" b="1" dirty="0">
                <a:solidFill>
                  <a:srgbClr val="0070C0"/>
                </a:solidFill>
              </a:rPr>
              <a:t>ממשי</a:t>
            </a:r>
          </a:p>
        </p:txBody>
      </p:sp>
    </p:spTree>
    <p:extLst>
      <p:ext uri="{BB962C8B-B14F-4D97-AF65-F5344CB8AC3E}">
        <p14:creationId xmlns:p14="http://schemas.microsoft.com/office/powerpoint/2010/main" val="24306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5" grpId="0" animBg="1"/>
      <p:bldP spid="6" grpId="0" uiExpand="1" build="p"/>
      <p:bldP spid="7" grpId="0" uiExpand="1" build="p"/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48569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כיצד מגדירים טיפוס ממשי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id="{141D5A54-76AE-40BC-B343-AC0B0C4DDBBC}"/>
              </a:ext>
            </a:extLst>
          </p:cNvPr>
          <p:cNvSpPr txBox="1">
            <a:spLocks/>
          </p:cNvSpPr>
          <p:nvPr/>
        </p:nvSpPr>
        <p:spPr>
          <a:xfrm>
            <a:off x="4424597" y="1224841"/>
            <a:ext cx="3342807" cy="4801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None/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שם משתנה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B984FB77-FD63-40D7-A3D5-7BFF49D0F5AE}"/>
              </a:ext>
            </a:extLst>
          </p:cNvPr>
          <p:cNvSpPr txBox="1">
            <a:spLocks/>
          </p:cNvSpPr>
          <p:nvPr/>
        </p:nvSpPr>
        <p:spPr>
          <a:xfrm>
            <a:off x="0" y="2347192"/>
            <a:ext cx="12192000" cy="662609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איך מבצעים קליטה של מספר ממשי?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A0540CF3-DB35-492A-8B58-4E3CC5EB0352}"/>
              </a:ext>
            </a:extLst>
          </p:cNvPr>
          <p:cNvSpPr txBox="1">
            <a:spLocks/>
          </p:cNvSpPr>
          <p:nvPr/>
        </p:nvSpPr>
        <p:spPr>
          <a:xfrm>
            <a:off x="184404" y="3314128"/>
            <a:ext cx="11823191" cy="2803844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ניתן לקלוט ערך בתוך משתנה ממשי בדומה לקליטת ערך בתוך משתנה שלם.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במקום להשתמש בהוראה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.Parse </a:t>
            </a:r>
            <a:r>
              <a:rPr lang="he-IL" dirty="0"/>
              <a:t> נשתמש בהוראה </a:t>
            </a:r>
            <a:r>
              <a:rPr lang="en-US" b="1" dirty="0" err="1">
                <a:solidFill>
                  <a:srgbClr val="0070C0"/>
                </a:solidFill>
              </a:rPr>
              <a:t>double</a:t>
            </a:r>
            <a:r>
              <a:rPr lang="en-US" dirty="0" err="1"/>
              <a:t>.Parse</a:t>
            </a:r>
            <a:r>
              <a:rPr lang="he-IL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2743200" lvl="6" indent="0" algn="l" rtl="0">
              <a:spcBef>
                <a:spcPts val="600"/>
              </a:spcBef>
              <a:buNone/>
            </a:pPr>
            <a:r>
              <a:rPr lang="en-US" sz="2800" dirty="0"/>
              <a:t>double x;</a:t>
            </a:r>
          </a:p>
          <a:p>
            <a:pPr marL="2743200" lvl="6" indent="0" algn="l" rtl="0">
              <a:spcBef>
                <a:spcPts val="600"/>
              </a:spcBef>
              <a:buNone/>
            </a:pPr>
            <a:r>
              <a:rPr lang="en-US" sz="2800" dirty="0" err="1"/>
              <a:t>Console.Write</a:t>
            </a:r>
            <a:r>
              <a:rPr lang="en-US" sz="2800" dirty="0"/>
              <a:t>("Enter a real number: ");</a:t>
            </a:r>
          </a:p>
          <a:p>
            <a:pPr marL="2743200" lvl="6" indent="0" algn="l" rtl="0">
              <a:spcBef>
                <a:spcPts val="600"/>
              </a:spcBef>
              <a:buNone/>
            </a:pPr>
            <a:r>
              <a:rPr lang="en-US" sz="2800" dirty="0"/>
              <a:t>x = </a:t>
            </a:r>
            <a:r>
              <a:rPr lang="en-US" sz="2800" b="1" dirty="0" err="1">
                <a:solidFill>
                  <a:srgbClr val="0070C0"/>
                </a:solidFill>
              </a:rPr>
              <a:t>double</a:t>
            </a:r>
            <a:r>
              <a:rPr lang="en-US" sz="2800" dirty="0" err="1"/>
              <a:t>.Parse</a:t>
            </a:r>
            <a:r>
              <a:rPr lang="en-US" sz="2800" dirty="0"/>
              <a:t>(Console.ReadLine());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4741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48569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הכרזה על המשתנים בתוכנית הנתונה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550D4A4-873B-4EC5-8A92-07416F22DA42}"/>
              </a:ext>
            </a:extLst>
          </p:cNvPr>
          <p:cNvSpPr/>
          <p:nvPr/>
        </p:nvSpPr>
        <p:spPr>
          <a:xfrm>
            <a:off x="1583961" y="1708161"/>
            <a:ext cx="90240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num1, num2, num3, num4;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ארבעת נתוני הקלט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sum;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סכום נתוני הקלט 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average;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800" dirty="0">
                <a:solidFill>
                  <a:srgbClr val="008000"/>
                </a:solidFill>
                <a:latin typeface="Consolas" panose="020B0609020204030204" pitchFamily="49" charset="0"/>
              </a:rPr>
              <a:t>ממוצע נתוני הקלט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8469443" y="4265800"/>
            <a:ext cx="3570708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4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4 – כתיבת האלגוריתם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3043845"/>
            <a:ext cx="11823191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האלגוריתם:</a:t>
            </a:r>
            <a:endParaRPr lang="he-IL" dirty="0"/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C8C09C8C-583E-46A4-9DD1-EA1085FC8B72}"/>
              </a:ext>
            </a:extLst>
          </p:cNvPr>
          <p:cNvSpPr txBox="1">
            <a:spLocks/>
          </p:cNvSpPr>
          <p:nvPr/>
        </p:nvSpPr>
        <p:spPr>
          <a:xfrm>
            <a:off x="7060367" y="690849"/>
            <a:ext cx="4947228" cy="2028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1 .קליטת ארבעה מספרים שלמים</a:t>
            </a:r>
          </a:p>
          <a:p>
            <a:pPr marL="0" indent="0">
              <a:buNone/>
            </a:pPr>
            <a:r>
              <a:rPr lang="he-IL" dirty="0"/>
              <a:t>2 .חישוב סכום ארבעת המספרים.</a:t>
            </a:r>
          </a:p>
          <a:p>
            <a:pPr marL="0" indent="0">
              <a:buNone/>
            </a:pPr>
            <a:r>
              <a:rPr lang="he-IL" dirty="0"/>
              <a:t>3 .חלוקת הסכום ב-4.</a:t>
            </a:r>
          </a:p>
          <a:p>
            <a:pPr marL="0" indent="0">
              <a:buNone/>
            </a:pPr>
            <a:r>
              <a:rPr lang="he-IL" dirty="0"/>
              <a:t>4 .הצגת תוצאת החילוק כפלט.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5223DDB-7FA2-47F4-9457-902B7891D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97"/>
          <a:stretch/>
        </p:blipFill>
        <p:spPr>
          <a:xfrm>
            <a:off x="1624385" y="3560553"/>
            <a:ext cx="10383210" cy="48013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E9C7055-A741-40E3-897A-6E6648C64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1" b="53877"/>
          <a:stretch/>
        </p:blipFill>
        <p:spPr>
          <a:xfrm>
            <a:off x="1624385" y="4124654"/>
            <a:ext cx="10383210" cy="373853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2FE361CF-B9DD-4BDE-B1ED-B7518A4D1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7" t="47650" r="807" b="27047"/>
          <a:stretch/>
        </p:blipFill>
        <p:spPr>
          <a:xfrm>
            <a:off x="1510169" y="4582477"/>
            <a:ext cx="10383210" cy="480132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180C2B7A-F1A0-4491-A45B-8BD7208AE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02" b="6575"/>
          <a:stretch/>
        </p:blipFill>
        <p:spPr>
          <a:xfrm>
            <a:off x="1510169" y="5235842"/>
            <a:ext cx="10383210" cy="36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6063443" y="5150219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0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C3981157-811D-48BE-B6D6-19D09559F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97"/>
          <a:stretch/>
        </p:blipFill>
        <p:spPr>
          <a:xfrm>
            <a:off x="1656942" y="688020"/>
            <a:ext cx="10383210" cy="48013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2116112" y="2983890"/>
            <a:ext cx="7959777" cy="35394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number: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second number: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num2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third number: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num3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fourth number: 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num4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  <a:endParaRPr lang="he-IL" sz="28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54561A2-DE9B-4F74-B382-2257C0C2A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1" b="53877"/>
          <a:stretch/>
        </p:blipFill>
        <p:spPr>
          <a:xfrm>
            <a:off x="1656942" y="1252121"/>
            <a:ext cx="10383210" cy="37385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A1ABFA6-83CA-47FC-B5D3-81A72AEC2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7" t="47650" r="807" b="27047"/>
          <a:stretch/>
        </p:blipFill>
        <p:spPr>
          <a:xfrm>
            <a:off x="1542726" y="1709944"/>
            <a:ext cx="10383210" cy="48013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E3516BF7-CA71-47FE-A69D-5F75E6E2F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02" b="6575"/>
          <a:stretch/>
        </p:blipFill>
        <p:spPr>
          <a:xfrm>
            <a:off x="1542726" y="2363309"/>
            <a:ext cx="10383210" cy="368560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4167266" y="653170"/>
            <a:ext cx="7872886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46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C3981157-811D-48BE-B6D6-19D09559F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97"/>
          <a:stretch/>
        </p:blipFill>
        <p:spPr>
          <a:xfrm>
            <a:off x="1656942" y="688020"/>
            <a:ext cx="10383210" cy="48013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2814403" y="3569184"/>
            <a:ext cx="6563193" cy="523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sum = num1 + num2 + num3 + num4;</a:t>
            </a:r>
            <a:endParaRPr lang="he-IL" sz="28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54561A2-DE9B-4F74-B382-2257C0C2A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1" b="53877"/>
          <a:stretch/>
        </p:blipFill>
        <p:spPr>
          <a:xfrm>
            <a:off x="1656942" y="1252121"/>
            <a:ext cx="10383210" cy="37385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A1ABFA6-83CA-47FC-B5D3-81A72AEC2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7" t="47650" r="807" b="27047"/>
          <a:stretch/>
        </p:blipFill>
        <p:spPr>
          <a:xfrm>
            <a:off x="1542726" y="1709944"/>
            <a:ext cx="10383210" cy="48013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E3516BF7-CA71-47FE-A69D-5F75E6E2F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02" b="6575"/>
          <a:stretch/>
        </p:blipFill>
        <p:spPr>
          <a:xfrm>
            <a:off x="1542726" y="2363309"/>
            <a:ext cx="10383210" cy="368560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3342807" y="1133685"/>
            <a:ext cx="8697345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608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טיפוס של ערך –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  <a:endParaRPr lang="he-IL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85561" y="610939"/>
            <a:ext cx="11420877" cy="1512209"/>
          </a:xfrm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buNone/>
            </a:pPr>
            <a:r>
              <a:rPr lang="he-IL" dirty="0"/>
              <a:t>עד עתה השתמשנו </a:t>
            </a:r>
            <a:r>
              <a:rPr lang="he-IL" b="1" dirty="0">
                <a:solidFill>
                  <a:srgbClr val="0070C0"/>
                </a:solidFill>
              </a:rPr>
              <a:t>במספרים שלמים</a:t>
            </a:r>
            <a:r>
              <a:rPr lang="he-IL" dirty="0"/>
              <a:t>. </a:t>
            </a:r>
          </a:p>
          <a:p>
            <a:pPr marL="0" indent="0">
              <a:buNone/>
            </a:pPr>
            <a:r>
              <a:rPr lang="he-IL" dirty="0"/>
              <a:t>יש בעיות שכדי לפתור אותן יש להשתמש במספרים שאינם בהכרח שלמים. </a:t>
            </a:r>
          </a:p>
          <a:p>
            <a:pPr marL="0" indent="0">
              <a:buNone/>
            </a:pPr>
            <a:r>
              <a:rPr lang="he-IL" dirty="0"/>
              <a:t>היום נלמד דוגמאות לעיבוד </a:t>
            </a:r>
            <a:r>
              <a:rPr lang="he-IL" b="1" dirty="0">
                <a:solidFill>
                  <a:srgbClr val="0070C0"/>
                </a:solidFill>
              </a:rPr>
              <a:t>מספרים ממשיים </a:t>
            </a:r>
            <a:r>
              <a:rPr lang="he-IL" dirty="0"/>
              <a:t>(</a:t>
            </a:r>
            <a:r>
              <a:rPr lang="en-US" dirty="0"/>
              <a:t>real</a:t>
            </a:r>
            <a:r>
              <a:rPr lang="he-IL" dirty="0"/>
              <a:t>) שהם ערכים </a:t>
            </a:r>
            <a:r>
              <a:rPr lang="he-IL" b="1" dirty="0">
                <a:solidFill>
                  <a:srgbClr val="0070C0"/>
                </a:solidFill>
              </a:rPr>
              <a:t>מטיפוס ממשי</a:t>
            </a:r>
            <a:r>
              <a:rPr lang="he-IL" dirty="0"/>
              <a:t>. </a:t>
            </a:r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id="{573793CE-0545-46A5-9A1C-E8F0C26ACB4B}"/>
              </a:ext>
            </a:extLst>
          </p:cNvPr>
          <p:cNvSpPr txBox="1">
            <a:spLocks/>
          </p:cNvSpPr>
          <p:nvPr/>
        </p:nvSpPr>
        <p:spPr>
          <a:xfrm>
            <a:off x="611881" y="2613390"/>
            <a:ext cx="10968239" cy="8679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טיפוס של ערך (</a:t>
            </a:r>
            <a:r>
              <a:rPr lang="en-US" b="1" dirty="0">
                <a:solidFill>
                  <a:srgbClr val="0070C0"/>
                </a:solidFill>
              </a:rPr>
              <a:t>data type</a:t>
            </a:r>
            <a:r>
              <a:rPr lang="he-IL" dirty="0"/>
              <a:t>) מגדיר </a:t>
            </a:r>
            <a:r>
              <a:rPr lang="he-IL" b="1" dirty="0">
                <a:solidFill>
                  <a:srgbClr val="0070C0"/>
                </a:solidFill>
              </a:rPr>
              <a:t>קבוצת ערכים ואת הפעולות </a:t>
            </a:r>
            <a:r>
              <a:rPr lang="he-IL" dirty="0"/>
              <a:t>שניתן לבצע על הערכים האלה.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7C62DE1-05D7-4EA8-907E-D38B42390B6D}"/>
              </a:ext>
            </a:extLst>
          </p:cNvPr>
          <p:cNvSpPr/>
          <p:nvPr/>
        </p:nvSpPr>
        <p:spPr>
          <a:xfrm>
            <a:off x="1406796" y="3971562"/>
            <a:ext cx="10399642" cy="2544286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/>
          <a:p>
            <a:pPr algn="r" defTabSz="914400" rtl="1">
              <a:lnSpc>
                <a:spcPct val="90000"/>
              </a:lnSpc>
              <a:spcBef>
                <a:spcPts val="1000"/>
              </a:spcBef>
            </a:pPr>
            <a:r>
              <a:rPr lang="he-IL" sz="2800" b="1" dirty="0">
                <a:solidFill>
                  <a:srgbClr val="0070C0"/>
                </a:solidFill>
              </a:rPr>
              <a:t>דוגמאות</a:t>
            </a:r>
            <a:r>
              <a:rPr lang="he-IL" sz="2800" dirty="0"/>
              <a:t> לערכים מטיפוס </a:t>
            </a:r>
            <a:r>
              <a:rPr lang="he-IL" sz="2800" b="1" dirty="0">
                <a:solidFill>
                  <a:srgbClr val="0070C0"/>
                </a:solidFill>
              </a:rPr>
              <a:t>שלם</a:t>
            </a:r>
            <a:r>
              <a:rPr lang="he-IL" sz="2800" dirty="0"/>
              <a:t> 3 ,0 ,700 ,511- </a:t>
            </a:r>
          </a:p>
          <a:p>
            <a:pPr algn="r" defTabSz="914400" rtl="1">
              <a:lnSpc>
                <a:spcPct val="90000"/>
              </a:lnSpc>
              <a:spcBef>
                <a:spcPts val="1000"/>
              </a:spcBef>
            </a:pPr>
            <a:r>
              <a:rPr lang="he-IL" sz="2800" b="1" dirty="0">
                <a:solidFill>
                  <a:srgbClr val="0070C0"/>
                </a:solidFill>
              </a:rPr>
              <a:t>דוגמאות</a:t>
            </a:r>
            <a:r>
              <a:rPr lang="he-IL" sz="2800" dirty="0"/>
              <a:t> לערכים מטיפוס </a:t>
            </a:r>
            <a:r>
              <a:rPr lang="he-IL" sz="2800" b="1" dirty="0">
                <a:solidFill>
                  <a:srgbClr val="0070C0"/>
                </a:solidFill>
              </a:rPr>
              <a:t>ממשי</a:t>
            </a:r>
            <a:r>
              <a:rPr lang="he-IL" sz="2800" dirty="0"/>
              <a:t> 5.0 , 17.2 , 73.1 </a:t>
            </a:r>
          </a:p>
          <a:p>
            <a:pPr algn="r" defTabSz="914400" rtl="1">
              <a:lnSpc>
                <a:spcPct val="90000"/>
              </a:lnSpc>
              <a:spcBef>
                <a:spcPts val="1000"/>
              </a:spcBef>
            </a:pPr>
            <a:r>
              <a:rPr lang="he-IL" sz="2800" dirty="0"/>
              <a:t>ערך מטיפוס ממשי כולל תמיד </a:t>
            </a:r>
            <a:r>
              <a:rPr lang="he-IL" sz="2800" b="1" dirty="0">
                <a:solidFill>
                  <a:srgbClr val="0070C0"/>
                </a:solidFill>
              </a:rPr>
              <a:t>חלק שלם ושבר.</a:t>
            </a:r>
          </a:p>
          <a:p>
            <a:pPr algn="r" defTabSz="914400" rtl="1">
              <a:lnSpc>
                <a:spcPct val="90000"/>
              </a:lnSpc>
              <a:spcBef>
                <a:spcPts val="1000"/>
              </a:spcBef>
            </a:pPr>
            <a:r>
              <a:rPr lang="he-IL" sz="2800" dirty="0"/>
              <a:t>למשל, במספר 3.5 החלק השלם הוא 3 והשבר הוא 0.5 </a:t>
            </a:r>
          </a:p>
          <a:p>
            <a:pPr algn="r" defTabSz="914400" rtl="1">
              <a:lnSpc>
                <a:spcPct val="90000"/>
              </a:lnSpc>
              <a:spcBef>
                <a:spcPts val="1000"/>
              </a:spcBef>
            </a:pPr>
            <a:r>
              <a:rPr lang="he-IL" sz="2800" dirty="0"/>
              <a:t>במספר 5.0 החלק השלם הוא 5 והשבר הוא 0 </a:t>
            </a:r>
          </a:p>
        </p:txBody>
      </p:sp>
    </p:spTree>
    <p:extLst>
      <p:ext uri="{BB962C8B-B14F-4D97-AF65-F5344CB8AC3E}">
        <p14:creationId xmlns:p14="http://schemas.microsoft.com/office/powerpoint/2010/main" val="12574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C3981157-811D-48BE-B6D6-19D09559F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97"/>
          <a:stretch/>
        </p:blipFill>
        <p:spPr>
          <a:xfrm>
            <a:off x="1656942" y="688020"/>
            <a:ext cx="10383210" cy="48013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4222542" y="3072006"/>
            <a:ext cx="3746917" cy="523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average = sum / 4;</a:t>
            </a:r>
            <a:endParaRPr lang="he-IL" sz="28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54561A2-DE9B-4F74-B382-2257C0C2A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1" b="53877"/>
          <a:stretch/>
        </p:blipFill>
        <p:spPr>
          <a:xfrm>
            <a:off x="1656942" y="1252121"/>
            <a:ext cx="10383210" cy="37385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A1ABFA6-83CA-47FC-B5D3-81A72AEC2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7" t="47650" r="807" b="27047"/>
          <a:stretch/>
        </p:blipFill>
        <p:spPr>
          <a:xfrm>
            <a:off x="1542726" y="1709944"/>
            <a:ext cx="10383210" cy="48013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E3516BF7-CA71-47FE-A69D-5F75E6E2F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02" b="6575"/>
          <a:stretch/>
        </p:blipFill>
        <p:spPr>
          <a:xfrm>
            <a:off x="1542726" y="2363309"/>
            <a:ext cx="10383210" cy="368560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1542727" y="1625974"/>
            <a:ext cx="10497426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67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C3981157-811D-48BE-B6D6-19D09559F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97"/>
          <a:stretch/>
        </p:blipFill>
        <p:spPr>
          <a:xfrm>
            <a:off x="1656942" y="688020"/>
            <a:ext cx="10383210" cy="48013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5 – יישום האלגוריתם ב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CFBD646-3A97-4459-BDA5-4A0568DA270F}"/>
              </a:ext>
            </a:extLst>
          </p:cNvPr>
          <p:cNvSpPr/>
          <p:nvPr/>
        </p:nvSpPr>
        <p:spPr>
          <a:xfrm>
            <a:off x="3327972" y="3572960"/>
            <a:ext cx="5536055" cy="523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Console.WriteLine(average);</a:t>
            </a:r>
            <a:endParaRPr lang="he-IL" sz="28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54561A2-DE9B-4F74-B382-2257C0C2A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1" b="53877"/>
          <a:stretch/>
        </p:blipFill>
        <p:spPr>
          <a:xfrm>
            <a:off x="1656942" y="1252121"/>
            <a:ext cx="10383210" cy="37385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A1ABFA6-83CA-47FC-B5D3-81A72AEC2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7" t="47650" r="807" b="27047"/>
          <a:stretch/>
        </p:blipFill>
        <p:spPr>
          <a:xfrm>
            <a:off x="1542726" y="1709944"/>
            <a:ext cx="10383210" cy="48013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E3516BF7-CA71-47FE-A69D-5F75E6E2F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02" b="6575"/>
          <a:stretch/>
        </p:blipFill>
        <p:spPr>
          <a:xfrm>
            <a:off x="1542726" y="2363309"/>
            <a:ext cx="10383210" cy="368560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3A17C70-BA80-4DC9-946D-29CD09C826DA}"/>
              </a:ext>
            </a:extLst>
          </p:cNvPr>
          <p:cNvSpPr/>
          <p:nvPr/>
        </p:nvSpPr>
        <p:spPr>
          <a:xfrm>
            <a:off x="1485618" y="2274046"/>
            <a:ext cx="10497426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55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12DE061-2829-43EB-BCE7-552639CEA532}"/>
              </a:ext>
            </a:extLst>
          </p:cNvPr>
          <p:cNvSpPr/>
          <p:nvPr/>
        </p:nvSpPr>
        <p:spPr>
          <a:xfrm>
            <a:off x="-41575" y="0"/>
            <a:ext cx="9144000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FourNumbersAverage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9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he-IL" sz="1900" dirty="0">
                <a:solidFill>
                  <a:srgbClr val="008000"/>
                </a:solidFill>
                <a:latin typeface="Consolas" panose="020B0609020204030204" pitchFamily="49" charset="0"/>
              </a:rPr>
              <a:t>    התוכנית מחשבת ממוצע של ארבעה ערכים        </a:t>
            </a:r>
          </a:p>
          <a:p>
            <a:r>
              <a:rPr lang="he-IL" sz="19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en-US" sz="1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he-IL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1900" dirty="0">
                <a:solidFill>
                  <a:srgbClr val="000000"/>
                </a:solidFill>
                <a:latin typeface="Consolas" panose="020B0609020204030204" pitchFamily="49" charset="0"/>
              </a:rPr>
              <a:t>}		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num1, num2, num3, num4;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1900" dirty="0">
                <a:solidFill>
                  <a:srgbClr val="008000"/>
                </a:solidFill>
                <a:latin typeface="Consolas" panose="020B0609020204030204" pitchFamily="49" charset="0"/>
              </a:rPr>
              <a:t>ארבעת נתוני הקלט</a:t>
            </a:r>
            <a:endParaRPr lang="he-IL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sum;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1900" dirty="0">
                <a:solidFill>
                  <a:srgbClr val="008000"/>
                </a:solidFill>
                <a:latin typeface="Consolas" panose="020B0609020204030204" pitchFamily="49" charset="0"/>
              </a:rPr>
              <a:t>סכום נתוני הקלט </a:t>
            </a:r>
            <a:endParaRPr lang="he-IL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average;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1900" dirty="0">
                <a:solidFill>
                  <a:srgbClr val="008000"/>
                </a:solidFill>
                <a:latin typeface="Consolas" panose="020B0609020204030204" pitchFamily="49" charset="0"/>
              </a:rPr>
              <a:t>ממוצע נתוני הקלט</a:t>
            </a:r>
            <a:endParaRPr lang="he-IL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number: 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num1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second number: 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num2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third number: 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num3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fourth number: 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num4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= num1 + num2 + num3 + num4;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average = sum / 4;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		  Console.WriteLine(average);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he-IL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he-IL" sz="19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התוכנית השלמה</a:t>
            </a:r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842369F0-A0A8-4F17-AC08-691E3A0A0F7C}"/>
              </a:ext>
            </a:extLst>
          </p:cNvPr>
          <p:cNvSpPr/>
          <p:nvPr/>
        </p:nvSpPr>
        <p:spPr>
          <a:xfrm>
            <a:off x="5468111" y="1119934"/>
            <a:ext cx="5231568" cy="384599"/>
          </a:xfrm>
          <a:prstGeom prst="wedgeRoundRectCallout">
            <a:avLst>
              <a:gd name="adj1" fmla="val -120104"/>
              <a:gd name="adj2" fmla="val -100795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הערה שמסבירה מה מטרת התוכנית</a:t>
            </a:r>
          </a:p>
        </p:txBody>
      </p:sp>
      <p:sp>
        <p:nvSpPr>
          <p:cNvPr id="14" name="בועת דיבור: מלבן עם פינות מעוגלות 13">
            <a:extLst>
              <a:ext uri="{FF2B5EF4-FFF2-40B4-BE49-F238E27FC236}">
                <a16:creationId xmlns:a16="http://schemas.microsoft.com/office/drawing/2014/main" id="{0495B103-CA14-4554-B2AC-EBF818E1F904}"/>
              </a:ext>
            </a:extLst>
          </p:cNvPr>
          <p:cNvSpPr/>
          <p:nvPr/>
        </p:nvSpPr>
        <p:spPr>
          <a:xfrm>
            <a:off x="9020781" y="3109165"/>
            <a:ext cx="1745456" cy="542489"/>
          </a:xfrm>
          <a:prstGeom prst="wedgeRoundRectCallout">
            <a:avLst>
              <a:gd name="adj1" fmla="val -134842"/>
              <a:gd name="adj2" fmla="val 11670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הוראות קלט</a:t>
            </a:r>
          </a:p>
        </p:txBody>
      </p:sp>
      <p:sp>
        <p:nvSpPr>
          <p:cNvPr id="3" name="סוגר מסולסל ימני 2">
            <a:extLst>
              <a:ext uri="{FF2B5EF4-FFF2-40B4-BE49-F238E27FC236}">
                <a16:creationId xmlns:a16="http://schemas.microsoft.com/office/drawing/2014/main" id="{426C32AD-8FD8-437B-BD11-C869A73B5868}"/>
              </a:ext>
            </a:extLst>
          </p:cNvPr>
          <p:cNvSpPr/>
          <p:nvPr/>
        </p:nvSpPr>
        <p:spPr>
          <a:xfrm>
            <a:off x="7623396" y="1959590"/>
            <a:ext cx="359764" cy="9098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A772D645-B325-4DF7-9179-BC383579EDDD}"/>
              </a:ext>
            </a:extLst>
          </p:cNvPr>
          <p:cNvSpPr/>
          <p:nvPr/>
        </p:nvSpPr>
        <p:spPr>
          <a:xfrm>
            <a:off x="9020781" y="1834528"/>
            <a:ext cx="1745456" cy="663997"/>
          </a:xfrm>
          <a:prstGeom prst="wedgeRoundRectCallout">
            <a:avLst>
              <a:gd name="adj1" fmla="val -101348"/>
              <a:gd name="adj2" fmla="val 2959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הכרזה על משתנים</a:t>
            </a:r>
          </a:p>
        </p:txBody>
      </p:sp>
      <p:sp>
        <p:nvSpPr>
          <p:cNvPr id="16" name="בועת דיבור: מלבן עם פינות מעוגלות 15">
            <a:extLst>
              <a:ext uri="{FF2B5EF4-FFF2-40B4-BE49-F238E27FC236}">
                <a16:creationId xmlns:a16="http://schemas.microsoft.com/office/drawing/2014/main" id="{9A35ACD4-D12F-4C72-9367-F2F3CE5A1E10}"/>
              </a:ext>
            </a:extLst>
          </p:cNvPr>
          <p:cNvSpPr/>
          <p:nvPr/>
        </p:nvSpPr>
        <p:spPr>
          <a:xfrm>
            <a:off x="7589268" y="5002470"/>
            <a:ext cx="2285103" cy="1103165"/>
          </a:xfrm>
          <a:prstGeom prst="wedgeRoundRectCallout">
            <a:avLst>
              <a:gd name="adj1" fmla="val -99903"/>
              <a:gd name="adj2" fmla="val -285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חישוב והשמת התוצאה במשתנה</a:t>
            </a:r>
          </a:p>
        </p:txBody>
      </p:sp>
      <p:sp>
        <p:nvSpPr>
          <p:cNvPr id="17" name="סוגר מסולסל ימני 16">
            <a:extLst>
              <a:ext uri="{FF2B5EF4-FFF2-40B4-BE49-F238E27FC236}">
                <a16:creationId xmlns:a16="http://schemas.microsoft.com/office/drawing/2014/main" id="{9B28ACCB-B98D-43B1-9807-D50B2FBDBF68}"/>
              </a:ext>
            </a:extLst>
          </p:cNvPr>
          <p:cNvSpPr/>
          <p:nvPr/>
        </p:nvSpPr>
        <p:spPr>
          <a:xfrm>
            <a:off x="6903868" y="2933961"/>
            <a:ext cx="359764" cy="23488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בועת דיבור: מלבן עם פינות מעוגלות 17">
            <a:extLst>
              <a:ext uri="{FF2B5EF4-FFF2-40B4-BE49-F238E27FC236}">
                <a16:creationId xmlns:a16="http://schemas.microsoft.com/office/drawing/2014/main" id="{0A3C5D65-8EF3-4EE6-99FC-7FC70008E4B6}"/>
              </a:ext>
            </a:extLst>
          </p:cNvPr>
          <p:cNvSpPr/>
          <p:nvPr/>
        </p:nvSpPr>
        <p:spPr>
          <a:xfrm>
            <a:off x="6750668" y="6187031"/>
            <a:ext cx="1745456" cy="542489"/>
          </a:xfrm>
          <a:prstGeom prst="wedgeRoundRectCallout">
            <a:avLst>
              <a:gd name="adj1" fmla="val -121101"/>
              <a:gd name="adj2" fmla="val -62906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הוראות פלט</a:t>
            </a:r>
          </a:p>
        </p:txBody>
      </p:sp>
      <p:sp>
        <p:nvSpPr>
          <p:cNvPr id="19" name="סוגר מסולסל ימני 18">
            <a:extLst>
              <a:ext uri="{FF2B5EF4-FFF2-40B4-BE49-F238E27FC236}">
                <a16:creationId xmlns:a16="http://schemas.microsoft.com/office/drawing/2014/main" id="{CFF3D832-2AE5-43E7-A5B0-C9F40D2C6AAC}"/>
              </a:ext>
            </a:extLst>
          </p:cNvPr>
          <p:cNvSpPr/>
          <p:nvPr/>
        </p:nvSpPr>
        <p:spPr>
          <a:xfrm>
            <a:off x="5924512" y="5239556"/>
            <a:ext cx="359764" cy="662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בועת דיבור: מלבן עם פינות מעוגלות 19">
            <a:extLst>
              <a:ext uri="{FF2B5EF4-FFF2-40B4-BE49-F238E27FC236}">
                <a16:creationId xmlns:a16="http://schemas.microsoft.com/office/drawing/2014/main" id="{5478F155-3AAC-4457-955D-8DABAFE55DBC}"/>
              </a:ext>
            </a:extLst>
          </p:cNvPr>
          <p:cNvSpPr/>
          <p:nvPr/>
        </p:nvSpPr>
        <p:spPr>
          <a:xfrm>
            <a:off x="5669874" y="628868"/>
            <a:ext cx="1976905" cy="405957"/>
          </a:xfrm>
          <a:prstGeom prst="wedgeRoundRectCallout">
            <a:avLst>
              <a:gd name="adj1" fmla="val -160324"/>
              <a:gd name="adj2" fmla="val -13197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שם המחלקה</a:t>
            </a:r>
          </a:p>
        </p:txBody>
      </p:sp>
    </p:spTree>
    <p:extLst>
      <p:ext uri="{BB962C8B-B14F-4D97-AF65-F5344CB8AC3E}">
        <p14:creationId xmlns:p14="http://schemas.microsoft.com/office/powerpoint/2010/main" val="4307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  <p:bldP spid="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12DE061-2829-43EB-BCE7-552639CEA532}"/>
              </a:ext>
            </a:extLst>
          </p:cNvPr>
          <p:cNvSpPr/>
          <p:nvPr/>
        </p:nvSpPr>
        <p:spPr>
          <a:xfrm>
            <a:off x="30733" y="1374208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1900" dirty="0">
                <a:solidFill>
                  <a:srgbClr val="000000"/>
                </a:solidFill>
                <a:latin typeface="Consolas" panose="020B0609020204030204" pitchFamily="49" charset="0"/>
              </a:rPr>
              <a:t>}		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num1, num2, num3, num4;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1900" dirty="0">
                <a:solidFill>
                  <a:srgbClr val="008000"/>
                </a:solidFill>
                <a:latin typeface="Consolas" panose="020B0609020204030204" pitchFamily="49" charset="0"/>
              </a:rPr>
              <a:t>ארבעת נתוני הקלט</a:t>
            </a:r>
            <a:endParaRPr lang="he-IL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sum;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1900" dirty="0">
                <a:solidFill>
                  <a:srgbClr val="008000"/>
                </a:solidFill>
                <a:latin typeface="Consolas" panose="020B0609020204030204" pitchFamily="49" charset="0"/>
              </a:rPr>
              <a:t>סכום נתוני הקלט </a:t>
            </a:r>
            <a:endParaRPr lang="he-IL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average;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1900" dirty="0">
                <a:solidFill>
                  <a:srgbClr val="008000"/>
                </a:solidFill>
                <a:latin typeface="Consolas" panose="020B0609020204030204" pitchFamily="49" charset="0"/>
              </a:rPr>
              <a:t>ממוצע נתוני הקלט</a:t>
            </a:r>
            <a:endParaRPr lang="he-IL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number: 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num1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second number: 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num2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third number: 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num3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fourth number: 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num4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= num1 + num2 + num3 + num4;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average = sum / 4;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		  Console.WriteLine(average);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he-IL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he-IL" sz="19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מה הטיפוס של הביטויים החשבוניים שמופיעים בתוכנית?</a:t>
            </a:r>
          </a:p>
        </p:txBody>
      </p:sp>
      <p:sp>
        <p:nvSpPr>
          <p:cNvPr id="14" name="בועת דיבור: מלבן עם פינות מעוגלות 13">
            <a:extLst>
              <a:ext uri="{FF2B5EF4-FFF2-40B4-BE49-F238E27FC236}">
                <a16:creationId xmlns:a16="http://schemas.microsoft.com/office/drawing/2014/main" id="{0495B103-CA14-4554-B2AC-EBF818E1F904}"/>
              </a:ext>
            </a:extLst>
          </p:cNvPr>
          <p:cNvSpPr/>
          <p:nvPr/>
        </p:nvSpPr>
        <p:spPr>
          <a:xfrm>
            <a:off x="5997764" y="5556880"/>
            <a:ext cx="1745456" cy="542489"/>
          </a:xfrm>
          <a:prstGeom prst="wedgeRoundRectCallout">
            <a:avLst>
              <a:gd name="adj1" fmla="val -139136"/>
              <a:gd name="adj2" fmla="val -35273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שלם</a:t>
            </a:r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A772D645-B325-4DF7-9179-BC383579EDDD}"/>
              </a:ext>
            </a:extLst>
          </p:cNvPr>
          <p:cNvSpPr/>
          <p:nvPr/>
        </p:nvSpPr>
        <p:spPr>
          <a:xfrm>
            <a:off x="7062066" y="4787134"/>
            <a:ext cx="1745456" cy="663997"/>
          </a:xfrm>
          <a:prstGeom prst="wedgeRoundRectCallout">
            <a:avLst>
              <a:gd name="adj1" fmla="val -101348"/>
              <a:gd name="adj2" fmla="val 2959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שלם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A67EA4B8-13DE-4380-B328-EB10514CE61B}"/>
              </a:ext>
            </a:extLst>
          </p:cNvPr>
          <p:cNvSpPr/>
          <p:nvPr/>
        </p:nvSpPr>
        <p:spPr>
          <a:xfrm>
            <a:off x="2503357" y="5126636"/>
            <a:ext cx="3494407" cy="357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5F08DC0F-CB3D-4298-B917-06F6DB8FC7DD}"/>
              </a:ext>
            </a:extLst>
          </p:cNvPr>
          <p:cNvSpPr/>
          <p:nvPr/>
        </p:nvSpPr>
        <p:spPr>
          <a:xfrm>
            <a:off x="2926479" y="5483792"/>
            <a:ext cx="1285758" cy="2424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74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4" grpId="0" animBg="1"/>
      <p:bldP spid="15" grpId="0" animBg="1"/>
      <p:bldP spid="5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12DE061-2829-43EB-BCE7-552639CEA532}"/>
              </a:ext>
            </a:extLst>
          </p:cNvPr>
          <p:cNvSpPr/>
          <p:nvPr/>
        </p:nvSpPr>
        <p:spPr>
          <a:xfrm>
            <a:off x="30733" y="1374208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1900" dirty="0">
                <a:solidFill>
                  <a:srgbClr val="000000"/>
                </a:solidFill>
                <a:latin typeface="Consolas" panose="020B0609020204030204" pitchFamily="49" charset="0"/>
              </a:rPr>
              <a:t>}		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num1, num2, num3, num4;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1900" dirty="0">
                <a:solidFill>
                  <a:srgbClr val="008000"/>
                </a:solidFill>
                <a:latin typeface="Consolas" panose="020B0609020204030204" pitchFamily="49" charset="0"/>
              </a:rPr>
              <a:t>ארבעת נתוני הקלט</a:t>
            </a:r>
            <a:endParaRPr lang="he-IL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sum;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1900" dirty="0">
                <a:solidFill>
                  <a:srgbClr val="008000"/>
                </a:solidFill>
                <a:latin typeface="Consolas" panose="020B0609020204030204" pitchFamily="49" charset="0"/>
              </a:rPr>
              <a:t>סכום נתוני הקלט </a:t>
            </a:r>
            <a:endParaRPr lang="he-IL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average;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1900" dirty="0">
                <a:solidFill>
                  <a:srgbClr val="008000"/>
                </a:solidFill>
                <a:latin typeface="Consolas" panose="020B0609020204030204" pitchFamily="49" charset="0"/>
              </a:rPr>
              <a:t>ממוצע נתוני הקלט</a:t>
            </a:r>
            <a:endParaRPr lang="he-IL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number: 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num1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second number: 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num2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third number: 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num3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"Enter fourth number: 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num4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pt-BR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 = num1 + num2 + num3 + num4;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average = sum / 4;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		  Console.WriteLine(average);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he-IL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he-IL" sz="19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 fontScale="90000"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מה הטיפוס של המשתנים אשר שומרים את תוצאת </a:t>
            </a:r>
            <a:r>
              <a:rPr lang="he-IL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הביטיים</a:t>
            </a:r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" name="בועת דיבור: מלבן עם פינות מעוגלות 13">
            <a:extLst>
              <a:ext uri="{FF2B5EF4-FFF2-40B4-BE49-F238E27FC236}">
                <a16:creationId xmlns:a16="http://schemas.microsoft.com/office/drawing/2014/main" id="{0495B103-CA14-4554-B2AC-EBF818E1F904}"/>
              </a:ext>
            </a:extLst>
          </p:cNvPr>
          <p:cNvSpPr/>
          <p:nvPr/>
        </p:nvSpPr>
        <p:spPr>
          <a:xfrm>
            <a:off x="5997764" y="5556880"/>
            <a:ext cx="1745456" cy="542489"/>
          </a:xfrm>
          <a:prstGeom prst="wedgeRoundRectCallout">
            <a:avLst>
              <a:gd name="adj1" fmla="val -139136"/>
              <a:gd name="adj2" fmla="val -35273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שלם</a:t>
            </a:r>
          </a:p>
        </p:txBody>
      </p:sp>
      <p:sp>
        <p:nvSpPr>
          <p:cNvPr id="15" name="בועת דיבור: מלבן עם פינות מעוגלות 14">
            <a:extLst>
              <a:ext uri="{FF2B5EF4-FFF2-40B4-BE49-F238E27FC236}">
                <a16:creationId xmlns:a16="http://schemas.microsoft.com/office/drawing/2014/main" id="{A772D645-B325-4DF7-9179-BC383579EDDD}"/>
              </a:ext>
            </a:extLst>
          </p:cNvPr>
          <p:cNvSpPr/>
          <p:nvPr/>
        </p:nvSpPr>
        <p:spPr>
          <a:xfrm>
            <a:off x="7062066" y="4787134"/>
            <a:ext cx="1745456" cy="663997"/>
          </a:xfrm>
          <a:prstGeom prst="wedgeRoundRectCallout">
            <a:avLst>
              <a:gd name="adj1" fmla="val -101348"/>
              <a:gd name="adj2" fmla="val 2959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שלם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A67EA4B8-13DE-4380-B328-EB10514CE61B}"/>
              </a:ext>
            </a:extLst>
          </p:cNvPr>
          <p:cNvSpPr/>
          <p:nvPr/>
        </p:nvSpPr>
        <p:spPr>
          <a:xfrm>
            <a:off x="1610593" y="5199724"/>
            <a:ext cx="607951" cy="2840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5F08DC0F-CB3D-4298-B917-06F6DB8FC7DD}"/>
              </a:ext>
            </a:extLst>
          </p:cNvPr>
          <p:cNvSpPr/>
          <p:nvPr/>
        </p:nvSpPr>
        <p:spPr>
          <a:xfrm>
            <a:off x="1607380" y="5498783"/>
            <a:ext cx="1090850" cy="2840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בועת דיבור: מלבן עם פינות מעוגלות 7">
            <a:extLst>
              <a:ext uri="{FF2B5EF4-FFF2-40B4-BE49-F238E27FC236}">
                <a16:creationId xmlns:a16="http://schemas.microsoft.com/office/drawing/2014/main" id="{CEC8B43F-F5BA-4380-B5BB-50F6B30D9D17}"/>
              </a:ext>
            </a:extLst>
          </p:cNvPr>
          <p:cNvSpPr/>
          <p:nvPr/>
        </p:nvSpPr>
        <p:spPr>
          <a:xfrm>
            <a:off x="179080" y="5178255"/>
            <a:ext cx="895190" cy="379929"/>
          </a:xfrm>
          <a:prstGeom prst="wedgeRoundRectCallout">
            <a:avLst>
              <a:gd name="adj1" fmla="val 89779"/>
              <a:gd name="adj2" fmla="val -318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שלם</a:t>
            </a:r>
          </a:p>
        </p:txBody>
      </p:sp>
      <p:sp>
        <p:nvSpPr>
          <p:cNvPr id="9" name="בועת דיבור: מלבן עם פינות מעוגלות 8">
            <a:extLst>
              <a:ext uri="{FF2B5EF4-FFF2-40B4-BE49-F238E27FC236}">
                <a16:creationId xmlns:a16="http://schemas.microsoft.com/office/drawing/2014/main" id="{112782E3-8502-4C3C-9A50-5651D8910151}"/>
              </a:ext>
            </a:extLst>
          </p:cNvPr>
          <p:cNvSpPr/>
          <p:nvPr/>
        </p:nvSpPr>
        <p:spPr>
          <a:xfrm>
            <a:off x="179080" y="5625158"/>
            <a:ext cx="895190" cy="379929"/>
          </a:xfrm>
          <a:prstGeom prst="wedgeRoundRectCallout">
            <a:avLst>
              <a:gd name="adj1" fmla="val 101501"/>
              <a:gd name="adj2" fmla="val -38698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ממשי</a:t>
            </a:r>
          </a:p>
        </p:txBody>
      </p:sp>
    </p:spTree>
    <p:extLst>
      <p:ext uri="{BB962C8B-B14F-4D97-AF65-F5344CB8AC3E}">
        <p14:creationId xmlns:p14="http://schemas.microsoft.com/office/powerpoint/2010/main" val="177702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4" grpId="0" animBg="1"/>
      <p:bldP spid="15" grpId="0" animBg="1"/>
      <p:bldP spid="5" grpId="0" animBg="1"/>
      <p:bldP spid="21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 fontScale="90000"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האם ניתן לשים במשתנה מטיפוס ממשי ביטוי מטיפוס שלם?</a:t>
            </a: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D78AF7FD-BFA2-42DD-BF60-6DB898A04E6A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133267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כן.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במשתנה מטיפוס ממשי ניתן לבצע השמה של ביטוי </a:t>
            </a:r>
            <a:r>
              <a:rPr lang="he-IL" b="1" dirty="0">
                <a:solidFill>
                  <a:srgbClr val="0070C0"/>
                </a:solidFill>
              </a:rPr>
              <a:t>מטיפוס ממשי או מטיפוס שלם</a:t>
            </a:r>
            <a:r>
              <a:rPr lang="he-IL" dirty="0"/>
              <a:t>. אם הביטוי הוא מטיפוס שלם </a:t>
            </a:r>
            <a:r>
              <a:rPr lang="he-IL" b="1" dirty="0">
                <a:solidFill>
                  <a:srgbClr val="0070C0"/>
                </a:solidFill>
              </a:rPr>
              <a:t>ערכו מומר לממשי </a:t>
            </a:r>
            <a:r>
              <a:rPr lang="he-IL" dirty="0"/>
              <a:t>לפני ביצוע ההשמה.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96EB8E0-9AB2-4EF1-B90E-3686A75A022F}"/>
              </a:ext>
            </a:extLst>
          </p:cNvPr>
          <p:cNvSpPr/>
          <p:nvPr/>
        </p:nvSpPr>
        <p:spPr>
          <a:xfrm>
            <a:off x="5081666" y="2117987"/>
            <a:ext cx="692592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/>
              <a:t>למשל, </a:t>
            </a:r>
          </a:p>
          <a:p>
            <a:pPr algn="l"/>
            <a:r>
              <a:rPr lang="en-US" sz="2800" dirty="0"/>
              <a:t>double x;</a:t>
            </a:r>
          </a:p>
          <a:p>
            <a:pPr algn="l"/>
            <a:r>
              <a:rPr lang="en-US" sz="2800" dirty="0"/>
              <a:t>x = 3 + 5;</a:t>
            </a:r>
          </a:p>
          <a:p>
            <a:pPr algn="r" rtl="1"/>
            <a:r>
              <a:rPr lang="he-IL" sz="2800" dirty="0"/>
              <a:t>מהו ערך הביטוי החשבוני </a:t>
            </a:r>
            <a:r>
              <a:rPr lang="en-US" sz="2800" dirty="0"/>
              <a:t>3+5</a:t>
            </a:r>
            <a:r>
              <a:rPr lang="he-IL" sz="2800" dirty="0"/>
              <a:t>?</a:t>
            </a:r>
          </a:p>
          <a:p>
            <a:pPr algn="r" rtl="1"/>
            <a:r>
              <a:rPr lang="he-IL" sz="2800" dirty="0"/>
              <a:t>8 (שלם)</a:t>
            </a:r>
          </a:p>
          <a:p>
            <a:pPr algn="r" rtl="1"/>
            <a:r>
              <a:rPr lang="he-IL" sz="2800" dirty="0"/>
              <a:t>מה יהיה ערך המשתנה </a:t>
            </a:r>
            <a:r>
              <a:rPr lang="en-US" sz="2800" dirty="0"/>
              <a:t>x</a:t>
            </a:r>
            <a:r>
              <a:rPr lang="he-IL" sz="2800" dirty="0"/>
              <a:t>? </a:t>
            </a:r>
          </a:p>
          <a:p>
            <a:pPr algn="r" rtl="1"/>
            <a:r>
              <a:rPr lang="en-US" sz="2800" dirty="0"/>
              <a:t>8.0</a:t>
            </a:r>
            <a:r>
              <a:rPr lang="he-IL" sz="2800" dirty="0"/>
              <a:t> (ממשי)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ACEC065-02A9-4A5F-8660-A32EF6352E90}"/>
              </a:ext>
            </a:extLst>
          </p:cNvPr>
          <p:cNvSpPr/>
          <p:nvPr/>
        </p:nvSpPr>
        <p:spPr>
          <a:xfrm>
            <a:off x="392243" y="5335985"/>
            <a:ext cx="11407515" cy="95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r" rt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במשפט השמה ניתן לשים במשתנה מטיפוס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שלם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רק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ערך מטיפוס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שלם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, ואילו במשתנה מטיפוס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ממשי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ניתן לשים גם ערך מטיפוס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שלם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וגם ערך מטיפוס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ממשי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563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60570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פיתוח ויישום אלגוריתם לפתרון בעיה נתונה יעשה תמיד על פי השלבים הבאים: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6063443" y="6122179"/>
            <a:ext cx="5944152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5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6 – ביצוע מעקב לבדיקת התוכנית שכתבנו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4167266" y="675859"/>
            <a:ext cx="7840329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1 2 3 5</a:t>
            </a:r>
            <a:r>
              <a:rPr lang="he-IL" dirty="0"/>
              <a:t>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20786E0-9D2C-4F91-8609-160D03C60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31" b="42745"/>
          <a:stretch/>
        </p:blipFill>
        <p:spPr>
          <a:xfrm>
            <a:off x="841947" y="3305224"/>
            <a:ext cx="10927830" cy="926893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1EB79FDD-55B6-4C2D-8265-77CCB4183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341"/>
          <a:stretch/>
        </p:blipFill>
        <p:spPr>
          <a:xfrm>
            <a:off x="841947" y="1370302"/>
            <a:ext cx="10927830" cy="676177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D49B29D8-986E-47AE-89DA-785DF82E3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4" b="68172"/>
          <a:stretch/>
        </p:blipFill>
        <p:spPr>
          <a:xfrm>
            <a:off x="841947" y="2046479"/>
            <a:ext cx="10927830" cy="926893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FE8A6010-DDC3-4D34-8A7C-1A29BC9E4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28" b="61468"/>
          <a:stretch/>
        </p:blipFill>
        <p:spPr>
          <a:xfrm>
            <a:off x="841947" y="2973372"/>
            <a:ext cx="10927830" cy="331852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76E17CE8-29DE-46A7-A2F1-5B9780E1A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95" b="37235"/>
          <a:stretch/>
        </p:blipFill>
        <p:spPr>
          <a:xfrm>
            <a:off x="841947" y="4070093"/>
            <a:ext cx="10927830" cy="374754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09366EEA-6E35-4280-B24C-A7504C433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76" b="19673"/>
          <a:stretch/>
        </p:blipFill>
        <p:spPr>
          <a:xfrm>
            <a:off x="841947" y="4444847"/>
            <a:ext cx="10927830" cy="844075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B21C8961-66DC-47C1-9C3C-391C3FF65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5" b="13616"/>
          <a:stretch/>
        </p:blipFill>
        <p:spPr>
          <a:xfrm>
            <a:off x="841947" y="5288922"/>
            <a:ext cx="10927830" cy="314793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D226AD1D-940B-4F91-8B0E-82AD4C7EC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78"/>
          <a:stretch/>
        </p:blipFill>
        <p:spPr>
          <a:xfrm>
            <a:off x="841947" y="5564311"/>
            <a:ext cx="10927830" cy="7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המשך מעקב...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4167266" y="675859"/>
            <a:ext cx="7840329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נעקוב אחר מהלך הרצת התוכנית עבור הקלט</a:t>
            </a:r>
            <a:r>
              <a:rPr lang="he-IL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1 2 3 5</a:t>
            </a:r>
            <a:r>
              <a:rPr lang="he-IL" dirty="0"/>
              <a:t>.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AF5F372-5ED0-4352-B4CE-5B525F0C0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36"/>
          <a:stretch/>
        </p:blipFill>
        <p:spPr>
          <a:xfrm>
            <a:off x="841947" y="1959888"/>
            <a:ext cx="10927830" cy="40880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7E6570C-801B-48B2-BD5F-AE8BB34C3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341"/>
          <a:stretch/>
        </p:blipFill>
        <p:spPr>
          <a:xfrm>
            <a:off x="841947" y="1370302"/>
            <a:ext cx="10927830" cy="676177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43280B01-01A8-48DD-A36B-44D72CC47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85" b="62751"/>
          <a:stretch/>
        </p:blipFill>
        <p:spPr>
          <a:xfrm>
            <a:off x="841947" y="2319974"/>
            <a:ext cx="10927830" cy="408805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3B0F6AF1-5F9F-438D-8353-498BE84FF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40" b="44996"/>
          <a:stretch/>
        </p:blipFill>
        <p:spPr>
          <a:xfrm>
            <a:off x="841947" y="2645974"/>
            <a:ext cx="10927830" cy="408806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2093F61E-8CBD-412C-88F6-95F39E9FC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52" b="763"/>
          <a:stretch/>
        </p:blipFill>
        <p:spPr>
          <a:xfrm>
            <a:off x="841947" y="2958278"/>
            <a:ext cx="10927830" cy="993632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C525A14A-9E4C-4CC0-9841-CCCBA8ABFA5B}"/>
              </a:ext>
            </a:extLst>
          </p:cNvPr>
          <p:cNvSpPr/>
          <p:nvPr/>
        </p:nvSpPr>
        <p:spPr>
          <a:xfrm>
            <a:off x="10508247" y="3129373"/>
            <a:ext cx="1049312" cy="74844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E3A9797-3A4D-402D-B4C7-E574DA169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753" y="3054780"/>
            <a:ext cx="634300" cy="28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cs typeface="+mn-cs"/>
              </a:rPr>
              <a:t>ביטוי חשבוני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85562" y="1000683"/>
            <a:ext cx="11420877" cy="3964162"/>
          </a:xfrm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buNone/>
            </a:pPr>
            <a:r>
              <a:rPr lang="he-IL" dirty="0"/>
              <a:t>ביטוי חשבוני מורכב </a:t>
            </a:r>
            <a:r>
              <a:rPr lang="he-IL" b="1" dirty="0">
                <a:solidFill>
                  <a:srgbClr val="0070C0"/>
                </a:solidFill>
              </a:rPr>
              <a:t>מפעולות חשבון </a:t>
            </a:r>
            <a:r>
              <a:rPr lang="he-IL" dirty="0"/>
              <a:t>בין </a:t>
            </a:r>
            <a:r>
              <a:rPr lang="he-IL" b="1" dirty="0">
                <a:solidFill>
                  <a:srgbClr val="0070C0"/>
                </a:solidFill>
              </a:rPr>
              <a:t>ערכים</a:t>
            </a:r>
            <a:r>
              <a:rPr lang="he-IL" dirty="0"/>
              <a:t> </a:t>
            </a:r>
            <a:r>
              <a:rPr lang="he-IL" b="1" dirty="0">
                <a:solidFill>
                  <a:srgbClr val="0070C0"/>
                </a:solidFill>
              </a:rPr>
              <a:t>מספריים מפורשים </a:t>
            </a:r>
            <a:r>
              <a:rPr lang="he-IL" dirty="0"/>
              <a:t>או בין </a:t>
            </a:r>
            <a:r>
              <a:rPr lang="he-IL" b="1" dirty="0">
                <a:solidFill>
                  <a:srgbClr val="0070C0"/>
                </a:solidFill>
              </a:rPr>
              <a:t>משתנים השומרים ערכים מספריים</a:t>
            </a:r>
            <a:r>
              <a:rPr lang="he-IL" dirty="0"/>
              <a:t>.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ביטוי חשבוני אף הוא </a:t>
            </a:r>
            <a:r>
              <a:rPr lang="he-IL" b="1" dirty="0">
                <a:solidFill>
                  <a:srgbClr val="0070C0"/>
                </a:solidFill>
              </a:rPr>
              <a:t>מטיפוס מסוים</a:t>
            </a:r>
            <a:r>
              <a:rPr lang="he-IL" dirty="0"/>
              <a:t>, שלם או ממשי.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35AA7719-F1D1-4698-8CDF-7BF674E254F3}"/>
              </a:ext>
            </a:extLst>
          </p:cNvPr>
          <p:cNvSpPr txBox="1">
            <a:spLocks/>
          </p:cNvSpPr>
          <p:nvPr/>
        </p:nvSpPr>
        <p:spPr>
          <a:xfrm>
            <a:off x="385561" y="2181697"/>
            <a:ext cx="4581993" cy="48013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area = length * width;</a:t>
            </a:r>
          </a:p>
        </p:txBody>
      </p:sp>
      <p:sp>
        <p:nvSpPr>
          <p:cNvPr id="7" name="בועת דיבור: מלבן עם פינות מעוגלות 6">
            <a:extLst>
              <a:ext uri="{FF2B5EF4-FFF2-40B4-BE49-F238E27FC236}">
                <a16:creationId xmlns:a16="http://schemas.microsoft.com/office/drawing/2014/main" id="{603459CB-4EB0-4C44-9FA3-DB6D2A9A8E08}"/>
              </a:ext>
            </a:extLst>
          </p:cNvPr>
          <p:cNvSpPr/>
          <p:nvPr/>
        </p:nvSpPr>
        <p:spPr>
          <a:xfrm>
            <a:off x="5951095" y="2042106"/>
            <a:ext cx="4062334" cy="759311"/>
          </a:xfrm>
          <a:prstGeom prst="wedgeRoundRectCallout">
            <a:avLst>
              <a:gd name="adj1" fmla="val -69749"/>
              <a:gd name="adj2" fmla="val 10863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he-IL" sz="2400" dirty="0">
                <a:solidFill>
                  <a:sysClr val="windowText" lastClr="000000"/>
                </a:solidFill>
              </a:rPr>
              <a:t>ביטוי חשבוני שמורכב </a:t>
            </a:r>
            <a:r>
              <a:rPr lang="he-IL" sz="2400" b="1" dirty="0">
                <a:solidFill>
                  <a:srgbClr val="0070C0"/>
                </a:solidFill>
              </a:rPr>
              <a:t>ממשתנים </a:t>
            </a:r>
            <a:r>
              <a:rPr lang="he-IL" sz="2400" dirty="0">
                <a:solidFill>
                  <a:sysClr val="windowText" lastClr="000000"/>
                </a:solidFill>
              </a:rPr>
              <a:t>שמכילים מספרים</a:t>
            </a:r>
            <a:endParaRPr lang="he-IL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0FBC9666-8378-4FD5-A5C7-CB1F70F85A17}"/>
              </a:ext>
            </a:extLst>
          </p:cNvPr>
          <p:cNvSpPr txBox="1">
            <a:spLocks/>
          </p:cNvSpPr>
          <p:nvPr/>
        </p:nvSpPr>
        <p:spPr>
          <a:xfrm>
            <a:off x="385561" y="3395902"/>
            <a:ext cx="6725587" cy="48013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perimeter = (width + length) * 2;</a:t>
            </a:r>
            <a:endParaRPr lang="he-IL" dirty="0"/>
          </a:p>
        </p:txBody>
      </p:sp>
      <p:sp>
        <p:nvSpPr>
          <p:cNvPr id="10" name="בועת דיבור: מלבן עם פינות מעוגלות 9">
            <a:extLst>
              <a:ext uri="{FF2B5EF4-FFF2-40B4-BE49-F238E27FC236}">
                <a16:creationId xmlns:a16="http://schemas.microsoft.com/office/drawing/2014/main" id="{1F49B81B-B2E9-4F3D-8905-9F290CB8A242}"/>
              </a:ext>
            </a:extLst>
          </p:cNvPr>
          <p:cNvSpPr/>
          <p:nvPr/>
        </p:nvSpPr>
        <p:spPr>
          <a:xfrm>
            <a:off x="7869836" y="3149913"/>
            <a:ext cx="4062333" cy="759311"/>
          </a:xfrm>
          <a:prstGeom prst="wedgeRoundRectCallout">
            <a:avLst>
              <a:gd name="adj1" fmla="val -72058"/>
              <a:gd name="adj2" fmla="val 14811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he-IL" sz="2400" dirty="0">
                <a:solidFill>
                  <a:sysClr val="windowText" lastClr="000000"/>
                </a:solidFill>
              </a:rPr>
              <a:t>ביטוי חשבוני שמורכב </a:t>
            </a:r>
            <a:r>
              <a:rPr lang="he-IL" sz="2400" b="1" dirty="0">
                <a:solidFill>
                  <a:srgbClr val="0070C0"/>
                </a:solidFill>
              </a:rPr>
              <a:t>ממשתנים</a:t>
            </a:r>
            <a:r>
              <a:rPr lang="he-IL" sz="2400" dirty="0">
                <a:solidFill>
                  <a:sysClr val="windowText" lastClr="000000"/>
                </a:solidFill>
              </a:rPr>
              <a:t> </a:t>
            </a:r>
            <a:r>
              <a:rPr lang="he-IL" sz="2400" b="1" dirty="0">
                <a:solidFill>
                  <a:srgbClr val="0070C0"/>
                </a:solidFill>
              </a:rPr>
              <a:t>ומערכים מפורשים (המספר 2)</a:t>
            </a:r>
          </a:p>
        </p:txBody>
      </p:sp>
    </p:spTree>
    <p:extLst>
      <p:ext uri="{BB962C8B-B14F-4D97-AF65-F5344CB8AC3E}">
        <p14:creationId xmlns:p14="http://schemas.microsoft.com/office/powerpoint/2010/main" val="296757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cs typeface="+mn-cs"/>
              </a:rPr>
              <a:t>טיפוס של ביטוי חשבוני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85561" y="610939"/>
            <a:ext cx="11420877" cy="5384038"/>
          </a:xfrm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buNone/>
            </a:pPr>
            <a:r>
              <a:rPr lang="he-IL" dirty="0"/>
              <a:t>כיצד נקבע הטיפוס של ביטוי חשבוני?</a:t>
            </a:r>
          </a:p>
          <a:p>
            <a:pPr marL="0" indent="0">
              <a:buNone/>
            </a:pPr>
            <a:r>
              <a:rPr lang="he-IL" dirty="0"/>
              <a:t>טיפוס של ביטוי חשבוני </a:t>
            </a:r>
            <a:r>
              <a:rPr lang="he-IL" b="1" dirty="0">
                <a:solidFill>
                  <a:srgbClr val="0070C0"/>
                </a:solidFill>
              </a:rPr>
              <a:t>נקבע </a:t>
            </a:r>
            <a:r>
              <a:rPr lang="he-IL" dirty="0"/>
              <a:t>:</a:t>
            </a:r>
          </a:p>
          <a:p>
            <a:r>
              <a:rPr lang="he-IL" dirty="0"/>
              <a:t>על פי טיפוס </a:t>
            </a:r>
            <a:r>
              <a:rPr lang="he-IL" b="1" dirty="0">
                <a:solidFill>
                  <a:srgbClr val="0070C0"/>
                </a:solidFill>
              </a:rPr>
              <a:t>הערכים המפורשים (המספרים) </a:t>
            </a:r>
            <a:r>
              <a:rPr lang="he-IL" dirty="0"/>
              <a:t>שבו</a:t>
            </a:r>
          </a:p>
          <a:p>
            <a:r>
              <a:rPr lang="he-IL" dirty="0"/>
              <a:t>על פי </a:t>
            </a:r>
            <a:r>
              <a:rPr lang="he-IL" b="1" dirty="0">
                <a:solidFill>
                  <a:srgbClr val="0070C0"/>
                </a:solidFill>
              </a:rPr>
              <a:t>המשתנים</a:t>
            </a:r>
            <a:r>
              <a:rPr lang="he-IL" dirty="0"/>
              <a:t> שבו, </a:t>
            </a:r>
          </a:p>
          <a:p>
            <a:r>
              <a:rPr lang="he-IL" dirty="0"/>
              <a:t>ועל פי </a:t>
            </a:r>
            <a:r>
              <a:rPr lang="he-IL" b="1" dirty="0">
                <a:solidFill>
                  <a:srgbClr val="0070C0"/>
                </a:solidFill>
              </a:rPr>
              <a:t>הפעולות</a:t>
            </a:r>
            <a:r>
              <a:rPr lang="he-IL" dirty="0"/>
              <a:t> שבו.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אם נכלל בביטוי לפחות </a:t>
            </a:r>
            <a:r>
              <a:rPr lang="he-IL" b="1" dirty="0">
                <a:solidFill>
                  <a:srgbClr val="0070C0"/>
                </a:solidFill>
              </a:rPr>
              <a:t>ערך </a:t>
            </a:r>
            <a:r>
              <a:rPr lang="he-IL" dirty="0"/>
              <a:t>אחד או </a:t>
            </a:r>
            <a:r>
              <a:rPr lang="he-IL" b="1" dirty="0">
                <a:solidFill>
                  <a:srgbClr val="0070C0"/>
                </a:solidFill>
              </a:rPr>
              <a:t>משתנה</a:t>
            </a:r>
            <a:r>
              <a:rPr lang="he-IL" dirty="0"/>
              <a:t> מטיפוס </a:t>
            </a:r>
            <a:r>
              <a:rPr lang="he-IL" b="1" dirty="0">
                <a:solidFill>
                  <a:srgbClr val="0070C0"/>
                </a:solidFill>
              </a:rPr>
              <a:t>ממשי</a:t>
            </a:r>
            <a:r>
              <a:rPr lang="he-IL" dirty="0"/>
              <a:t>, או שנכללת בו </a:t>
            </a:r>
            <a:r>
              <a:rPr lang="he-IL" b="1" dirty="0">
                <a:solidFill>
                  <a:srgbClr val="0070C0"/>
                </a:solidFill>
              </a:rPr>
              <a:t>פעולה </a:t>
            </a:r>
            <a:r>
              <a:rPr lang="he-IL" dirty="0"/>
              <a:t>אשר תוצאתה עשויה להיות מספר לא שלם, אז הביטוי הוא </a:t>
            </a:r>
            <a:r>
              <a:rPr lang="he-IL" b="1" dirty="0">
                <a:solidFill>
                  <a:srgbClr val="0070C0"/>
                </a:solidFill>
              </a:rPr>
              <a:t>מטיפוס ממשי</a:t>
            </a:r>
            <a:r>
              <a:rPr lang="he-IL" dirty="0"/>
              <a:t>. </a:t>
            </a:r>
          </a:p>
          <a:p>
            <a:pPr marL="0" indent="0">
              <a:buNone/>
            </a:pPr>
            <a:r>
              <a:rPr lang="he-IL" dirty="0"/>
              <a:t>רק </a:t>
            </a:r>
            <a:r>
              <a:rPr lang="he-IL" b="1" dirty="0">
                <a:solidFill>
                  <a:srgbClr val="0070C0"/>
                </a:solidFill>
              </a:rPr>
              <a:t>אם כל המרכיבים </a:t>
            </a:r>
            <a:r>
              <a:rPr lang="he-IL" dirty="0"/>
              <a:t>של הביטוי הם מטיפוס שלם אז הביטוי הוא מטיפוס </a:t>
            </a:r>
            <a:r>
              <a:rPr lang="he-IL" b="1" dirty="0">
                <a:solidFill>
                  <a:srgbClr val="0070C0"/>
                </a:solidFill>
              </a:rPr>
              <a:t>שלם.</a:t>
            </a:r>
          </a:p>
          <a:p>
            <a:pPr marL="0" indent="0">
              <a:buNone/>
            </a:pPr>
            <a:r>
              <a:rPr lang="he-IL" dirty="0"/>
              <a:t>למשל: 6+7 ,3*5 ,או</a:t>
            </a:r>
            <a:r>
              <a:rPr lang="en-US" dirty="0"/>
              <a:t>num1-num2 </a:t>
            </a:r>
            <a:r>
              <a:rPr lang="he-IL" dirty="0"/>
              <a:t> כאשר </a:t>
            </a:r>
            <a:r>
              <a:rPr lang="en-US" dirty="0"/>
              <a:t> num1 </a:t>
            </a:r>
            <a:r>
              <a:rPr lang="he-IL" dirty="0"/>
              <a:t>ו-</a:t>
            </a:r>
            <a:r>
              <a:rPr lang="en-US" dirty="0"/>
              <a:t>num2 </a:t>
            </a:r>
            <a:r>
              <a:rPr lang="he-IL" dirty="0"/>
              <a:t> הוגדרו כמשתנים שלמים.</a:t>
            </a:r>
          </a:p>
        </p:txBody>
      </p:sp>
    </p:spTree>
    <p:extLst>
      <p:ext uri="{BB962C8B-B14F-4D97-AF65-F5344CB8AC3E}">
        <p14:creationId xmlns:p14="http://schemas.microsoft.com/office/powerpoint/2010/main" val="23784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cs typeface="+mn-cs"/>
              </a:rPr>
              <a:t>דוגמא לשימוש בטיפוס שלם ובטיפוס ממשי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FDE87A66-C1BD-4E18-B9FD-4C4207E14C32}"/>
              </a:ext>
            </a:extLst>
          </p:cNvPr>
          <p:cNvSpPr txBox="1">
            <a:spLocks/>
          </p:cNvSpPr>
          <p:nvPr/>
        </p:nvSpPr>
        <p:spPr>
          <a:xfrm>
            <a:off x="245246" y="920621"/>
            <a:ext cx="11701508" cy="867930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פתחו וישמו בשלבים אלגוריתם שהקלט שלו הוא </a:t>
            </a:r>
            <a:r>
              <a:rPr lang="he-IL" b="1" dirty="0">
                <a:solidFill>
                  <a:srgbClr val="0070C0"/>
                </a:solidFill>
              </a:rPr>
              <a:t>ארבעה מספרים שלמים</a:t>
            </a:r>
            <a:r>
              <a:rPr lang="he-IL" dirty="0"/>
              <a:t>, והפלט שלו הוא </a:t>
            </a:r>
            <a:r>
              <a:rPr lang="he-IL" b="1" dirty="0">
                <a:solidFill>
                  <a:srgbClr val="0070C0"/>
                </a:solidFill>
              </a:rPr>
              <a:t>ממוצע המספרים</a:t>
            </a:r>
            <a:r>
              <a:rPr lang="he-I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3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5" y="413159"/>
            <a:ext cx="11823191" cy="644484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פתחו וישמו בשלבים אלגוריתם שהקלט שלו הוא </a:t>
            </a:r>
            <a:r>
              <a:rPr lang="he-IL" b="1" dirty="0">
                <a:solidFill>
                  <a:srgbClr val="0070C0"/>
                </a:solidFill>
              </a:rPr>
              <a:t>ארבעה מספרים שלמים</a:t>
            </a:r>
            <a:r>
              <a:rPr lang="he-IL" dirty="0"/>
              <a:t>, והפלט שלו הוא </a:t>
            </a:r>
            <a:r>
              <a:rPr lang="he-IL" b="1" dirty="0">
                <a:solidFill>
                  <a:srgbClr val="0070C0"/>
                </a:solidFill>
              </a:rPr>
              <a:t>ממוצע המספרים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2383436" y="1582561"/>
            <a:ext cx="9624159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3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5" y="413159"/>
            <a:ext cx="11823191" cy="644484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פתחו וישמו בשלבים אלגוריתם שהקלט שלו הוא </a:t>
            </a:r>
            <a:r>
              <a:rPr lang="he-IL" b="1" dirty="0">
                <a:solidFill>
                  <a:srgbClr val="0070C0"/>
                </a:solidFill>
              </a:rPr>
              <a:t>ארבעה מספרים שלמים</a:t>
            </a:r>
            <a:r>
              <a:rPr lang="he-IL" dirty="0"/>
              <a:t>, והפלט שלו הוא </a:t>
            </a:r>
            <a:r>
              <a:rPr lang="he-IL" b="1" dirty="0">
                <a:solidFill>
                  <a:srgbClr val="0070C0"/>
                </a:solidFill>
              </a:rPr>
              <a:t>ממוצע המספרים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2383436" y="1582561"/>
            <a:ext cx="9624159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1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שלב 1 - בחינת דוגמאות קלט שונות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4" y="675859"/>
            <a:ext cx="11823191" cy="448020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ציינו את הפלט עבור כל אחד </a:t>
            </a:r>
            <a:r>
              <a:rPr lang="he-IL" dirty="0" err="1"/>
              <a:t>מהקלטים</a:t>
            </a:r>
            <a:r>
              <a:rPr lang="he-IL" dirty="0"/>
              <a:t> הבאים: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א. עבור הקלט 10 20 30 40 </a:t>
            </a:r>
          </a:p>
          <a:p>
            <a:pPr marL="457200" lvl="1" indent="0">
              <a:buNone/>
            </a:pPr>
            <a:r>
              <a:rPr lang="he-IL" sz="2800" dirty="0"/>
              <a:t>הפלט יהיה:</a:t>
            </a:r>
          </a:p>
          <a:p>
            <a:pPr marL="0" indent="0" algn="ctr" rtl="0">
              <a:buNone/>
            </a:pPr>
            <a:r>
              <a:rPr lang="he-IL" dirty="0"/>
              <a:t>25</a:t>
            </a:r>
            <a:endParaRPr lang="en-US" dirty="0"/>
          </a:p>
          <a:p>
            <a:pPr marL="0" indent="0" algn="ctr" rtl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ב. עבור הקלט11 12 13 14 </a:t>
            </a:r>
          </a:p>
          <a:p>
            <a:pPr marL="457200" lvl="1" indent="0">
              <a:buNone/>
            </a:pPr>
            <a:r>
              <a:rPr lang="he-IL" sz="2800" dirty="0"/>
              <a:t>הפלט יהיה:</a:t>
            </a:r>
          </a:p>
          <a:p>
            <a:pPr marL="0" indent="0" algn="ctr">
              <a:buNone/>
            </a:pPr>
            <a:r>
              <a:rPr lang="he-IL" dirty="0"/>
              <a:t>12.5 </a:t>
            </a:r>
          </a:p>
        </p:txBody>
      </p:sp>
    </p:spTree>
    <p:extLst>
      <p:ext uri="{BB962C8B-B14F-4D97-AF65-F5344CB8AC3E}">
        <p14:creationId xmlns:p14="http://schemas.microsoft.com/office/powerpoint/2010/main" val="370128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96205"/>
            <a:ext cx="121920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 שלבים לפתרון בעיה</a:t>
            </a: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5D32D8D-F908-4A6B-8DF2-46F724672DC9}"/>
              </a:ext>
            </a:extLst>
          </p:cNvPr>
          <p:cNvSpPr txBox="1">
            <a:spLocks/>
          </p:cNvSpPr>
          <p:nvPr/>
        </p:nvSpPr>
        <p:spPr>
          <a:xfrm>
            <a:off x="184405" y="413159"/>
            <a:ext cx="11823191" cy="644484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he-IL" dirty="0"/>
              <a:t>פתחו וישמו בשלבים אלגוריתם שהקלט שלו הוא </a:t>
            </a:r>
            <a:r>
              <a:rPr lang="he-IL" b="1" dirty="0">
                <a:solidFill>
                  <a:srgbClr val="0070C0"/>
                </a:solidFill>
              </a:rPr>
              <a:t>ארבעה מספרים שלמים</a:t>
            </a:r>
            <a:r>
              <a:rPr lang="he-IL" dirty="0"/>
              <a:t>, והפלט שלו הוא </a:t>
            </a:r>
            <a:r>
              <a:rPr lang="he-IL" b="1" dirty="0">
                <a:solidFill>
                  <a:srgbClr val="0070C0"/>
                </a:solidFill>
              </a:rPr>
              <a:t>ממוצע המספרים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1 .בחינת </a:t>
            </a:r>
            <a:r>
              <a:rPr lang="he-IL" b="1" dirty="0">
                <a:solidFill>
                  <a:srgbClr val="0070C0"/>
                </a:solidFill>
              </a:rPr>
              <a:t>דוגמאות קלט </a:t>
            </a:r>
            <a:r>
              <a:rPr lang="he-IL" dirty="0"/>
              <a:t>שונות והבנת הקשר הדרוש בין הקלט לפלט.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2 .חלוקת המשימה </a:t>
            </a:r>
            <a:r>
              <a:rPr lang="he-IL" b="1" dirty="0">
                <a:solidFill>
                  <a:srgbClr val="0070C0"/>
                </a:solidFill>
              </a:rPr>
              <a:t>לתת-משימות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3 .בחירת </a:t>
            </a:r>
            <a:r>
              <a:rPr lang="he-IL" b="1" dirty="0">
                <a:solidFill>
                  <a:srgbClr val="0070C0"/>
                </a:solidFill>
              </a:rPr>
              <a:t>משתנים</a:t>
            </a:r>
            <a:r>
              <a:rPr lang="he-IL" dirty="0"/>
              <a:t> – תפקיד, שם וטיפוס לכל משתנה.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4 .כתיבת </a:t>
            </a:r>
            <a:r>
              <a:rPr lang="he-IL" b="1" dirty="0">
                <a:solidFill>
                  <a:srgbClr val="0070C0"/>
                </a:solidFill>
              </a:rPr>
              <a:t>האלגוריתם</a:t>
            </a:r>
            <a:r>
              <a:rPr lang="he-IL" dirty="0"/>
              <a:t>. 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5 .יישום האלגוריתם על ידי </a:t>
            </a:r>
            <a:r>
              <a:rPr lang="he-IL" b="1" dirty="0" err="1">
                <a:solidFill>
                  <a:srgbClr val="0070C0"/>
                </a:solidFill>
              </a:rPr>
              <a:t>תוכנית</a:t>
            </a:r>
            <a:r>
              <a:rPr lang="he-IL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he-IL" dirty="0"/>
          </a:p>
          <a:p>
            <a:pPr marL="0" indent="0">
              <a:spcBef>
                <a:spcPts val="600"/>
              </a:spcBef>
              <a:buNone/>
            </a:pPr>
            <a:r>
              <a:rPr lang="he-IL" dirty="0"/>
              <a:t>6 . ביצוע </a:t>
            </a:r>
            <a:r>
              <a:rPr lang="he-IL" b="1" dirty="0">
                <a:solidFill>
                  <a:srgbClr val="0070C0"/>
                </a:solidFill>
              </a:rPr>
              <a:t>מעקב</a:t>
            </a:r>
            <a:r>
              <a:rPr lang="he-IL" dirty="0"/>
              <a:t> לבדיקת התוכנית שכתבנו. 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A1350CE-0A6F-459B-A851-53885F1FB9D1}"/>
              </a:ext>
            </a:extLst>
          </p:cNvPr>
          <p:cNvSpPr/>
          <p:nvPr/>
        </p:nvSpPr>
        <p:spPr>
          <a:xfrm>
            <a:off x="2383436" y="2571912"/>
            <a:ext cx="9624159" cy="610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968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1417</Words>
  <Application>Microsoft Office PowerPoint</Application>
  <PresentationFormat>מסך רחב</PresentationFormat>
  <Paragraphs>287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ערכת נושא Office</vt:lpstr>
      <vt:lpstr>מה נלמד היום?</vt:lpstr>
      <vt:lpstr>טיפוס של ערך – Data type</vt:lpstr>
      <vt:lpstr>ביטוי חשבוני</vt:lpstr>
      <vt:lpstr>טיפוס של ביטוי חשבוני</vt:lpstr>
      <vt:lpstr>דוגמא לשימוש בטיפוס שלם ובטיפוס ממשי</vt:lpstr>
      <vt:lpstr>סיכום שלבים לפתרון בעיה</vt:lpstr>
      <vt:lpstr>סיכום שלבים לפתרון בעיה</vt:lpstr>
      <vt:lpstr>שלב 1 - בחינת דוגמאות קלט שונות</vt:lpstr>
      <vt:lpstr>סיכום שלבים לפתרון בעיה</vt:lpstr>
      <vt:lpstr>שלב 2 - חלוקת המשימה לתת-משימות</vt:lpstr>
      <vt:lpstr>סיכום שלבים לפתרון בעיה</vt:lpstr>
      <vt:lpstr>שלב 3 - בחירת משתנים (תפקיד, שם וטיפוס לכל משתנה)</vt:lpstr>
      <vt:lpstr>כיצד מגדירים טיפוס ממשי ב #?C</vt:lpstr>
      <vt:lpstr>הכרזה על המשתנים בתוכנית הנתונה</vt:lpstr>
      <vt:lpstr>סיכום שלבים לפתרון בעיה</vt:lpstr>
      <vt:lpstr>שלב 4 – כתיבת האלגוריתם</vt:lpstr>
      <vt:lpstr>סיכום שלבים לפתרון בעיה</vt:lpstr>
      <vt:lpstr>שלב 5 – יישום האלגוריתם ב #C</vt:lpstr>
      <vt:lpstr>שלב 5 – יישום האלגוריתם ב #C</vt:lpstr>
      <vt:lpstr>שלב 5 – יישום האלגוריתם ב #C</vt:lpstr>
      <vt:lpstr>שלב 5 – יישום האלגוריתם ב #C</vt:lpstr>
      <vt:lpstr>התוכנית השלמה</vt:lpstr>
      <vt:lpstr>מה הטיפוס של הביטויים החשבוניים שמופיעים בתוכנית?</vt:lpstr>
      <vt:lpstr>מה הטיפוס של המשתנים אשר שומרים את תוצאת הביטיים?</vt:lpstr>
      <vt:lpstr>האם ניתן לשים במשתנה מטיפוס ממשי ביטוי מטיפוס שלם?</vt:lpstr>
      <vt:lpstr>סיכום שלבים לפתרון בעיה</vt:lpstr>
      <vt:lpstr>שלב 6 – ביצוע מעקב לבדיקת התוכנית שכתבנו</vt:lpstr>
      <vt:lpstr>המשך מעקב...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2019-09-17T07:52:58Z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