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customXmlProperties+xml" PartName="/customXml/itemProps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Override+xml" PartName="/ppt/theme/themeOverrid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6"></Relationship><Relationship Target="docProps/thumbnail.jpeg" Type="http://schemas.openxmlformats.org/package/2006/relationships/metadata/thumbnail" Id="rId7"></Relationship><Relationship Target="docProps/custom.xml" Type="http://schemas.openxmlformats.org/officeDocument/2006/relationships/custom-properties" Id="rId8"></Relationship><Relationship Target="docProps/app.xml" Type="http://schemas.openxmlformats.org/officeDocument/2006/relationships/extended-properties" Id="rId9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8"/>
  </p:notesMasterIdLst>
  <p:handoutMasterIdLst>
    <p:handoutMasterId r:id="rId9"/>
  </p:handoutMasterIdLst>
  <p:sldIdLst>
    <p:sldId id="291" r:id="rId3"/>
    <p:sldId id="384" r:id="rId4"/>
    <p:sldId id="389" r:id="rId5"/>
    <p:sldId id="394" r:id="rId6"/>
    <p:sldId id="393" r:id="rId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?><Relationships xmlns="http://schemas.openxmlformats.org/package/2006/relationships"><Relationship Target="notesMasters/notesMaster1.xml" Type="http://schemas.openxmlformats.org/officeDocument/2006/relationships/notesMaster" Id="rId8"></Relationship><Relationship Target="tableStyles.xml" Type="http://schemas.openxmlformats.org/officeDocument/2006/relationships/tableStyles" Id="rId13"></Relationship><Relationship Target="slides/slide1.xml" Type="http://schemas.openxmlformats.org/officeDocument/2006/relationships/slide" Id="rId3"></Relationship><Relationship Target="slides/slide5.xml" Type="http://schemas.openxmlformats.org/officeDocument/2006/relationships/slide" Id="rId7"></Relationship><Relationship Target="theme/theme1.xml" Type="http://schemas.openxmlformats.org/officeDocument/2006/relationships/theme" Id="rId12"></Relationship><Relationship Target="slideMasters/slideMaster1.xml" Type="http://schemas.openxmlformats.org/officeDocument/2006/relationships/slideMaster" Id="rId2"></Relationship><Relationship Target="../customXml/item1.xml" Type="http://schemas.openxmlformats.org/officeDocument/2006/relationships/customXml" Id="rId1"></Relationship><Relationship Target="slides/slide4.xml" Type="http://schemas.openxmlformats.org/officeDocument/2006/relationships/slide" Id="rId6"></Relationship><Relationship Target="viewProps.xml" Type="http://schemas.openxmlformats.org/officeDocument/2006/relationships/viewProps" Id="rId11"></Relationship><Relationship Target="slides/slide3.xml" Type="http://schemas.openxmlformats.org/officeDocument/2006/relationships/slide" Id="rId5"></Relationship><Relationship Target="presProps.xml" Type="http://schemas.openxmlformats.org/officeDocument/2006/relationships/presProps" Id="rId10"></Relationship><Relationship Target="slides/slide2.xml" Type="http://schemas.openxmlformats.org/officeDocument/2006/relationships/slide" Id="rId4"></Relationship><Relationship Target="handoutMasters/handoutMaster1.xml" Type="http://schemas.openxmlformats.org/officeDocument/2006/relationships/handoutMaster" Id="rId9"></Relationship></Relationships>
</file>

<file path=ppt/handoutMasters/_rels/handoutMaster1.xml.rels><?xml version="1.0" encoding="UTF-8" ?><Relationships xmlns="http://schemas.openxmlformats.org/package/2006/relationships"><Relationship Target="../theme/theme3.xml" Type="http://schemas.openxmlformats.org/officeDocument/2006/relationships/theme" Id="rId1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ה'/חשון/תש"פ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ה'/חשון/תש"פ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ה'/חשון/תש"פ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ה'/חשון/תש"פ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ה'/חשון/תש"פ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ה'/חשון/תש"פ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2"></Relationship><Relationship Target="../theme/themeOverride1.xml" Type="http://schemas.openxmlformats.org/officeDocument/2006/relationships/themeOverride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841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נושאי התרגיל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035200" y="2045031"/>
            <a:ext cx="6121600" cy="480131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e-IL" sz="2800" dirty="0"/>
              <a:t>טבלת מעקב</a:t>
            </a:r>
          </a:p>
        </p:txBody>
      </p:sp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838200" y="761137"/>
            <a:ext cx="10730949" cy="88537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cs"/>
              <a:buAutoNum type="hebrew2Minus"/>
            </a:pPr>
            <a:r>
              <a:rPr lang="he-IL" sz="2400" dirty="0"/>
              <a:t>בנו טבלת מעקב אחר מהלך ביצוע התוכנית עבור הקלט 4 </a:t>
            </a:r>
          </a:p>
          <a:p>
            <a:pPr marL="457200" indent="-457200">
              <a:buFont typeface="+mj-cs"/>
              <a:buAutoNum type="hebrew2Minus"/>
            </a:pPr>
            <a:r>
              <a:rPr lang="he-IL" sz="2400" dirty="0"/>
              <a:t>בנו טבלת מעקב אחר מהלך ביצוע התוכנית עבור הקלט 1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880C6D9-0FCD-44F1-8972-FC298434A6AD}"/>
              </a:ext>
            </a:extLst>
          </p:cNvPr>
          <p:cNvSpPr/>
          <p:nvPr/>
        </p:nvSpPr>
        <p:spPr>
          <a:xfrm>
            <a:off x="2124823" y="1646508"/>
            <a:ext cx="7942354" cy="50167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התוכנית נותנת כפלט את איבריה של סדרה בת שלושה איברים     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Sequence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"Enter first element: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2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השני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element = 3 * element;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he-IL" sz="2000" dirty="0">
                <a:solidFill>
                  <a:srgbClr val="008000"/>
                </a:solidFill>
                <a:latin typeface="Consolas" panose="020B0609020204030204" pitchFamily="49" charset="0"/>
              </a:rPr>
              <a:t>חישוב האיבר השלישי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Console.WriteLine(element);</a:t>
            </a:r>
          </a:p>
          <a:p>
            <a:pPr lvl="2"/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e-I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1066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056CA1-5508-4E82-8174-B8796EA51B50}"/>
              </a:ext>
            </a:extLst>
          </p:cNvPr>
          <p:cNvSpPr/>
          <p:nvPr/>
        </p:nvSpPr>
        <p:spPr>
          <a:xfrm>
            <a:off x="3529976" y="622822"/>
            <a:ext cx="5132047" cy="26776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2800" dirty="0"/>
              <a:t>1. c = 0;</a:t>
            </a:r>
          </a:p>
          <a:p>
            <a:r>
              <a:rPr lang="it-IT" sz="2800" dirty="0"/>
              <a:t>2. a = (a + 5) * a;</a:t>
            </a:r>
          </a:p>
          <a:p>
            <a:r>
              <a:rPr lang="it-IT" sz="2800" dirty="0"/>
              <a:t>3. b = b + 2 * a;</a:t>
            </a:r>
          </a:p>
          <a:p>
            <a:r>
              <a:rPr lang="it-IT" sz="2800" dirty="0"/>
              <a:t>4. Console.WriteLine(a);</a:t>
            </a:r>
          </a:p>
          <a:p>
            <a:r>
              <a:rPr lang="it-IT" sz="2800" dirty="0"/>
              <a:t>5. Console.WriteLine(b);</a:t>
            </a:r>
          </a:p>
          <a:p>
            <a:r>
              <a:rPr lang="it-IT" sz="2800" dirty="0"/>
              <a:t>6. Console.WriteLine(c);</a:t>
            </a:r>
            <a:endParaRPr lang="he-IL" sz="2800" dirty="0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457921"/>
            <a:ext cx="12192000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נתון קטע התוכנית הבא:</a:t>
            </a:r>
            <a:endParaRPr lang="he-IL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7E160D7-2CE8-4280-B8D7-3C5216820910}"/>
              </a:ext>
            </a:extLst>
          </p:cNvPr>
          <p:cNvSpPr/>
          <p:nvPr/>
        </p:nvSpPr>
        <p:spPr>
          <a:xfrm>
            <a:off x="132523" y="3300478"/>
            <a:ext cx="12059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הניחו שהערכים ההתחלתיים של </a:t>
            </a:r>
            <a:r>
              <a:rPr lang="en-US" sz="2800" dirty="0"/>
              <a:t>a, b, c</a:t>
            </a:r>
            <a:r>
              <a:rPr lang="he-IL" sz="2800" dirty="0"/>
              <a:t> (כלומר ערכיהם לפני תחילת ביצוע קטע התוכנית) הם בהתאמה </a:t>
            </a:r>
            <a:r>
              <a:rPr lang="en-US" sz="2800" dirty="0"/>
              <a:t>1, 2, 3</a:t>
            </a:r>
            <a:r>
              <a:rPr lang="he-IL" sz="2800" dirty="0"/>
              <a:t>.</a:t>
            </a:r>
          </a:p>
          <a:p>
            <a:pPr algn="r" rtl="1"/>
            <a:r>
              <a:rPr lang="he-IL" sz="2800" dirty="0"/>
              <a:t>מלאו את טבלת המעקב עבור קטע התוכנית הנתון: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EF0BC19-8165-4195-862C-BCE81B31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36" y="4685472"/>
            <a:ext cx="7818328" cy="21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056CA1-5508-4E82-8174-B8796EA51B50}"/>
              </a:ext>
            </a:extLst>
          </p:cNvPr>
          <p:cNvSpPr/>
          <p:nvPr/>
        </p:nvSpPr>
        <p:spPr>
          <a:xfrm>
            <a:off x="2765527" y="1224084"/>
            <a:ext cx="6660946" cy="3539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2800" dirty="0"/>
              <a:t>1. Console.Write("Enter first number: ");</a:t>
            </a:r>
          </a:p>
          <a:p>
            <a:r>
              <a:rPr lang="it-IT" sz="2800" dirty="0"/>
              <a:t>2. num1 = int.Parse(Console.ReadLine());</a:t>
            </a:r>
          </a:p>
          <a:p>
            <a:r>
              <a:rPr lang="it-IT" sz="2800" dirty="0"/>
              <a:t>3. Console.Write("Enter second number: ");</a:t>
            </a:r>
          </a:p>
          <a:p>
            <a:r>
              <a:rPr lang="it-IT" sz="2800" dirty="0"/>
              <a:t>4. num2 = int.Parse(Console.ReadLine());</a:t>
            </a:r>
          </a:p>
          <a:p>
            <a:r>
              <a:rPr lang="it-IT" sz="2800" dirty="0"/>
              <a:t>5. sum = num1 + num2; </a:t>
            </a:r>
            <a:endParaRPr lang="he-IL" sz="2800" dirty="0"/>
          </a:p>
          <a:p>
            <a:r>
              <a:rPr lang="pt-BR" sz="2800" dirty="0"/>
              <a:t>6. sum = sum + sum;</a:t>
            </a:r>
          </a:p>
          <a:p>
            <a:r>
              <a:rPr lang="pt-BR" sz="2800" dirty="0"/>
              <a:t>7. sum = sum + sum;</a:t>
            </a:r>
          </a:p>
          <a:p>
            <a:r>
              <a:rPr lang="pt-BR" sz="2800" dirty="0"/>
              <a:t>8. Console.WriteLine(sum);</a:t>
            </a:r>
            <a:endParaRPr lang="he-IL" sz="2800" dirty="0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457921"/>
            <a:ext cx="12192000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בנו טבלת מעקב אחר מהלך הביצוע של קטע התוכנית הבא עבור הקלט </a:t>
            </a:r>
            <a:r>
              <a:rPr lang="he-IL" b="1" dirty="0">
                <a:solidFill>
                  <a:srgbClr val="FF0000"/>
                </a:solidFill>
              </a:rPr>
              <a:t>3 2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7E160D7-2CE8-4280-B8D7-3C5216820910}"/>
              </a:ext>
            </a:extLst>
          </p:cNvPr>
          <p:cNvSpPr/>
          <p:nvPr/>
        </p:nvSpPr>
        <p:spPr>
          <a:xfrm>
            <a:off x="132522" y="4850183"/>
            <a:ext cx="1205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מהי מטרת קטע התוכנית? (כלומר, מה הוא מבצע עבור שני מספרים שלמים כלשהם?)</a:t>
            </a:r>
          </a:p>
        </p:txBody>
      </p:sp>
    </p:spTree>
    <p:extLst>
      <p:ext uri="{BB962C8B-B14F-4D97-AF65-F5344CB8AC3E}">
        <p14:creationId xmlns:p14="http://schemas.microsoft.com/office/powerpoint/2010/main" val="57628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4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730526" y="968439"/>
            <a:ext cx="10730949" cy="2599686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כתבו קטע </a:t>
            </a:r>
            <a:r>
              <a:rPr lang="he-IL" sz="2400" dirty="0" err="1"/>
              <a:t>תוכנית</a:t>
            </a:r>
            <a:r>
              <a:rPr lang="he-IL" sz="2400" dirty="0"/>
              <a:t> ובו משפטי השמה הבאים:</a:t>
            </a:r>
          </a:p>
          <a:p>
            <a:r>
              <a:rPr lang="he-IL" sz="2400" dirty="0"/>
              <a:t>הכפלת ערכו של המשתנה </a:t>
            </a:r>
            <a:r>
              <a:rPr lang="en-US" sz="2400" dirty="0"/>
              <a:t>a </a:t>
            </a:r>
            <a:r>
              <a:rPr lang="he-IL" sz="2400" dirty="0"/>
              <a:t> ב-4 </a:t>
            </a:r>
          </a:p>
          <a:p>
            <a:r>
              <a:rPr lang="he-IL" sz="2400" dirty="0"/>
              <a:t>חיסור פעמיים של ערך המשתנה </a:t>
            </a:r>
            <a:r>
              <a:rPr lang="en-US" sz="2400" dirty="0"/>
              <a:t>c </a:t>
            </a:r>
            <a:r>
              <a:rPr lang="he-IL" sz="2400" dirty="0"/>
              <a:t> מערכו של המשתנה </a:t>
            </a:r>
            <a:r>
              <a:rPr lang="en-US" sz="2400" dirty="0"/>
              <a:t>b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בסוף קטע התוכנית יוצגו ערכי שלושת המשתנים (</a:t>
            </a:r>
            <a:r>
              <a:rPr lang="en-US" sz="2400" dirty="0"/>
              <a:t>a, b, c</a:t>
            </a:r>
            <a:r>
              <a:rPr lang="he-IL" sz="2400" dirty="0"/>
              <a:t>).</a:t>
            </a:r>
          </a:p>
          <a:p>
            <a:pPr marL="0" indent="0">
              <a:buNone/>
            </a:pPr>
            <a:r>
              <a:rPr lang="he-IL" sz="2400" dirty="0"/>
              <a:t>כעת, בחרו ערכים התחלתיים כלשהם למשתנים </a:t>
            </a:r>
            <a:r>
              <a:rPr lang="en-US" sz="2400" dirty="0"/>
              <a:t>a, b, c</a:t>
            </a:r>
            <a:r>
              <a:rPr lang="he-IL" sz="2400" dirty="0"/>
              <a:t> ובנו טבלת מעקב אחר מהלך הביצוע של קטע התוכנית שכתבתם עבור ערכים אלה. </a:t>
            </a:r>
          </a:p>
        </p:txBody>
      </p:sp>
    </p:spTree>
    <p:extLst>
      <p:ext uri="{BB962C8B-B14F-4D97-AF65-F5344CB8AC3E}">
        <p14:creationId xmlns:p14="http://schemas.microsoft.com/office/powerpoint/2010/main" val="26940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מסך רחב</PresentationFormat>
  <Paragraphs>48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ערכת נושא Office</vt:lpstr>
      <vt:lpstr>נושאי התרגיל</vt:lpstr>
      <vt:lpstr>תרגיל 1</vt:lpstr>
      <vt:lpstr>תרגיל 2</vt:lpstr>
      <vt:lpstr>תרגיל 3</vt:lpstr>
      <vt:lpstr>תרגיל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2019-11-03T20:03:42Z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