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8"/>
  </p:notesMasterIdLst>
  <p:handoutMasterIdLst>
    <p:handoutMasterId r:id="rId9"/>
  </p:handoutMasterIdLst>
  <p:sldIdLst>
    <p:sldId id="291" r:id="rId3"/>
    <p:sldId id="384" r:id="rId4"/>
    <p:sldId id="389" r:id="rId5"/>
    <p:sldId id="394" r:id="rId6"/>
    <p:sldId id="393" r:id="rId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ה'/חשון/תש"פ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ה'/חשון/תש"פ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ה'/חשון/תש"פ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ה'/חשון/תש"פ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ה'/חשון/תש"פ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841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נושאי התרגיל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0A1265CB-2A7F-41C6-A5C4-29873FBA007B}"/>
              </a:ext>
            </a:extLst>
          </p:cNvPr>
          <p:cNvSpPr txBox="1">
            <a:spLocks/>
          </p:cNvSpPr>
          <p:nvPr/>
        </p:nvSpPr>
        <p:spPr>
          <a:xfrm>
            <a:off x="3960857" y="1358750"/>
            <a:ext cx="4270287" cy="99617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טיפוס של ערך </a:t>
            </a:r>
            <a:r>
              <a:rPr lang="en-US"/>
              <a:t>data type</a:t>
            </a:r>
          </a:p>
          <a:p>
            <a:r>
              <a:rPr lang="he-IL"/>
              <a:t>טיפוס של ביטוי חשבוני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897" y="0"/>
            <a:ext cx="11940207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192984" y="662609"/>
            <a:ext cx="11806032" cy="424732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בנו טבלת מעקב אחר ביצוע התוכנית </a:t>
            </a:r>
            <a:r>
              <a:rPr lang="en-US" sz="2400" dirty="0"/>
              <a:t> </a:t>
            </a:r>
            <a:r>
              <a:rPr lang="en-US" sz="2400" dirty="0" err="1"/>
              <a:t>FourNumbersAverage</a:t>
            </a:r>
            <a:r>
              <a:rPr lang="en-US" sz="2400" dirty="0"/>
              <a:t> </a:t>
            </a:r>
            <a:r>
              <a:rPr lang="he-IL" sz="2400" dirty="0"/>
              <a:t> עבור הקלט </a:t>
            </a:r>
            <a:r>
              <a:rPr lang="he-IL" sz="2400" b="1" dirty="0">
                <a:solidFill>
                  <a:srgbClr val="FF0000"/>
                </a:solidFill>
              </a:rPr>
              <a:t>5 6 8 1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005FBCD-1588-4D0C-A116-1F6CE79D9268}"/>
              </a:ext>
            </a:extLst>
          </p:cNvPr>
          <p:cNvSpPr/>
          <p:nvPr/>
        </p:nvSpPr>
        <p:spPr>
          <a:xfrm>
            <a:off x="2775422" y="1102578"/>
            <a:ext cx="6641157" cy="57554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FourNumbersAverage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מחשבת ממוצע של ארבעה ערכים        </a:t>
            </a:r>
          </a:p>
          <a:p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}		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num1, num2, num3, num4;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</a:rPr>
              <a:t>ארבעת נתוני הקלט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</a:rPr>
              <a:t>סכום נתוני הקלט 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average;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</a:rPr>
              <a:t>ממוצע נתוני הקלט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number: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second number: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num2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third number: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num3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fourth number: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num4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= num1 + num2 + num3 + num4;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average = sum / 4;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   Console.WriteLine(average);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1066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457921"/>
            <a:ext cx="12192000" cy="448020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פתחו בשלבים אלגוריתם ש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שני מספרים ממשיים </a:t>
            </a:r>
            <a:r>
              <a:rPr lang="he-IL" dirty="0"/>
              <a:t>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שלו הוא שורה</a:t>
            </a:r>
          </a:p>
          <a:p>
            <a:pPr marL="0" indent="0">
              <a:buNone/>
            </a:pPr>
            <a:r>
              <a:rPr lang="he-IL" dirty="0"/>
              <a:t>שמופיעות בה תוצאות </a:t>
            </a:r>
            <a:r>
              <a:rPr lang="he-IL" b="1" dirty="0">
                <a:solidFill>
                  <a:srgbClr val="0070C0"/>
                </a:solidFill>
              </a:rPr>
              <a:t>החילוק ב-4 של כל אחד משני המספרים</a:t>
            </a:r>
            <a:r>
              <a:rPr lang="he-IL" dirty="0"/>
              <a:t>, ושורה שבה מופיע </a:t>
            </a:r>
            <a:r>
              <a:rPr lang="he-IL" b="1" dirty="0">
                <a:solidFill>
                  <a:srgbClr val="0070C0"/>
                </a:solidFill>
              </a:rPr>
              <a:t>סכום תוצאות החילוק</a:t>
            </a:r>
            <a:r>
              <a:rPr lang="he-IL" dirty="0"/>
              <a:t>. ישמו את האלגוריתם בשפת #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לדוגמא:</a:t>
            </a:r>
          </a:p>
          <a:p>
            <a:pPr marL="0" indent="0">
              <a:buNone/>
            </a:pPr>
            <a:r>
              <a:rPr lang="he-IL" dirty="0"/>
              <a:t>עבור הקלט</a:t>
            </a:r>
          </a:p>
          <a:p>
            <a:pPr marL="0" indent="0" algn="ctr" rtl="0">
              <a:buNone/>
            </a:pPr>
            <a:r>
              <a:rPr lang="en-US" dirty="0"/>
              <a:t>1.6    2.84</a:t>
            </a:r>
          </a:p>
          <a:p>
            <a:pPr marL="0" indent="0" algn="r">
              <a:buNone/>
            </a:pPr>
            <a:r>
              <a:rPr lang="he-IL" dirty="0"/>
              <a:t>הפלט יהיה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0.4    0.71</a:t>
            </a:r>
          </a:p>
          <a:p>
            <a:pPr marL="0" indent="0" algn="ctr">
              <a:buNone/>
            </a:pPr>
            <a:r>
              <a:rPr lang="en-US" dirty="0"/>
              <a:t>1.11</a:t>
            </a:r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:a16="http://schemas.microsoft.com/office/drawing/2014/main" id="{77F91FDD-940A-4968-B9E4-A9B9670D092E}"/>
              </a:ext>
            </a:extLst>
          </p:cNvPr>
          <p:cNvSpPr/>
          <p:nvPr/>
        </p:nvSpPr>
        <p:spPr>
          <a:xfrm>
            <a:off x="8092851" y="4051549"/>
            <a:ext cx="3383531" cy="662609"/>
          </a:xfrm>
          <a:prstGeom prst="wedgeRoundRectCallout">
            <a:avLst>
              <a:gd name="adj1" fmla="val -80711"/>
              <a:gd name="adj2" fmla="val -4085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נתוני הקלט מחולקים ל-4</a:t>
            </a:r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A9F75639-1300-48D2-BEF8-1637751E24AB}"/>
              </a:ext>
            </a:extLst>
          </p:cNvPr>
          <p:cNvSpPr/>
          <p:nvPr/>
        </p:nvSpPr>
        <p:spPr>
          <a:xfrm>
            <a:off x="7569390" y="4972940"/>
            <a:ext cx="3383531" cy="662609"/>
          </a:xfrm>
          <a:prstGeom prst="wedgeRoundRectCallout">
            <a:avLst>
              <a:gd name="adj1" fmla="val -79144"/>
              <a:gd name="adj2" fmla="val -7085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400" dirty="0">
                <a:solidFill>
                  <a:schemeClr val="tx1"/>
                </a:solidFill>
              </a:rPr>
              <a:t>תוצאת החיבור 0.4+0.71</a:t>
            </a:r>
          </a:p>
        </p:txBody>
      </p:sp>
    </p:spTree>
    <p:extLst>
      <p:ext uri="{BB962C8B-B14F-4D97-AF65-F5344CB8AC3E}">
        <p14:creationId xmlns:p14="http://schemas.microsoft.com/office/powerpoint/2010/main" val="3761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855486"/>
            <a:ext cx="12192000" cy="86793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פתחו בשלבים אלגוריתם ש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מחיריהם של שלושה מוצרים </a:t>
            </a:r>
            <a:r>
              <a:rPr lang="he-IL" dirty="0"/>
              <a:t>בשקלים. 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שלו הוא מחיר כולל המתקבל </a:t>
            </a:r>
            <a:r>
              <a:rPr lang="he-IL" b="1" dirty="0">
                <a:solidFill>
                  <a:srgbClr val="0070C0"/>
                </a:solidFill>
              </a:rPr>
              <a:t>מסכום שלושת המחירים בתוספת מס בשיעור %20 </a:t>
            </a:r>
          </a:p>
        </p:txBody>
      </p:sp>
    </p:spTree>
    <p:extLst>
      <p:ext uri="{BB962C8B-B14F-4D97-AF65-F5344CB8AC3E}">
        <p14:creationId xmlns:p14="http://schemas.microsoft.com/office/powerpoint/2010/main" val="57628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קראו 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את הטקסט המצורף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504411" y="968439"/>
            <a:ext cx="11183179" cy="549176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b="1" dirty="0"/>
              <a:t>סיבות לאבחנה בין שלם לממשי:</a:t>
            </a:r>
          </a:p>
          <a:p>
            <a:pPr marL="0" indent="0">
              <a:buNone/>
            </a:pPr>
            <a:r>
              <a:rPr lang="he-IL" sz="2400" dirty="0"/>
              <a:t>אמנם המספרים השלמים הם תת-קבוצה של המספרים הממשיים, אבל כאשר אנו יודעים כי</a:t>
            </a:r>
          </a:p>
          <a:p>
            <a:pPr marL="0" indent="0">
              <a:buNone/>
            </a:pPr>
            <a:r>
              <a:rPr lang="he-IL" sz="2400" dirty="0"/>
              <a:t>משתנה מסוים עתיד להכיל רק ערכים שלמים, רצוי להגדירו מטיפוס שלם ולא מטיפוס ממשי. יש</a:t>
            </a:r>
          </a:p>
          <a:p>
            <a:pPr marL="0" indent="0">
              <a:buNone/>
            </a:pPr>
            <a:r>
              <a:rPr lang="he-IL" sz="2400" dirty="0"/>
              <a:t>לכך שלוש סיבות:</a:t>
            </a:r>
          </a:p>
          <a:p>
            <a:pPr marL="0" indent="0">
              <a:buNone/>
            </a:pPr>
            <a:r>
              <a:rPr lang="he-IL" sz="2400" dirty="0"/>
              <a:t>♦ בכך שנצהיר על טיפוסו המדויק של משתנה נסייע בהבנת תפקידו ובכך נהפוך את התוכנית</a:t>
            </a:r>
          </a:p>
          <a:p>
            <a:pPr marL="0" indent="0">
              <a:buNone/>
            </a:pPr>
            <a:r>
              <a:rPr lang="he-IL" sz="2400" dirty="0"/>
              <a:t>לבהירה ולקריאה יותר.</a:t>
            </a:r>
          </a:p>
          <a:p>
            <a:pPr marL="0" indent="0">
              <a:buNone/>
            </a:pPr>
            <a:r>
              <a:rPr lang="he-IL" sz="2400" dirty="0"/>
              <a:t>♦ ערכים מטיפוס שלם וערכים מטיפוס ממשי מיוצגים בזיכרון המחשב באופן שונה. משום כך,</a:t>
            </a:r>
          </a:p>
          <a:p>
            <a:pPr marL="0" indent="0">
              <a:buNone/>
            </a:pPr>
            <a:r>
              <a:rPr lang="he-IL" sz="2400" dirty="0"/>
              <a:t>ביצוע פעולות חישוב על ערכים מטיפוס שלם הן פשוטות ומהירות יותר מביצוע אותן פעולות</a:t>
            </a:r>
          </a:p>
          <a:p>
            <a:pPr marL="0" indent="0">
              <a:buNone/>
            </a:pPr>
            <a:r>
              <a:rPr lang="he-IL" sz="2400" dirty="0"/>
              <a:t>על ערכים מטיפוס ממשי.</a:t>
            </a:r>
          </a:p>
          <a:p>
            <a:pPr marL="0" indent="0">
              <a:buNone/>
            </a:pPr>
            <a:r>
              <a:rPr lang="he-IL" sz="2400" dirty="0"/>
              <a:t>♦ הגדרת הטיפוסים משמשת את המהדר (הקומפיילר) לבדיקת ההתאמה של משפטי השמה.</a:t>
            </a:r>
          </a:p>
          <a:p>
            <a:pPr marL="0" indent="0">
              <a:buNone/>
            </a:pPr>
            <a:r>
              <a:rPr lang="he-IL" sz="2400" dirty="0"/>
              <a:t>המהדר בודק אם טיפוס הביטוי המחושב בצד ימין מתאים לטיפוס הביטוי שמבצעים בו את</a:t>
            </a:r>
          </a:p>
          <a:p>
            <a:pPr marL="0" indent="0">
              <a:buNone/>
            </a:pPr>
            <a:r>
              <a:rPr lang="he-IL" sz="2400" dirty="0"/>
              <a:t>ההשמה. משום כך, הצהרה מדויקת על טיפוסו של משתנה יכולה לסייע לנו באיתור שגיאות. </a:t>
            </a:r>
          </a:p>
        </p:txBody>
      </p:sp>
    </p:spTree>
    <p:extLst>
      <p:ext uri="{BB962C8B-B14F-4D97-AF65-F5344CB8AC3E}">
        <p14:creationId xmlns:p14="http://schemas.microsoft.com/office/powerpoint/2010/main" val="26940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Office PowerPoint</Application>
  <PresentationFormat>מסך רחב</PresentationFormat>
  <Paragraphs>54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ערכת נושא Office</vt:lpstr>
      <vt:lpstr>נושאי התרגיל</vt:lpstr>
      <vt:lpstr>תרגיל 1</vt:lpstr>
      <vt:lpstr>תרגיל 2</vt:lpstr>
      <vt:lpstr>תרגיל 3</vt:lpstr>
      <vt:lpstr>קראו את הטקסט המצורף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2019-11-03T21:25:34Z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