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33"/>
  </p:notesMasterIdLst>
  <p:handoutMasterIdLst>
    <p:handoutMasterId r:id="rId34"/>
  </p:handoutMasterIdLst>
  <p:sldIdLst>
    <p:sldId id="390" r:id="rId3"/>
    <p:sldId id="341" r:id="rId4"/>
    <p:sldId id="455" r:id="rId5"/>
    <p:sldId id="404" r:id="rId6"/>
    <p:sldId id="394" r:id="rId7"/>
    <p:sldId id="457" r:id="rId8"/>
    <p:sldId id="458" r:id="rId9"/>
    <p:sldId id="459" r:id="rId10"/>
    <p:sldId id="442" r:id="rId11"/>
    <p:sldId id="395" r:id="rId12"/>
    <p:sldId id="405" r:id="rId13"/>
    <p:sldId id="451" r:id="rId14"/>
    <p:sldId id="460" r:id="rId15"/>
    <p:sldId id="452" r:id="rId16"/>
    <p:sldId id="461" r:id="rId17"/>
    <p:sldId id="462" r:id="rId18"/>
    <p:sldId id="406" r:id="rId19"/>
    <p:sldId id="397" r:id="rId20"/>
    <p:sldId id="463" r:id="rId21"/>
    <p:sldId id="407" r:id="rId22"/>
    <p:sldId id="398" r:id="rId23"/>
    <p:sldId id="464" r:id="rId24"/>
    <p:sldId id="465" r:id="rId25"/>
    <p:sldId id="466" r:id="rId26"/>
    <p:sldId id="403" r:id="rId27"/>
    <p:sldId id="408" r:id="rId28"/>
    <p:sldId id="409" r:id="rId29"/>
    <p:sldId id="467" r:id="rId30"/>
    <p:sldId id="469" r:id="rId31"/>
    <p:sldId id="470" r:id="rId3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slides/slide24.xml" Type="http://schemas.openxmlformats.org/officeDocument/2006/relationships/slide" Id="rId26"></Relationship><Relationship Target="slides/slide19.xml" Type="http://schemas.openxmlformats.org/officeDocument/2006/relationships/slide" Id="rId21"></Relationship><Relationship Target="handoutMasters/handoutMaster1.xml" Type="http://schemas.openxmlformats.org/officeDocument/2006/relationships/handoutMaster" Id="rId34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notesMasters/notesMaster1.xml" Type="http://schemas.openxmlformats.org/officeDocument/2006/relationships/notesMaster" Id="rId33"></Relationship><Relationship Target="tableStyles.xml" Type="http://schemas.openxmlformats.org/officeDocument/2006/relationships/tableStyles" Id="rId38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slides/slide27.xml" Type="http://schemas.openxmlformats.org/officeDocument/2006/relationships/slide" Id="rId29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slides/slide30.xml" Type="http://schemas.openxmlformats.org/officeDocument/2006/relationships/slide" Id="rId32"></Relationship><Relationship Target="theme/theme1.xml" Type="http://schemas.openxmlformats.org/officeDocument/2006/relationships/theme" Id="rId37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slides/slide26.xml" Type="http://schemas.openxmlformats.org/officeDocument/2006/relationships/slide" Id="rId28"></Relationship><Relationship Target="viewProps.xml" Type="http://schemas.openxmlformats.org/officeDocument/2006/relationships/viewProps" Id="rId36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slides/slide29.xml" Type="http://schemas.openxmlformats.org/officeDocument/2006/relationships/slide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slides/slide25.xml" Type="http://schemas.openxmlformats.org/officeDocument/2006/relationships/slide" Id="rId27"></Relationship><Relationship Target="slides/slide28.xml" Type="http://schemas.openxmlformats.org/officeDocument/2006/relationships/slide" Id="rId30"></Relationship><Relationship Target="presProps.xml" Type="http://schemas.openxmlformats.org/officeDocument/2006/relationships/presProps" Id="rId35"></Relationship><Relationship Target="slides/slide6.xml" Type="http://schemas.openxmlformats.org/officeDocument/2006/relationships/slide" Id="rId8"></Relationship><Relationship Target="slides/slide1.xml" Type="http://schemas.openxmlformats.org/officeDocument/2006/relationships/slide" Id="rId3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="../media/image7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7.xml.rels><?xml version="1.0" encoding="UTF-8" ?><Relationships xmlns="http://schemas.openxmlformats.org/package/2006/relationships"><Relationship Target="../media/image9.png" Type="http://schemas.openxmlformats.org/officeDocument/2006/relationships/image" Id="rId3"></Relationship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10.png" Type="http://schemas.openxmlformats.org/officeDocument/2006/relationships/image" Id="rId4"></Relationship></Relationships>
</file>

<file path=ppt/slides/_rels/slide2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30.xml.rels><?xml version="1.0" encoding="UTF-8" ?><Relationships xmlns="http://schemas.openxmlformats.org/package/2006/relationships"><Relationship Target="../media/image1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3.png" Type="http://schemas.openxmlformats.org/officeDocument/2006/relationships/image" Id="rId4"></Relationship></Relationships>
</file>

<file path=ppt/slides/_rels/slide7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4.png" Type="http://schemas.openxmlformats.org/officeDocument/2006/relationships/image" Id="rId5"></Relationship><Relationship Target="../media/image3.png" Type="http://schemas.openxmlformats.org/officeDocument/2006/relationships/image" Id="rId4"></Relationship></Relationships>
</file>

<file path=ppt/slides/_rels/slide8.xml.rels><?xml version="1.0" encoding="UTF-8" ?><Relationships xmlns="http://schemas.openxmlformats.org/package/2006/relationships"><Relationship Target="../media/image2.jpe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6.png" Type="http://schemas.openxmlformats.org/officeDocument/2006/relationships/image" Id="rId6"></Relationship><Relationship Target="../media/image5.png" Type="http://schemas.openxmlformats.org/officeDocument/2006/relationships/image" Id="rId5"></Relationship><Relationship Target="../media/image3.png" Type="http://schemas.openxmlformats.org/officeDocument/2006/relationships/image" Id="rId4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29037" y="1358750"/>
            <a:ext cx="2333927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e-IL" dirty="0"/>
              <a:t>המחלקה </a:t>
            </a:r>
            <a:r>
              <a:rPr lang="en-US" dirty="0"/>
              <a:t>Math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1065603"/>
            <a:ext cx="11823191" cy="331988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חיוביים שלמים</a:t>
            </a:r>
          </a:p>
          <a:p>
            <a:pPr marL="0" indent="0">
              <a:buNone/>
            </a:pPr>
            <a:r>
              <a:rPr lang="he-IL" dirty="0"/>
              <a:t>2 .חישוב אורך החבל הנדרש</a:t>
            </a:r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2.3 .חיבור שני הערכים שהתקבלו והוצאת שורש מהסכום</a:t>
            </a:r>
          </a:p>
          <a:p>
            <a:pPr marL="457200" lvl="1" indent="0">
              <a:buNone/>
            </a:pPr>
            <a:r>
              <a:rPr lang="he-IL" sz="2800" dirty="0"/>
              <a:t>2.4 .הכפלת הערך שהתקבל ב-2</a:t>
            </a:r>
          </a:p>
          <a:p>
            <a:pPr marL="0" indent="0">
              <a:buNone/>
            </a:pPr>
            <a:r>
              <a:rPr lang="he-IL" dirty="0"/>
              <a:t>3 .הצגה של אורך החבל כפלט</a:t>
            </a:r>
          </a:p>
        </p:txBody>
      </p:sp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4407108" y="3399018"/>
            <a:ext cx="7600487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9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0" y="4051511"/>
            <a:ext cx="11823191" cy="278332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איזה משתנים נדרשים עבור פעולות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? </a:t>
            </a:r>
          </a:p>
          <a:p>
            <a:r>
              <a:rPr lang="en-US" dirty="0" err="1"/>
              <a:t>stepForward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הצעדים קדימה</a:t>
            </a:r>
          </a:p>
          <a:p>
            <a:r>
              <a:rPr lang="en-US" dirty="0" err="1"/>
              <a:t>stepRight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הצעדים ימינה</a:t>
            </a:r>
          </a:p>
          <a:p>
            <a:r>
              <a:rPr lang="en-US" dirty="0" err="1"/>
              <a:t>ropeLength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אורך החבל </a:t>
            </a:r>
            <a:r>
              <a:rPr lang="he-IL" dirty="0"/>
              <a:t>הנדרש</a:t>
            </a:r>
            <a:r>
              <a:rPr lang="he-IL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he-IL" sz="800" dirty="0"/>
          </a:p>
          <a:p>
            <a:pPr marL="0" indent="0">
              <a:buNone/>
            </a:pPr>
            <a:r>
              <a:rPr lang="he-IL" dirty="0"/>
              <a:t>מאיזה טיפוס יהיו המשתנים שהגדרנו?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E09E40C-370C-446A-A9B3-96AA949A20E1}"/>
              </a:ext>
            </a:extLst>
          </p:cNvPr>
          <p:cNvSpPr txBox="1">
            <a:spLocks/>
          </p:cNvSpPr>
          <p:nvPr/>
        </p:nvSpPr>
        <p:spPr>
          <a:xfrm>
            <a:off x="3432750" y="4526928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שלם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999A626D-6379-4C46-BA98-5E4EF56EFE5D}"/>
              </a:ext>
            </a:extLst>
          </p:cNvPr>
          <p:cNvSpPr txBox="1">
            <a:spLocks/>
          </p:cNvSpPr>
          <p:nvPr/>
        </p:nvSpPr>
        <p:spPr>
          <a:xfrm>
            <a:off x="4048833" y="5044322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/>
              <a:t>שלם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ADEC34BA-38FF-476A-925E-E642BADC6B01}"/>
              </a:ext>
            </a:extLst>
          </p:cNvPr>
          <p:cNvSpPr txBox="1">
            <a:spLocks/>
          </p:cNvSpPr>
          <p:nvPr/>
        </p:nvSpPr>
        <p:spPr>
          <a:xfrm>
            <a:off x="4048833" y="5562527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ממשי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C127D21B-5A86-4E4D-9AE2-5D6758F7BD85}"/>
              </a:ext>
            </a:extLst>
          </p:cNvPr>
          <p:cNvSpPr txBox="1">
            <a:spLocks/>
          </p:cNvSpPr>
          <p:nvPr/>
        </p:nvSpPr>
        <p:spPr>
          <a:xfrm>
            <a:off x="2698229" y="584554"/>
            <a:ext cx="9234415" cy="3319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חיוביים שלמים</a:t>
            </a:r>
          </a:p>
          <a:p>
            <a:pPr marL="0" indent="0">
              <a:buNone/>
            </a:pPr>
            <a:r>
              <a:rPr lang="he-IL" dirty="0"/>
              <a:t>2 .חישוב אורך החבל הנדרש</a:t>
            </a:r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2.3 .חיבור שני הערכים שהתקבלו והוצאת שורש מהסכום</a:t>
            </a:r>
          </a:p>
          <a:p>
            <a:pPr marL="457200" lvl="1" indent="0">
              <a:buNone/>
            </a:pPr>
            <a:r>
              <a:rPr lang="he-IL" sz="2800" dirty="0"/>
              <a:t>2.4 .הכפלת הערך שהתקבל ב-2</a:t>
            </a:r>
          </a:p>
          <a:p>
            <a:pPr marL="0" indent="0">
              <a:buNone/>
            </a:pPr>
            <a:r>
              <a:rPr lang="he-IL" dirty="0"/>
              <a:t>3 .הצגה של אורך החבל כפלט</a:t>
            </a:r>
          </a:p>
        </p:txBody>
      </p:sp>
    </p:spTree>
    <p:extLst>
      <p:ext uri="{BB962C8B-B14F-4D97-AF65-F5344CB8AC3E}">
        <p14:creationId xmlns:p14="http://schemas.microsoft.com/office/powerpoint/2010/main" val="24306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6" grpId="0" uiExpand="1" build="p"/>
      <p:bldP spid="7" grpId="0" uiExpand="1" build="p"/>
      <p:bldP spid="8" grpId="0" uiExpand="1" build="p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0" y="4051511"/>
            <a:ext cx="11823191" cy="254428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איזה משתנים נדרשים עבור </a:t>
            </a:r>
            <a:r>
              <a:rPr lang="he-IL" b="1" dirty="0">
                <a:solidFill>
                  <a:srgbClr val="0070C0"/>
                </a:solidFill>
              </a:rPr>
              <a:t>שמירת תוצאות החישובים</a:t>
            </a:r>
            <a:r>
              <a:rPr lang="he-IL" dirty="0"/>
              <a:t>? </a:t>
            </a:r>
          </a:p>
          <a:p>
            <a:r>
              <a:rPr lang="en-US" dirty="0"/>
              <a:t>side1</a:t>
            </a:r>
            <a:r>
              <a:rPr lang="he-IL" dirty="0"/>
              <a:t> - ישמור את ריבוע האורך של ניצב אחד במשולש</a:t>
            </a:r>
          </a:p>
          <a:p>
            <a:r>
              <a:rPr lang="en-US" dirty="0"/>
              <a:t>side2</a:t>
            </a:r>
            <a:r>
              <a:rPr lang="he-IL" dirty="0"/>
              <a:t> - ישמור את ריבוע האורך של ניצב שני במשולש</a:t>
            </a:r>
            <a:endParaRPr lang="he-IL" sz="800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מאיזה טיפוס יהיו המשתנים שהגדרנו?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999A626D-6379-4C46-BA98-5E4EF56EFE5D}"/>
              </a:ext>
            </a:extLst>
          </p:cNvPr>
          <p:cNvSpPr txBox="1">
            <a:spLocks/>
          </p:cNvSpPr>
          <p:nvPr/>
        </p:nvSpPr>
        <p:spPr>
          <a:xfrm>
            <a:off x="2698229" y="4504676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/>
              <a:t>ממשי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ADEC34BA-38FF-476A-925E-E642BADC6B01}"/>
              </a:ext>
            </a:extLst>
          </p:cNvPr>
          <p:cNvSpPr txBox="1">
            <a:spLocks/>
          </p:cNvSpPr>
          <p:nvPr/>
        </p:nvSpPr>
        <p:spPr>
          <a:xfrm>
            <a:off x="2698229" y="5022881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ממשי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C127D21B-5A86-4E4D-9AE2-5D6758F7BD85}"/>
              </a:ext>
            </a:extLst>
          </p:cNvPr>
          <p:cNvSpPr txBox="1">
            <a:spLocks/>
          </p:cNvSpPr>
          <p:nvPr/>
        </p:nvSpPr>
        <p:spPr>
          <a:xfrm>
            <a:off x="2698229" y="584554"/>
            <a:ext cx="9234415" cy="3319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חיוביים שלמים</a:t>
            </a:r>
          </a:p>
          <a:p>
            <a:pPr marL="0" indent="0">
              <a:buNone/>
            </a:pPr>
            <a:r>
              <a:rPr lang="he-IL" dirty="0"/>
              <a:t>2 .חישוב אורך החבל הנדרש</a:t>
            </a:r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2.3 .חיבור שני הערכים שהתקבלו והוצאת שורש מהסכום</a:t>
            </a:r>
          </a:p>
          <a:p>
            <a:pPr marL="457200" lvl="1" indent="0">
              <a:buNone/>
            </a:pPr>
            <a:r>
              <a:rPr lang="he-IL" sz="2800" dirty="0"/>
              <a:t>2.4 .הכפלת הערך שהתקבל ב-2</a:t>
            </a:r>
          </a:p>
          <a:p>
            <a:pPr marL="0" indent="0">
              <a:buNone/>
            </a:pPr>
            <a:r>
              <a:rPr lang="he-IL" dirty="0"/>
              <a:t>3 .הצגה של אורך החבל כפלט</a:t>
            </a:r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71BE6F29-19BF-4280-96CB-CEFC22DE5254}"/>
              </a:ext>
            </a:extLst>
          </p:cNvPr>
          <p:cNvSpPr/>
          <p:nvPr/>
        </p:nvSpPr>
        <p:spPr>
          <a:xfrm>
            <a:off x="524656" y="1524129"/>
            <a:ext cx="1319134" cy="523219"/>
          </a:xfrm>
          <a:prstGeom prst="wedgeRoundRectCallout">
            <a:avLst>
              <a:gd name="adj1" fmla="val 113258"/>
              <a:gd name="adj2" fmla="val -9125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side1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12" name="בועת דיבור: מלבן עם פינות מעוגלות 11">
            <a:extLst>
              <a:ext uri="{FF2B5EF4-FFF2-40B4-BE49-F238E27FC236}">
                <a16:creationId xmlns:a16="http://schemas.microsoft.com/office/drawing/2014/main" id="{F226B935-4D6E-43CB-A494-5B51405912B2}"/>
              </a:ext>
            </a:extLst>
          </p:cNvPr>
          <p:cNvSpPr/>
          <p:nvPr/>
        </p:nvSpPr>
        <p:spPr>
          <a:xfrm>
            <a:off x="524656" y="2244495"/>
            <a:ext cx="1319134" cy="523219"/>
          </a:xfrm>
          <a:prstGeom prst="wedgeRoundRectCallout">
            <a:avLst>
              <a:gd name="adj1" fmla="val 139394"/>
              <a:gd name="adj2" fmla="val -5210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side2</a:t>
            </a: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8" grpId="0" uiExpand="1" build="p"/>
      <p:bldP spid="11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הכרזה על המשתנים בתוכנית הנתונה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550D4A4-873B-4EC5-8A92-07416F22DA42}"/>
              </a:ext>
            </a:extLst>
          </p:cNvPr>
          <p:cNvSpPr/>
          <p:nvPr/>
        </p:nvSpPr>
        <p:spPr>
          <a:xfrm>
            <a:off x="519659" y="4808360"/>
            <a:ext cx="90240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/>
              <a:t>stepForward</a:t>
            </a:r>
            <a:r>
              <a:rPr lang="he-IL" sz="2800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stepRight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נתוני הקלט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/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אורך החבל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side1, side2;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אורך הניצבים של המשולש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76B4AD-D523-46B7-9ED9-C0AA9FC31D36}"/>
              </a:ext>
            </a:extLst>
          </p:cNvPr>
          <p:cNvSpPr txBox="1">
            <a:spLocks/>
          </p:cNvSpPr>
          <p:nvPr/>
        </p:nvSpPr>
        <p:spPr>
          <a:xfrm>
            <a:off x="184404" y="1008995"/>
            <a:ext cx="11823191" cy="226728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עבור פעולות 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endParaRPr lang="he-IL" dirty="0"/>
          </a:p>
          <a:p>
            <a:r>
              <a:rPr lang="en-US" dirty="0" err="1"/>
              <a:t>stepForward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הצעדים קדימה</a:t>
            </a:r>
          </a:p>
          <a:p>
            <a:r>
              <a:rPr lang="en-US" dirty="0" err="1"/>
              <a:t>stepRight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מספר הצעדים ימינה</a:t>
            </a:r>
          </a:p>
          <a:p>
            <a:r>
              <a:rPr lang="en-US" dirty="0" err="1"/>
              <a:t>ropeLength</a:t>
            </a:r>
            <a:r>
              <a:rPr lang="he-IL" dirty="0"/>
              <a:t> - ישמור את </a:t>
            </a:r>
            <a:r>
              <a:rPr lang="he-IL" b="1" dirty="0">
                <a:solidFill>
                  <a:srgbClr val="0070C0"/>
                </a:solidFill>
              </a:rPr>
              <a:t>אורך החבל </a:t>
            </a:r>
            <a:r>
              <a:rPr lang="he-IL" dirty="0"/>
              <a:t>הנדרש</a:t>
            </a:r>
            <a:r>
              <a:rPr lang="he-IL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he-IL" sz="800" dirty="0"/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056DC7B8-D28E-41C1-A38E-26F8B2CAFF78}"/>
              </a:ext>
            </a:extLst>
          </p:cNvPr>
          <p:cNvSpPr txBox="1">
            <a:spLocks/>
          </p:cNvSpPr>
          <p:nvPr/>
        </p:nvSpPr>
        <p:spPr>
          <a:xfrm>
            <a:off x="3657603" y="1470306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שלם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BFF1F1D6-9859-4EAB-9582-19D33918BABA}"/>
              </a:ext>
            </a:extLst>
          </p:cNvPr>
          <p:cNvSpPr txBox="1">
            <a:spLocks/>
          </p:cNvSpPr>
          <p:nvPr/>
        </p:nvSpPr>
        <p:spPr>
          <a:xfrm>
            <a:off x="4273686" y="1987700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/>
              <a:t>שלם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7F131EE0-1453-440F-BFBC-7B358192CFB7}"/>
              </a:ext>
            </a:extLst>
          </p:cNvPr>
          <p:cNvSpPr txBox="1">
            <a:spLocks/>
          </p:cNvSpPr>
          <p:nvPr/>
        </p:nvSpPr>
        <p:spPr>
          <a:xfrm>
            <a:off x="4273686" y="2505905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ממשי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A5C04013-7D0D-443E-A05F-FF78C0C1EBE7}"/>
              </a:ext>
            </a:extLst>
          </p:cNvPr>
          <p:cNvSpPr txBox="1">
            <a:spLocks/>
          </p:cNvSpPr>
          <p:nvPr/>
        </p:nvSpPr>
        <p:spPr>
          <a:xfrm>
            <a:off x="184403" y="3118027"/>
            <a:ext cx="11823191" cy="151220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עבור </a:t>
            </a:r>
            <a:r>
              <a:rPr lang="he-IL" b="1" dirty="0">
                <a:solidFill>
                  <a:srgbClr val="0070C0"/>
                </a:solidFill>
              </a:rPr>
              <a:t>שמירת תוצאות החישובים</a:t>
            </a:r>
            <a:endParaRPr lang="he-IL" dirty="0"/>
          </a:p>
          <a:p>
            <a:r>
              <a:rPr lang="en-US" dirty="0"/>
              <a:t>side1</a:t>
            </a:r>
            <a:r>
              <a:rPr lang="he-IL" dirty="0"/>
              <a:t> - ישמור את ריבוע האורך של ניצב אחד במשולש</a:t>
            </a:r>
          </a:p>
          <a:p>
            <a:r>
              <a:rPr lang="en-US" dirty="0"/>
              <a:t>side2</a:t>
            </a:r>
            <a:r>
              <a:rPr lang="he-IL" dirty="0"/>
              <a:t> - ישמור את ריבוע האורך של ניצב שני במשולש</a:t>
            </a:r>
            <a:endParaRPr lang="he-IL" sz="800" dirty="0"/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8CC0DEB6-217C-4916-B850-406670C86487}"/>
              </a:ext>
            </a:extLst>
          </p:cNvPr>
          <p:cNvSpPr txBox="1">
            <a:spLocks/>
          </p:cNvSpPr>
          <p:nvPr/>
        </p:nvSpPr>
        <p:spPr>
          <a:xfrm>
            <a:off x="2923082" y="3601892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sz="2800" dirty="0"/>
              <a:t>ממשי</a:t>
            </a: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49E0AE24-A868-46C2-ADA5-61ED2FF20B04}"/>
              </a:ext>
            </a:extLst>
          </p:cNvPr>
          <p:cNvSpPr txBox="1">
            <a:spLocks/>
          </p:cNvSpPr>
          <p:nvPr/>
        </p:nvSpPr>
        <p:spPr>
          <a:xfrm>
            <a:off x="2923082" y="4120097"/>
            <a:ext cx="123216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b="1" dirty="0">
                <a:solidFill>
                  <a:srgbClr val="0070C0"/>
                </a:solidFill>
              </a:rPr>
              <a:t>ממשי</a:t>
            </a:r>
          </a:p>
        </p:txBody>
      </p:sp>
    </p:spTree>
    <p:extLst>
      <p:ext uri="{BB962C8B-B14F-4D97-AF65-F5344CB8AC3E}">
        <p14:creationId xmlns:p14="http://schemas.microsoft.com/office/powerpoint/2010/main" val="14039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uiExpand="1" build="p"/>
      <p:bldP spid="6" grpId="0" uiExpand="1" build="p"/>
      <p:bldP spid="7" grpId="0" uiExpand="1" build="p"/>
      <p:bldP spid="9" grpId="0" uiExpand="1" build="p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האם יש צורך בקבועים בתוכנית הנתונה?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C127D21B-5A86-4E4D-9AE2-5D6758F7BD85}"/>
              </a:ext>
            </a:extLst>
          </p:cNvPr>
          <p:cNvSpPr txBox="1">
            <a:spLocks/>
          </p:cNvSpPr>
          <p:nvPr/>
        </p:nvSpPr>
        <p:spPr>
          <a:xfrm>
            <a:off x="362026" y="869367"/>
            <a:ext cx="11467948" cy="5255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נגדיר את </a:t>
            </a:r>
            <a:r>
              <a:rPr lang="he-IL" b="1" dirty="0">
                <a:solidFill>
                  <a:srgbClr val="0070C0"/>
                </a:solidFill>
              </a:rPr>
              <a:t>גודל הצעדים </a:t>
            </a:r>
            <a:r>
              <a:rPr lang="he-IL" dirty="0"/>
              <a:t>כקבוע. למה?</a:t>
            </a:r>
          </a:p>
          <a:p>
            <a:r>
              <a:rPr lang="he-IL" dirty="0"/>
              <a:t>אם גודל הצעד </a:t>
            </a:r>
            <a:r>
              <a:rPr lang="he-IL" b="1" dirty="0">
                <a:solidFill>
                  <a:srgbClr val="0070C0"/>
                </a:solidFill>
              </a:rPr>
              <a:t>ישתנה בעתיד</a:t>
            </a:r>
            <a:r>
              <a:rPr lang="he-IL" dirty="0"/>
              <a:t>, נשנה רק את גודל הקבוע והוא ישתנה אוטומטית בכל הנוסחאות.</a:t>
            </a:r>
          </a:p>
          <a:p>
            <a:pPr marL="0" indent="0">
              <a:buNone/>
            </a:pPr>
            <a:endParaRPr lang="he-IL" dirty="0"/>
          </a:p>
          <a:p>
            <a:pPr marL="457200" lvl="1" indent="0">
              <a:buNone/>
            </a:pPr>
            <a:r>
              <a:rPr lang="he-IL" sz="2800" dirty="0"/>
              <a:t>2.1 .הכפלת המספר הראשון ב-</a:t>
            </a:r>
            <a:r>
              <a:rPr lang="he-IL" sz="2800" b="1" dirty="0">
                <a:solidFill>
                  <a:srgbClr val="FF0000"/>
                </a:solidFill>
              </a:rPr>
              <a:t>0.42</a:t>
            </a:r>
            <a:r>
              <a:rPr lang="he-IL" sz="2800" dirty="0"/>
              <a:t>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</a:t>
            </a:r>
            <a:r>
              <a:rPr lang="he-IL" sz="2800" b="1" dirty="0">
                <a:solidFill>
                  <a:srgbClr val="FF0000"/>
                </a:solidFill>
              </a:rPr>
              <a:t>0.42</a:t>
            </a:r>
            <a:r>
              <a:rPr lang="he-IL" sz="2800" dirty="0"/>
              <a:t> ,והעלאת התוצאה בריבוע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r>
              <a:rPr lang="he-IL" dirty="0"/>
              <a:t>כדי למנוע טעויות</a:t>
            </a:r>
          </a:p>
          <a:p>
            <a:endParaRPr lang="he-IL" dirty="0"/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</a:t>
            </a:r>
            <a:r>
              <a:rPr lang="he-IL" sz="2800" b="1" dirty="0">
                <a:solidFill>
                  <a:srgbClr val="FF0000"/>
                </a:solidFill>
              </a:rPr>
              <a:t>3</a:t>
            </a:r>
            <a:r>
              <a:rPr lang="he-IL" sz="2800" dirty="0"/>
              <a:t> ,והעלאת התוצאה בריבוע</a:t>
            </a:r>
          </a:p>
        </p:txBody>
      </p:sp>
    </p:spTree>
    <p:extLst>
      <p:ext uri="{BB962C8B-B14F-4D97-AF65-F5344CB8AC3E}">
        <p14:creationId xmlns:p14="http://schemas.microsoft.com/office/powerpoint/2010/main" val="25368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נוסיף את הקבוע להכרזה על המשתנים בתוכנית הנתונה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550D4A4-873B-4EC5-8A92-07416F22DA42}"/>
              </a:ext>
            </a:extLst>
          </p:cNvPr>
          <p:cNvSpPr/>
          <p:nvPr/>
        </p:nvSpPr>
        <p:spPr>
          <a:xfrm>
            <a:off x="729521" y="1210721"/>
            <a:ext cx="95987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/>
              <a:t>stepForward</a:t>
            </a:r>
            <a:r>
              <a:rPr lang="he-IL" sz="2800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stepRight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נתוני הקלט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/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אורך החבל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side1, side2;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אורך הניצבים של המשולש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double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0.42;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גודל צעד</a:t>
            </a:r>
          </a:p>
        </p:txBody>
      </p:sp>
    </p:spTree>
    <p:extLst>
      <p:ext uri="{BB962C8B-B14F-4D97-AF65-F5344CB8AC3E}">
        <p14:creationId xmlns:p14="http://schemas.microsoft.com/office/powerpoint/2010/main" val="17826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469443" y="4265800"/>
            <a:ext cx="35707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4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3188934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  <a:endParaRPr lang="he-IL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38BC1E87-8599-4DB0-9FF9-166CF7B2B7B4}"/>
              </a:ext>
            </a:extLst>
          </p:cNvPr>
          <p:cNvSpPr txBox="1">
            <a:spLocks/>
          </p:cNvSpPr>
          <p:nvPr/>
        </p:nvSpPr>
        <p:spPr>
          <a:xfrm>
            <a:off x="2773180" y="566404"/>
            <a:ext cx="9234415" cy="19000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חיוביים שלמים</a:t>
            </a:r>
          </a:p>
          <a:p>
            <a:pPr marL="0" indent="0">
              <a:buNone/>
            </a:pPr>
            <a:r>
              <a:rPr lang="he-IL" dirty="0"/>
              <a:t>2 .חישוב אורך החבל הנדרש</a:t>
            </a:r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ב-0.42 ,והעלאת התוצאה בריבוע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3C6FB51-032A-4F86-A9AD-A30288C3C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93"/>
          <a:stretch/>
        </p:blipFill>
        <p:spPr>
          <a:xfrm>
            <a:off x="4473805" y="3669065"/>
            <a:ext cx="7399115" cy="43471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3557747-40B0-4D03-9B12-AC19A4A1E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 b="80290"/>
          <a:stretch/>
        </p:blipFill>
        <p:spPr>
          <a:xfrm>
            <a:off x="4473804" y="4149196"/>
            <a:ext cx="7399115" cy="32978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56E90BE-757D-4D8F-BF5C-424B007F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8" b="70020"/>
          <a:stretch/>
        </p:blipFill>
        <p:spPr>
          <a:xfrm>
            <a:off x="4473803" y="4511197"/>
            <a:ext cx="7399115" cy="33782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FF674ACB-7152-47A6-8D28-2BA2A81F1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7" b="59813"/>
          <a:stretch/>
        </p:blipFill>
        <p:spPr>
          <a:xfrm>
            <a:off x="4473799" y="5294397"/>
            <a:ext cx="7399115" cy="362447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5A4F614C-A7F1-4E5E-9052-80BB4167F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88" b="50623"/>
          <a:stretch/>
        </p:blipFill>
        <p:spPr>
          <a:xfrm>
            <a:off x="4473800" y="4863006"/>
            <a:ext cx="7399115" cy="39134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A890990-E034-4174-9E33-67028AB9C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1" b="40607"/>
          <a:stretch/>
        </p:blipFill>
        <p:spPr>
          <a:xfrm>
            <a:off x="4473800" y="5761191"/>
            <a:ext cx="7399115" cy="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3975076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  <a:endParaRPr lang="he-IL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38BC1E87-8599-4DB0-9FF9-166CF7B2B7B4}"/>
              </a:ext>
            </a:extLst>
          </p:cNvPr>
          <p:cNvSpPr txBox="1">
            <a:spLocks/>
          </p:cNvSpPr>
          <p:nvPr/>
        </p:nvSpPr>
        <p:spPr>
          <a:xfrm>
            <a:off x="2773180" y="566404"/>
            <a:ext cx="9234415" cy="3319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חיוביים שלמים</a:t>
            </a:r>
          </a:p>
          <a:p>
            <a:pPr marL="0" indent="0">
              <a:buNone/>
            </a:pPr>
            <a:r>
              <a:rPr lang="he-IL" dirty="0"/>
              <a:t>2 .חישוב אורך החבל הנדרש</a:t>
            </a:r>
          </a:p>
          <a:p>
            <a:pPr marL="457200" lvl="1" indent="0">
              <a:buNone/>
            </a:pPr>
            <a:r>
              <a:rPr lang="he-IL" sz="2800" dirty="0"/>
              <a:t>2.1 .הכפלת המספר הראשון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2.2 .הכפלת המספר השני ב-0.42 ,והעלאת התוצאה בריבוע</a:t>
            </a:r>
          </a:p>
          <a:p>
            <a:pPr marL="457200" lvl="1" indent="0">
              <a:buNone/>
            </a:pPr>
            <a:r>
              <a:rPr lang="he-IL" sz="2800" dirty="0"/>
              <a:t>2.3 .חיבור שני הערכים שהתקבלו והוצאת שורש מהסכום</a:t>
            </a:r>
          </a:p>
          <a:p>
            <a:pPr marL="457200" lvl="1" indent="0">
              <a:buNone/>
            </a:pPr>
            <a:r>
              <a:rPr lang="he-IL" sz="2800" dirty="0"/>
              <a:t>2.4 .הכפלת הערך שהתקבל ב-2</a:t>
            </a:r>
          </a:p>
          <a:p>
            <a:pPr marL="0" indent="0">
              <a:buNone/>
            </a:pPr>
            <a:r>
              <a:rPr lang="he-IL" dirty="0"/>
              <a:t>3 .הצגה של אורך החבל כפלט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B03341-0CB3-450D-ADE9-2AAF3623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6" b="30831"/>
          <a:stretch/>
        </p:blipFill>
        <p:spPr>
          <a:xfrm>
            <a:off x="4251389" y="5155737"/>
            <a:ext cx="7756206" cy="34477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E36A008-6B2E-466E-ADB4-EF9EF4B3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4" b="19070"/>
          <a:stretch/>
        </p:blipFill>
        <p:spPr>
          <a:xfrm>
            <a:off x="4251389" y="5500510"/>
            <a:ext cx="7756206" cy="48013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E79D51F-D913-4324-B48A-4F18FDE39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05" b="10340"/>
          <a:stretch/>
        </p:blipFill>
        <p:spPr>
          <a:xfrm>
            <a:off x="4251389" y="5872583"/>
            <a:ext cx="7756206" cy="48013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35BCFD2-4D80-44DE-890A-537319840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6"/>
          <a:stretch/>
        </p:blipFill>
        <p:spPr>
          <a:xfrm>
            <a:off x="4251389" y="6350093"/>
            <a:ext cx="7756206" cy="48013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46C9B6A-DA11-47BB-A903-BD4A0C1C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88" b="50623"/>
          <a:stretch/>
        </p:blipFill>
        <p:spPr>
          <a:xfrm>
            <a:off x="4608480" y="4426570"/>
            <a:ext cx="7399115" cy="39134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17B00A27-64B5-4664-A273-3C071DB10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1" b="40607"/>
          <a:stretch/>
        </p:blipFill>
        <p:spPr>
          <a:xfrm>
            <a:off x="4608480" y="4817913"/>
            <a:ext cx="7399115" cy="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2287806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טלי ואודי מעוניינים לבנות אומגה שתחבר בין החלונות שלהם. האומגה מורכבת מחבל כפול באורך של המרחק שבין החלונות. </a:t>
            </a:r>
          </a:p>
          <a:p>
            <a:pPr marL="0" indent="0">
              <a:buNone/>
            </a:pPr>
            <a:r>
              <a:rPr lang="he-IL" dirty="0"/>
              <a:t>על טלי למדוד את המרחק שבין החלונות כדי לדעת מה אורך החבל שיזדקקו לו. </a:t>
            </a:r>
          </a:p>
          <a:p>
            <a:pPr marL="0" indent="0">
              <a:buNone/>
            </a:pPr>
            <a:r>
              <a:rPr lang="he-IL" dirty="0"/>
              <a:t>טלי בדקה ומצאה שכדי להגיע מהחלון שלה לחלון של אודי עליה לצעוד ישר מספר צעדים, לפנות ימינה ולצעוד מספר צעדים נוספים.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204842-12FE-40FF-AA2D-1C03C19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0351" y="3000570"/>
            <a:ext cx="1063196" cy="93145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BE6DD8D-823C-4D92-9A06-4E454098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9707" y="5525833"/>
            <a:ext cx="1063196" cy="931452"/>
          </a:xfrm>
          <a:prstGeom prst="rect">
            <a:avLst/>
          </a:prstGeom>
        </p:spPr>
      </p:pic>
      <p:pic>
        <p:nvPicPr>
          <p:cNvPr id="1032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10D5DBD8-C8D4-48DD-9AA5-458BB466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92" y="3784163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6D22420-89A4-4ACD-83F5-40293E7E3772}"/>
              </a:ext>
            </a:extLst>
          </p:cNvPr>
          <p:cNvCxnSpPr/>
          <p:nvPr/>
        </p:nvCxnSpPr>
        <p:spPr>
          <a:xfrm flipH="1">
            <a:off x="3800351" y="6310859"/>
            <a:ext cx="3245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79FEA42-2033-4573-BF8C-FE888EBC115C}"/>
              </a:ext>
            </a:extLst>
          </p:cNvPr>
          <p:cNvCxnSpPr>
            <a:cxnSpLocks/>
          </p:cNvCxnSpPr>
          <p:nvPr/>
        </p:nvCxnSpPr>
        <p:spPr>
          <a:xfrm flipH="1" flipV="1">
            <a:off x="3814430" y="3926846"/>
            <a:ext cx="1" cy="209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ע"י </a:t>
            </a:r>
            <a:r>
              <a:rPr lang="he-IL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515021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18158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forward: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to the right: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3299118-77B7-4C31-A54B-9644FFA1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93"/>
          <a:stretch/>
        </p:blipFill>
        <p:spPr>
          <a:xfrm>
            <a:off x="4368874" y="653170"/>
            <a:ext cx="7399115" cy="43471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89B17FC-85AB-46BC-AD5B-6C9F0618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 b="80290"/>
          <a:stretch/>
        </p:blipFill>
        <p:spPr>
          <a:xfrm>
            <a:off x="4368873" y="1133301"/>
            <a:ext cx="7399115" cy="32978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D10E286-6E46-436F-9B47-F178D900B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8" b="70020"/>
          <a:stretch/>
        </p:blipFill>
        <p:spPr>
          <a:xfrm>
            <a:off x="4368872" y="1495302"/>
            <a:ext cx="7399115" cy="33782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D5C3DE70-E1A9-40BF-B4FD-82C65F574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7" b="59813"/>
          <a:stretch/>
        </p:blipFill>
        <p:spPr>
          <a:xfrm>
            <a:off x="4368868" y="2278502"/>
            <a:ext cx="7399115" cy="36244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E86CE93-21E3-430A-A568-87085BE52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88" b="50623"/>
          <a:stretch/>
        </p:blipFill>
        <p:spPr>
          <a:xfrm>
            <a:off x="4368869" y="1847111"/>
            <a:ext cx="7399115" cy="391343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90C3628-1ABC-4618-A2A4-C2FE36C37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1" b="40607"/>
          <a:stretch/>
        </p:blipFill>
        <p:spPr>
          <a:xfrm>
            <a:off x="4368869" y="2745296"/>
            <a:ext cx="7399115" cy="33782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4167266" y="653170"/>
            <a:ext cx="7872886" cy="842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18158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side1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side1 =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Math.Pow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(side1, 2);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side2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side2 = 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Math.Pow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(side2, 2);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3299118-77B7-4C31-A54B-9644FFA1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93"/>
          <a:stretch/>
        </p:blipFill>
        <p:spPr>
          <a:xfrm>
            <a:off x="4368874" y="653170"/>
            <a:ext cx="7399115" cy="43471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89B17FC-85AB-46BC-AD5B-6C9F0618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6" b="80290"/>
          <a:stretch/>
        </p:blipFill>
        <p:spPr>
          <a:xfrm>
            <a:off x="4368873" y="1133301"/>
            <a:ext cx="7399115" cy="32978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D10E286-6E46-436F-9B47-F178D900B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48" b="70020"/>
          <a:stretch/>
        </p:blipFill>
        <p:spPr>
          <a:xfrm>
            <a:off x="4368872" y="1495302"/>
            <a:ext cx="7399115" cy="33782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D5C3DE70-E1A9-40BF-B4FD-82C65F574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7" b="59813"/>
          <a:stretch/>
        </p:blipFill>
        <p:spPr>
          <a:xfrm>
            <a:off x="4368868" y="2278502"/>
            <a:ext cx="7399115" cy="36244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E86CE93-21E3-430A-A568-87085BE52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88" b="50623"/>
          <a:stretch/>
        </p:blipFill>
        <p:spPr>
          <a:xfrm>
            <a:off x="4368869" y="1847111"/>
            <a:ext cx="7399115" cy="391343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90C3628-1ABC-4618-A2A4-C2FE36C37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1" b="40607"/>
          <a:stretch/>
        </p:blipFill>
        <p:spPr>
          <a:xfrm>
            <a:off x="4368869" y="2745296"/>
            <a:ext cx="7399115" cy="337824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3895097" y="1432656"/>
            <a:ext cx="7872886" cy="1650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E61FC8A7-3C1A-4C5C-AD6A-154508C5C0FF}"/>
              </a:ext>
            </a:extLst>
          </p:cNvPr>
          <p:cNvSpPr/>
          <p:nvPr/>
        </p:nvSpPr>
        <p:spPr>
          <a:xfrm>
            <a:off x="7120328" y="3687762"/>
            <a:ext cx="4886793" cy="523219"/>
          </a:xfrm>
          <a:prstGeom prst="wedgeRoundRectCallout">
            <a:avLst>
              <a:gd name="adj1" fmla="val -57166"/>
              <a:gd name="adj2" fmla="val 13795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double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0.42;</a:t>
            </a:r>
            <a:endParaRPr lang="he-IL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028469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(side1 + side2);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E58CEA29-FA9F-44EE-B9E9-748E8E35E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6" b="30831"/>
          <a:stretch/>
        </p:blipFill>
        <p:spPr>
          <a:xfrm>
            <a:off x="4250915" y="828014"/>
            <a:ext cx="7756206" cy="344773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766CD54-E3CB-4060-BC0F-33DF9F0DA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4" b="19070"/>
          <a:stretch/>
        </p:blipFill>
        <p:spPr>
          <a:xfrm>
            <a:off x="4250915" y="1172787"/>
            <a:ext cx="7756206" cy="480131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0D68A38-C27C-4ED0-AE0B-7A2F47624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05" b="10340"/>
          <a:stretch/>
        </p:blipFill>
        <p:spPr>
          <a:xfrm>
            <a:off x="4250915" y="1544860"/>
            <a:ext cx="7756206" cy="480131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E42EF632-BEDA-40D5-9B0A-8D0E911C6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6"/>
          <a:stretch/>
        </p:blipFill>
        <p:spPr>
          <a:xfrm>
            <a:off x="4250915" y="2022370"/>
            <a:ext cx="7756206" cy="48013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4134235" y="702308"/>
            <a:ext cx="7872886" cy="13200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59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4074" y="3711606"/>
            <a:ext cx="11673047" cy="13849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{0}"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$"The rope length is: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E58CEA29-FA9F-44EE-B9E9-748E8E35E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6" b="30831"/>
          <a:stretch/>
        </p:blipFill>
        <p:spPr>
          <a:xfrm>
            <a:off x="4250915" y="828014"/>
            <a:ext cx="7756206" cy="344773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766CD54-E3CB-4060-BC0F-33DF9F0DA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4" b="19070"/>
          <a:stretch/>
        </p:blipFill>
        <p:spPr>
          <a:xfrm>
            <a:off x="4250915" y="1172787"/>
            <a:ext cx="7756206" cy="480131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0D68A38-C27C-4ED0-AE0B-7A2F47624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05" b="10340"/>
          <a:stretch/>
        </p:blipFill>
        <p:spPr>
          <a:xfrm>
            <a:off x="4250915" y="1544860"/>
            <a:ext cx="7756206" cy="480131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E42EF632-BEDA-40D5-9B0A-8D0E911C6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6"/>
          <a:stretch/>
        </p:blipFill>
        <p:spPr>
          <a:xfrm>
            <a:off x="4250915" y="2022370"/>
            <a:ext cx="7756206" cy="480131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4134235" y="2011379"/>
            <a:ext cx="7872886" cy="523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7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8634334" y="566404"/>
            <a:ext cx="3465226" cy="663997"/>
          </a:xfrm>
          <a:prstGeom prst="wedgeRoundRectCallout">
            <a:avLst>
              <a:gd name="adj1" fmla="val -68626"/>
              <a:gd name="adj2" fmla="val -2178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הערה שמסבירה מה מטרת התוכנית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9756244" y="1519483"/>
            <a:ext cx="2281803" cy="542489"/>
          </a:xfrm>
          <a:prstGeom prst="wedgeRoundRectCallout">
            <a:avLst>
              <a:gd name="adj1" fmla="val -140098"/>
              <a:gd name="adj2" fmla="val 9736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קבוע</a:t>
            </a: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426C32AD-8FD8-437B-BD11-C869A73B5868}"/>
              </a:ext>
            </a:extLst>
          </p:cNvPr>
          <p:cNvSpPr/>
          <p:nvPr/>
        </p:nvSpPr>
        <p:spPr>
          <a:xfrm>
            <a:off x="5314911" y="1379604"/>
            <a:ext cx="359764" cy="90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6903868" y="1297403"/>
            <a:ext cx="1745456" cy="663997"/>
          </a:xfrm>
          <a:prstGeom prst="wedgeRoundRectCallout">
            <a:avLst>
              <a:gd name="adj1" fmla="val -101348"/>
              <a:gd name="adj2" fmla="val 2959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משתנים</a:t>
            </a:r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9B28ACCB-B98D-43B1-9807-D50B2FBDBF68}"/>
              </a:ext>
            </a:extLst>
          </p:cNvPr>
          <p:cNvSpPr/>
          <p:nvPr/>
        </p:nvSpPr>
        <p:spPr>
          <a:xfrm>
            <a:off x="6923505" y="3822535"/>
            <a:ext cx="359764" cy="1417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CFF3D832-2AE5-43E7-A5B0-C9F40D2C6AAC}"/>
              </a:ext>
            </a:extLst>
          </p:cNvPr>
          <p:cNvSpPr/>
          <p:nvPr/>
        </p:nvSpPr>
        <p:spPr>
          <a:xfrm>
            <a:off x="8918443" y="5464409"/>
            <a:ext cx="359764" cy="827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9D235AF-3922-4D99-B987-BB8CE03DF299}"/>
              </a:ext>
            </a:extLst>
          </p:cNvPr>
          <p:cNvSpPr/>
          <p:nvPr/>
        </p:nvSpPr>
        <p:spPr>
          <a:xfrm>
            <a:off x="92440" y="558499"/>
            <a:ext cx="120071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       קלט: מספר הצעדים בין הבתים של טלי ושל אודי    פלט: אורך החבל הנדרש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side2, side1;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STEP_SIZE = 0.42;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גודל צעד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forward: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to the right: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//חישוב אורך החבל //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side1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side1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(side1, 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side2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side2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(side2, 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(side1 + side2);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//פלט //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rope length is: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 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בועת דיבור: מלבן עם פינות מעוגלות 20">
            <a:extLst>
              <a:ext uri="{FF2B5EF4-FFF2-40B4-BE49-F238E27FC236}">
                <a16:creationId xmlns:a16="http://schemas.microsoft.com/office/drawing/2014/main" id="{2E592F19-7DAC-4CB6-9181-A8C35C3956C8}"/>
              </a:ext>
            </a:extLst>
          </p:cNvPr>
          <p:cNvSpPr/>
          <p:nvPr/>
        </p:nvSpPr>
        <p:spPr>
          <a:xfrm>
            <a:off x="10366947" y="2391472"/>
            <a:ext cx="1351467" cy="542489"/>
          </a:xfrm>
          <a:prstGeom prst="wedgeRoundRectCallout">
            <a:avLst>
              <a:gd name="adj1" fmla="val -148971"/>
              <a:gd name="adj2" fmla="val 3104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קלט</a:t>
            </a:r>
          </a:p>
        </p:txBody>
      </p:sp>
      <p:sp>
        <p:nvSpPr>
          <p:cNvPr id="22" name="סוגר מסולסל ימני 21">
            <a:extLst>
              <a:ext uri="{FF2B5EF4-FFF2-40B4-BE49-F238E27FC236}">
                <a16:creationId xmlns:a16="http://schemas.microsoft.com/office/drawing/2014/main" id="{385D63B8-86E4-4BA5-A602-A8C48974A6BF}"/>
              </a:ext>
            </a:extLst>
          </p:cNvPr>
          <p:cNvSpPr/>
          <p:nvPr/>
        </p:nvSpPr>
        <p:spPr>
          <a:xfrm>
            <a:off x="8469442" y="2492359"/>
            <a:ext cx="359764" cy="1165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בועת דיבור: מלבן עם פינות מעוגלות 22">
            <a:extLst>
              <a:ext uri="{FF2B5EF4-FFF2-40B4-BE49-F238E27FC236}">
                <a16:creationId xmlns:a16="http://schemas.microsoft.com/office/drawing/2014/main" id="{8FDDAC03-5D0C-4739-ACD7-9F6FEAF5216D}"/>
              </a:ext>
            </a:extLst>
          </p:cNvPr>
          <p:cNvSpPr/>
          <p:nvPr/>
        </p:nvSpPr>
        <p:spPr>
          <a:xfrm>
            <a:off x="8918443" y="3988556"/>
            <a:ext cx="2504062" cy="542489"/>
          </a:xfrm>
          <a:prstGeom prst="wedgeRoundRectCallout">
            <a:avLst>
              <a:gd name="adj1" fmla="val -102876"/>
              <a:gd name="adj2" fmla="val 44861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חישוב אורך החבל</a:t>
            </a:r>
          </a:p>
        </p:txBody>
      </p:sp>
      <p:sp>
        <p:nvSpPr>
          <p:cNvPr id="24" name="בועת דיבור: מלבן עם פינות מעוגלות 23">
            <a:extLst>
              <a:ext uri="{FF2B5EF4-FFF2-40B4-BE49-F238E27FC236}">
                <a16:creationId xmlns:a16="http://schemas.microsoft.com/office/drawing/2014/main" id="{874A284C-4B97-4DCF-A0E2-E7BEA458C698}"/>
              </a:ext>
            </a:extLst>
          </p:cNvPr>
          <p:cNvSpPr/>
          <p:nvPr/>
        </p:nvSpPr>
        <p:spPr>
          <a:xfrm>
            <a:off x="9533985" y="4860545"/>
            <a:ext cx="2504062" cy="1597083"/>
          </a:xfrm>
          <a:prstGeom prst="wedgeRoundRectCallout">
            <a:avLst>
              <a:gd name="adj1" fmla="val -57380"/>
              <a:gd name="adj2" fmla="val 1013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3 צורות שונות של פלט.</a:t>
            </a:r>
          </a:p>
          <a:p>
            <a:pPr algn="ctr"/>
            <a:r>
              <a:rPr lang="he-IL" sz="2400" dirty="0">
                <a:solidFill>
                  <a:schemeClr val="tx1"/>
                </a:solidFill>
              </a:rPr>
              <a:t>מספיק לרשום אחת מהן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3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612217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2C18464-8C1D-4AB0-BC8C-736A746D4A43}"/>
              </a:ext>
            </a:extLst>
          </p:cNvPr>
          <p:cNvSpPr/>
          <p:nvPr/>
        </p:nvSpPr>
        <p:spPr>
          <a:xfrm>
            <a:off x="123052" y="1193943"/>
            <a:ext cx="5259048" cy="3231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side2, side1;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STEP_SIZE = 0.42;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גודל צעד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forward: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to the right: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side1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side1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(side1,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(side2,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(side1 + side2);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{0}"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88698-A93E-4173-96FC-E7F3710F786A}"/>
              </a:ext>
            </a:extLst>
          </p:cNvPr>
          <p:cNvSpPr txBox="1"/>
          <p:nvPr/>
        </p:nvSpPr>
        <p:spPr>
          <a:xfrm>
            <a:off x="181915" y="2294939"/>
            <a:ext cx="34477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  <a:endParaRPr lang="he-IL" sz="1200" b="1" dirty="0">
              <a:solidFill>
                <a:srgbClr val="FF0000"/>
              </a:solidFill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167266" y="675859"/>
            <a:ext cx="7840329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30 21</a:t>
            </a:r>
            <a:r>
              <a:rPr lang="he-IL"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834DD62-1B4D-451C-91F0-B83D2940F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11"/>
          <a:stretch/>
        </p:blipFill>
        <p:spPr>
          <a:xfrm>
            <a:off x="5261772" y="1221108"/>
            <a:ext cx="6837787" cy="78757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857DE5AA-72E3-4E63-AAFC-8AA1AEF1E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15" b="58794"/>
          <a:stretch/>
        </p:blipFill>
        <p:spPr>
          <a:xfrm>
            <a:off x="5260649" y="1922024"/>
            <a:ext cx="6837787" cy="303551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D57AAC25-6046-4868-968A-91D131ABC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51" b="45622"/>
          <a:stretch/>
        </p:blipFill>
        <p:spPr>
          <a:xfrm>
            <a:off x="5260649" y="2134254"/>
            <a:ext cx="6837787" cy="43781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007632E7-945C-46A8-B949-98288934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77" b="36841"/>
          <a:stretch/>
        </p:blipFill>
        <p:spPr>
          <a:xfrm>
            <a:off x="5260649" y="2557822"/>
            <a:ext cx="6837787" cy="21689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556C8DE9-CAE8-4659-9C7B-568E1DC08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3" b="31945"/>
          <a:stretch/>
        </p:blipFill>
        <p:spPr>
          <a:xfrm>
            <a:off x="5260648" y="2709598"/>
            <a:ext cx="6837787" cy="21689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425DDDD-87B0-4412-9693-61204F5E1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67" b="23551"/>
          <a:stretch/>
        </p:blipFill>
        <p:spPr>
          <a:xfrm>
            <a:off x="5260647" y="2912249"/>
            <a:ext cx="6837787" cy="216894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D9268C7F-7F98-431F-AF6E-D7764665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25" t="53572" r="42137" b="39907"/>
          <a:stretch/>
        </p:blipFill>
        <p:spPr>
          <a:xfrm>
            <a:off x="8874177" y="2977367"/>
            <a:ext cx="320785" cy="100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88834-E869-4690-9130-75A529B08E86}"/>
              </a:ext>
            </a:extLst>
          </p:cNvPr>
          <p:cNvSpPr txBox="1"/>
          <p:nvPr/>
        </p:nvSpPr>
        <p:spPr>
          <a:xfrm>
            <a:off x="8184630" y="2948366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158.76</a:t>
            </a:r>
            <a:endParaRPr lang="he-IL" sz="800" dirty="0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24E05044-356F-4B7B-B754-C29F5F229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91" b="22811"/>
          <a:stretch/>
        </p:blipFill>
        <p:spPr>
          <a:xfrm>
            <a:off x="5260646" y="3100703"/>
            <a:ext cx="6837787" cy="249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91B752-435E-4A04-8746-7302F750059C}"/>
              </a:ext>
            </a:extLst>
          </p:cNvPr>
          <p:cNvSpPr txBox="1"/>
          <p:nvPr/>
        </p:nvSpPr>
        <p:spPr>
          <a:xfrm>
            <a:off x="8184630" y="3129142"/>
            <a:ext cx="53964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158.76</a:t>
            </a:r>
            <a:endParaRPr lang="he-IL" sz="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18C3EF0-145B-45BF-882D-86F0234C3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84" r="89497" b="15608"/>
          <a:stretch/>
        </p:blipFill>
        <p:spPr>
          <a:xfrm>
            <a:off x="5260646" y="3135919"/>
            <a:ext cx="717944" cy="202651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55C088C4-80E3-41E5-B53C-770D216ED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17" b="-975"/>
          <a:stretch/>
        </p:blipFill>
        <p:spPr>
          <a:xfrm>
            <a:off x="5260645" y="3310507"/>
            <a:ext cx="6835303" cy="4236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3C3E61-B7E9-4019-891A-B303C8985BF1}"/>
              </a:ext>
            </a:extLst>
          </p:cNvPr>
          <p:cNvSpPr txBox="1"/>
          <p:nvPr/>
        </p:nvSpPr>
        <p:spPr>
          <a:xfrm>
            <a:off x="8184630" y="3340785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158.76</a:t>
            </a:r>
            <a:endParaRPr lang="he-IL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9E8FF-19EB-40A4-955F-ACD4275829B8}"/>
              </a:ext>
            </a:extLst>
          </p:cNvPr>
          <p:cNvSpPr txBox="1"/>
          <p:nvPr/>
        </p:nvSpPr>
        <p:spPr>
          <a:xfrm>
            <a:off x="8764746" y="3346536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77.79</a:t>
            </a:r>
            <a:endParaRPr lang="he-IL" sz="8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B467DC7-EBB3-4098-A617-ED9B8994788C}"/>
              </a:ext>
            </a:extLst>
          </p:cNvPr>
          <p:cNvSpPr/>
          <p:nvPr/>
        </p:nvSpPr>
        <p:spPr>
          <a:xfrm>
            <a:off x="10343213" y="3310507"/>
            <a:ext cx="1484026" cy="3026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EA37A-3080-44DB-831E-0FE603CC6B46}"/>
              </a:ext>
            </a:extLst>
          </p:cNvPr>
          <p:cNvSpPr txBox="1"/>
          <p:nvPr/>
        </p:nvSpPr>
        <p:spPr>
          <a:xfrm>
            <a:off x="9513509" y="3313763"/>
            <a:ext cx="53964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?</a:t>
            </a:r>
            <a:endParaRPr lang="he-IL" sz="1000" dirty="0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CE6BA838-64E4-45E4-9625-5F2E971D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81" y="3589731"/>
            <a:ext cx="6806768" cy="437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5C08EB-B687-4E00-BF02-FD08CAD5974F}"/>
              </a:ext>
            </a:extLst>
          </p:cNvPr>
          <p:cNvSpPr txBox="1"/>
          <p:nvPr/>
        </p:nvSpPr>
        <p:spPr>
          <a:xfrm>
            <a:off x="5395217" y="3644204"/>
            <a:ext cx="53964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9</a:t>
            </a:r>
            <a:endParaRPr lang="he-IL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F4CD7D-E54E-43FB-8C5E-63D3CCB9451B}"/>
              </a:ext>
            </a:extLst>
          </p:cNvPr>
          <p:cNvSpPr txBox="1"/>
          <p:nvPr/>
        </p:nvSpPr>
        <p:spPr>
          <a:xfrm>
            <a:off x="9479029" y="3676092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30.76</a:t>
            </a:r>
            <a:endParaRPr lang="he-IL" sz="800" dirty="0"/>
          </a:p>
        </p:txBody>
      </p: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F0CB0402-ADA6-4CE9-95A7-93A0C0C1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15" y="3964364"/>
            <a:ext cx="6692179" cy="3936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94550E-9A6E-466A-BE7B-02E2B447B355}"/>
              </a:ext>
            </a:extLst>
          </p:cNvPr>
          <p:cNvSpPr txBox="1"/>
          <p:nvPr/>
        </p:nvSpPr>
        <p:spPr>
          <a:xfrm>
            <a:off x="8184630" y="4017951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158.76</a:t>
            </a:r>
            <a:endParaRPr lang="he-IL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F74F5C-B1DE-490E-96AE-23945ABC7A9B}"/>
              </a:ext>
            </a:extLst>
          </p:cNvPr>
          <p:cNvSpPr txBox="1"/>
          <p:nvPr/>
        </p:nvSpPr>
        <p:spPr>
          <a:xfrm>
            <a:off x="8764746" y="4023702"/>
            <a:ext cx="53964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dirty="0"/>
              <a:t>77.79</a:t>
            </a:r>
            <a:endParaRPr lang="he-IL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5A5BF-58E2-4F65-89BC-3F8BD4505866}"/>
              </a:ext>
            </a:extLst>
          </p:cNvPr>
          <p:cNvSpPr txBox="1"/>
          <p:nvPr/>
        </p:nvSpPr>
        <p:spPr>
          <a:xfrm>
            <a:off x="5370656" y="4020946"/>
            <a:ext cx="53964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10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 animBg="1"/>
      <p:bldP spid="26" grpId="0" animBg="1"/>
      <p:bldP spid="34" grpId="0" animBg="1"/>
      <p:bldP spid="35" grpId="0" animBg="1"/>
      <p:bldP spid="14" grpId="0" animBg="1"/>
      <p:bldP spid="42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המחלקה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2C18464-8C1D-4AB0-BC8C-736A746D4A43}"/>
              </a:ext>
            </a:extLst>
          </p:cNvPr>
          <p:cNvSpPr/>
          <p:nvPr/>
        </p:nvSpPr>
        <p:spPr>
          <a:xfrm>
            <a:off x="184404" y="675859"/>
            <a:ext cx="5466887" cy="4893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Rope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קלט: מספר הצעדים בין הבתים של טלי ושל אודי </a:t>
            </a:r>
          </a:p>
          <a:p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פלט: אורך החבל הנדרש</a:t>
            </a:r>
          </a:p>
          <a:p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*/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side2, side1;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STEP_SIZE = 0.42;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200" dirty="0">
                <a:solidFill>
                  <a:srgbClr val="008000"/>
                </a:solidFill>
                <a:latin typeface="Consolas" panose="020B0609020204030204" pitchFamily="49" charset="0"/>
              </a:rPr>
              <a:t>גודל צעד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forward: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.ReadLine());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number of steps to the right: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side1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side1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(side1, 2);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stepRight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STEP_SIZE;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side2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(side2, 2);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Math.Sqrt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(side1 + side2);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rope length is: {0}"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ropeLength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5520903" y="675859"/>
            <a:ext cx="6671097" cy="648331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ב #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 יכולה להכיל מספר מחלקות.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מחלקות מכילות פונקציות.</a:t>
            </a:r>
          </a:p>
          <a:p>
            <a:pPr marL="0" indent="0">
              <a:spcAft>
                <a:spcPts val="600"/>
              </a:spcAft>
              <a:buNone/>
              <a:tabLst>
                <a:tab pos="140335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פונקציה היא אוסף הוראות המבצעת משימה מסוימת.</a:t>
            </a:r>
          </a:p>
          <a:p>
            <a:pPr marL="457200" indent="-457200">
              <a:spcAft>
                <a:spcPts val="600"/>
              </a:spcAft>
              <a:tabLst>
                <a:tab pos="140335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מחלקות מוכנות של המערכת (שמגיעות יחד עם שפת #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) . כמו המחלקה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Math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, אשר כוללת פונקציות מתמטיות או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Console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, אשר כוללת פונקציות קליטה והדפסה. </a:t>
            </a:r>
          </a:p>
          <a:p>
            <a:pPr marL="0" indent="0">
              <a:spcAft>
                <a:spcPts val="600"/>
              </a:spcAft>
              <a:buNone/>
              <a:tabLst>
                <a:tab pos="140335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457200" indent="-457200">
              <a:spcAft>
                <a:spcPts val="600"/>
              </a:spcAft>
              <a:tabLst>
                <a:tab pos="140335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ישנן מחלקות שאנחנו כותבים בעצמנו, כמו המחלקה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Rope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lvl="1" indent="0">
              <a:spcAft>
                <a:spcPts val="600"/>
              </a:spcAft>
              <a:buNone/>
              <a:tabLst>
                <a:tab pos="140335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כעת היא מכילה פונקציה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Main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בלבד. בהמשך נלמד להוסיף פונקציות למחלקה שלנו.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8953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המחלקה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94872" y="675859"/>
            <a:ext cx="1180225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כל פונקציה מקבלת משהו (קלט/פרמטר) ומחזירה תוצאה (פלט/ערך מוחזר)</a:t>
            </a:r>
            <a:endParaRPr lang="he-IL" sz="2800" dirty="0"/>
          </a:p>
        </p:txBody>
      </p:sp>
      <p:sp>
        <p:nvSpPr>
          <p:cNvPr id="5" name="Can 5">
            <a:extLst>
              <a:ext uri="{FF2B5EF4-FFF2-40B4-BE49-F238E27FC236}">
                <a16:creationId xmlns:a16="http://schemas.microsoft.com/office/drawing/2014/main" id="{117FAD85-1130-4F7D-9A85-7B67E7F08967}"/>
              </a:ext>
            </a:extLst>
          </p:cNvPr>
          <p:cNvSpPr>
            <a:spLocks noChangeArrowheads="1"/>
          </p:cNvSpPr>
          <p:nvPr/>
        </p:nvSpPr>
        <p:spPr bwMode="auto">
          <a:xfrm rot="19012785">
            <a:off x="5013423" y="2708622"/>
            <a:ext cx="647700" cy="1727200"/>
          </a:xfrm>
          <a:prstGeom prst="can">
            <a:avLst>
              <a:gd name="adj" fmla="val 25000"/>
            </a:avLst>
          </a:prstGeom>
          <a:solidFill>
            <a:srgbClr val="2C3832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ube 4">
            <a:extLst>
              <a:ext uri="{FF2B5EF4-FFF2-40B4-BE49-F238E27FC236}">
                <a16:creationId xmlns:a16="http://schemas.microsoft.com/office/drawing/2014/main" id="{F40FF195-F0EB-45BD-B3B3-3917C71E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423" y="2926109"/>
            <a:ext cx="2160588" cy="2151063"/>
          </a:xfrm>
          <a:prstGeom prst="cube">
            <a:avLst>
              <a:gd name="adj" fmla="val 25000"/>
            </a:avLst>
          </a:prstGeom>
          <a:solidFill>
            <a:srgbClr val="2C383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n 8">
            <a:extLst>
              <a:ext uri="{FF2B5EF4-FFF2-40B4-BE49-F238E27FC236}">
                <a16:creationId xmlns:a16="http://schemas.microsoft.com/office/drawing/2014/main" id="{FFFABEFE-F14D-4AB5-8781-0527684E30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12136" y="3286472"/>
            <a:ext cx="790575" cy="1368425"/>
          </a:xfrm>
          <a:prstGeom prst="can">
            <a:avLst>
              <a:gd name="adj" fmla="val 50037"/>
            </a:avLst>
          </a:prstGeom>
          <a:solidFill>
            <a:srgbClr val="2C383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9">
            <a:extLst>
              <a:ext uri="{FF2B5EF4-FFF2-40B4-BE49-F238E27FC236}">
                <a16:creationId xmlns:a16="http://schemas.microsoft.com/office/drawing/2014/main" id="{E8D7952A-2616-4BA0-9336-683A869949A2}"/>
              </a:ext>
            </a:extLst>
          </p:cNvPr>
          <p:cNvSpPr>
            <a:spLocks/>
          </p:cNvSpPr>
          <p:nvPr/>
        </p:nvSpPr>
        <p:spPr bwMode="auto">
          <a:xfrm>
            <a:off x="2586136" y="1773584"/>
            <a:ext cx="2232025" cy="2232025"/>
          </a:xfrm>
          <a:custGeom>
            <a:avLst/>
            <a:gdLst>
              <a:gd name="T0" fmla="*/ 1104328 w 2232248"/>
              <a:gd name="T1" fmla="*/ 271993 h 2232248"/>
              <a:gd name="T2" fmla="*/ 2186026 w 2232248"/>
              <a:gd name="T3" fmla="*/ 835899 h 2232248"/>
              <a:gd name="T4" fmla="*/ 1960204 w 2232248"/>
              <a:gd name="T5" fmla="*/ 1101101 h 2232248"/>
              <a:gd name="T6" fmla="*/ 1642292 w 2232248"/>
              <a:gd name="T7" fmla="*/ 845577 h 2232248"/>
              <a:gd name="T8" fmla="*/ 11796480 60000 65536"/>
              <a:gd name="T9" fmla="*/ 23592960 60000 65536"/>
              <a:gd name="T10" fmla="*/ 5898240 60000 65536"/>
              <a:gd name="T11" fmla="*/ 11796480 60000 65536"/>
              <a:gd name="T12" fmla="*/ 420522 w 2232248"/>
              <a:gd name="T13" fmla="*/ 420522 h 2232248"/>
              <a:gd name="T14" fmla="*/ 1811726 w 2232248"/>
              <a:gd name="T15" fmla="*/ 1811726 h 223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248" h="2232248">
                <a:moveTo>
                  <a:pt x="1102379" y="132491"/>
                </a:moveTo>
                <a:lnTo>
                  <a:pt x="1102379" y="132491"/>
                </a:lnTo>
                <a:cubicBezTo>
                  <a:pt x="1106960" y="132427"/>
                  <a:pt x="1111542" y="132394"/>
                  <a:pt x="1116124" y="132394"/>
                </a:cubicBezTo>
                <a:cubicBezTo>
                  <a:pt x="1552360" y="132394"/>
                  <a:pt x="1936493" y="419691"/>
                  <a:pt x="2059761" y="838149"/>
                </a:cubicBezTo>
                <a:lnTo>
                  <a:pt x="2186026" y="835899"/>
                </a:lnTo>
                <a:lnTo>
                  <a:pt x="1960204" y="1101101"/>
                </a:lnTo>
                <a:lnTo>
                  <a:pt x="1642292" y="845577"/>
                </a:lnTo>
                <a:lnTo>
                  <a:pt x="1765900" y="843377"/>
                </a:lnTo>
                <a:lnTo>
                  <a:pt x="1765900" y="843376"/>
                </a:lnTo>
                <a:cubicBezTo>
                  <a:pt x="1656052" y="581683"/>
                  <a:pt x="1399937" y="411424"/>
                  <a:pt x="1116124" y="411424"/>
                </a:cubicBezTo>
                <a:cubicBezTo>
                  <a:pt x="1112841" y="411424"/>
                  <a:pt x="1109559" y="411447"/>
                  <a:pt x="1106277" y="411493"/>
                </a:cubicBezTo>
                <a:close/>
              </a:path>
            </a:pathLst>
          </a:cu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Circular Arrow 10">
            <a:extLst>
              <a:ext uri="{FF2B5EF4-FFF2-40B4-BE49-F238E27FC236}">
                <a16:creationId xmlns:a16="http://schemas.microsoft.com/office/drawing/2014/main" id="{33824671-CB4F-4F04-8BDE-5217752D74B1}"/>
              </a:ext>
            </a:extLst>
          </p:cNvPr>
          <p:cNvSpPr>
            <a:spLocks/>
          </p:cNvSpPr>
          <p:nvPr/>
        </p:nvSpPr>
        <p:spPr bwMode="auto">
          <a:xfrm>
            <a:off x="7483573" y="3645247"/>
            <a:ext cx="2232025" cy="2232025"/>
          </a:xfrm>
          <a:custGeom>
            <a:avLst/>
            <a:gdLst>
              <a:gd name="T0" fmla="*/ 1104328 w 2232248"/>
              <a:gd name="T1" fmla="*/ 271993 h 2232248"/>
              <a:gd name="T2" fmla="*/ 2186026 w 2232248"/>
              <a:gd name="T3" fmla="*/ 835899 h 2232248"/>
              <a:gd name="T4" fmla="*/ 1960204 w 2232248"/>
              <a:gd name="T5" fmla="*/ 1101101 h 2232248"/>
              <a:gd name="T6" fmla="*/ 1642292 w 2232248"/>
              <a:gd name="T7" fmla="*/ 845577 h 2232248"/>
              <a:gd name="T8" fmla="*/ 11796480 60000 65536"/>
              <a:gd name="T9" fmla="*/ 23592960 60000 65536"/>
              <a:gd name="T10" fmla="*/ 5898240 60000 65536"/>
              <a:gd name="T11" fmla="*/ 11796480 60000 65536"/>
              <a:gd name="T12" fmla="*/ 420522 w 2232248"/>
              <a:gd name="T13" fmla="*/ 420522 h 2232248"/>
              <a:gd name="T14" fmla="*/ 1811726 w 2232248"/>
              <a:gd name="T15" fmla="*/ 1811726 h 223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248" h="2232248">
                <a:moveTo>
                  <a:pt x="1102379" y="132491"/>
                </a:moveTo>
                <a:lnTo>
                  <a:pt x="1102379" y="132491"/>
                </a:lnTo>
                <a:cubicBezTo>
                  <a:pt x="1106960" y="132427"/>
                  <a:pt x="1111542" y="132394"/>
                  <a:pt x="1116124" y="132394"/>
                </a:cubicBezTo>
                <a:cubicBezTo>
                  <a:pt x="1552360" y="132394"/>
                  <a:pt x="1936493" y="419691"/>
                  <a:pt x="2059761" y="838149"/>
                </a:cubicBezTo>
                <a:lnTo>
                  <a:pt x="2186026" y="835899"/>
                </a:lnTo>
                <a:lnTo>
                  <a:pt x="1960204" y="1101101"/>
                </a:lnTo>
                <a:lnTo>
                  <a:pt x="1642292" y="845577"/>
                </a:lnTo>
                <a:lnTo>
                  <a:pt x="1765900" y="843377"/>
                </a:lnTo>
                <a:lnTo>
                  <a:pt x="1765900" y="843376"/>
                </a:lnTo>
                <a:cubicBezTo>
                  <a:pt x="1656052" y="581683"/>
                  <a:pt x="1399937" y="411424"/>
                  <a:pt x="1116124" y="411424"/>
                </a:cubicBezTo>
                <a:cubicBezTo>
                  <a:pt x="1112841" y="411424"/>
                  <a:pt x="1109559" y="411447"/>
                  <a:pt x="1106277" y="411493"/>
                </a:cubicBezTo>
                <a:close/>
              </a:path>
            </a:pathLst>
          </a:cu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900D19-B3DB-407F-A16F-00706669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465" y="1629122"/>
            <a:ext cx="1667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he-IL" b="1" dirty="0">
                <a:latin typeface="Calibri" charset="0"/>
                <a:cs typeface="+mj-cs"/>
              </a:rPr>
              <a:t>קלט (פרמטר)</a:t>
            </a:r>
            <a:endParaRPr lang="en-US" b="1" dirty="0">
              <a:latin typeface="Calibri" charset="0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18FD7-E008-4E84-8617-041B0F15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712" y="4869209"/>
            <a:ext cx="2073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he-IL" b="1" dirty="0">
                <a:latin typeface="Calibri" charset="0"/>
                <a:cs typeface="+mj-cs"/>
              </a:rPr>
              <a:t>פלט (ערך מוחזר)</a:t>
            </a:r>
            <a:endParaRPr lang="en-US" b="1" dirty="0">
              <a:latin typeface="Calibri" charset="0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73F90-8D13-4E42-AC57-06F7CB037FD9}"/>
              </a:ext>
            </a:extLst>
          </p:cNvPr>
          <p:cNvSpPr txBox="1"/>
          <p:nvPr/>
        </p:nvSpPr>
        <p:spPr>
          <a:xfrm>
            <a:off x="5527050" y="4005609"/>
            <a:ext cx="13684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bg1"/>
                </a:solidFill>
              </a:rPr>
              <a:t>פונקציה</a:t>
            </a:r>
          </a:p>
        </p:txBody>
      </p:sp>
    </p:spTree>
    <p:extLst>
      <p:ext uri="{BB962C8B-B14F-4D97-AF65-F5344CB8AC3E}">
        <p14:creationId xmlns:p14="http://schemas.microsoft.com/office/powerpoint/2010/main" val="1629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1771767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טלי גם בדקה ומצאה שאורך כל צעד שלה הוא 42 ס"מ. (</a:t>
            </a:r>
            <a:r>
              <a:rPr lang="en-US" dirty="0"/>
              <a:t>0.42</a:t>
            </a:r>
            <a:r>
              <a:rPr lang="he-IL" dirty="0"/>
              <a:t> מ'). </a:t>
            </a:r>
          </a:p>
          <a:p>
            <a:pPr marL="0" indent="0">
              <a:buNone/>
            </a:pPr>
            <a:r>
              <a:rPr lang="he-IL" dirty="0"/>
              <a:t>פתחו אלגוריתם ש</a:t>
            </a:r>
            <a:r>
              <a:rPr lang="he-IL" b="1" dirty="0">
                <a:solidFill>
                  <a:srgbClr val="0070C0"/>
                </a:solidFill>
              </a:rPr>
              <a:t>הקלט </a:t>
            </a:r>
            <a:r>
              <a:rPr lang="he-IL" dirty="0"/>
              <a:t>שלו הוא </a:t>
            </a:r>
            <a:r>
              <a:rPr lang="he-IL" b="1" dirty="0">
                <a:solidFill>
                  <a:srgbClr val="0070C0"/>
                </a:solidFill>
              </a:rPr>
              <a:t>מספר הצעדים שעל טלי לצעוד ישר</a:t>
            </a:r>
            <a:r>
              <a:rPr lang="he-IL" dirty="0"/>
              <a:t>, </a:t>
            </a:r>
            <a:r>
              <a:rPr lang="he-IL" b="1" dirty="0">
                <a:solidFill>
                  <a:srgbClr val="0070C0"/>
                </a:solidFill>
              </a:rPr>
              <a:t>ומספר הצעדים שעל טלי לצעוד לאחר שפנתה ימינה</a:t>
            </a:r>
            <a:r>
              <a:rPr lang="he-IL" dirty="0"/>
              <a:t>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אורך החבל המבוקש</a:t>
            </a:r>
            <a:r>
              <a:rPr lang="he-IL" dirty="0"/>
              <a:t>. ישמו את האלגוריתם בתוכנית מחשב בשפת #</a:t>
            </a:r>
            <a:r>
              <a:rPr lang="en-US" dirty="0"/>
              <a:t>C </a:t>
            </a:r>
            <a:r>
              <a:rPr lang="he-IL" dirty="0"/>
              <a:t>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204842-12FE-40FF-AA2D-1C03C19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0351" y="3000570"/>
            <a:ext cx="1063196" cy="93145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BE6DD8D-823C-4D92-9A06-4E454098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9707" y="5525833"/>
            <a:ext cx="1063196" cy="931452"/>
          </a:xfrm>
          <a:prstGeom prst="rect">
            <a:avLst/>
          </a:prstGeom>
        </p:spPr>
      </p:pic>
      <p:pic>
        <p:nvPicPr>
          <p:cNvPr id="1032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10D5DBD8-C8D4-48DD-9AA5-458BB466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92" y="3784163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6D22420-89A4-4ACD-83F5-40293E7E3772}"/>
              </a:ext>
            </a:extLst>
          </p:cNvPr>
          <p:cNvCxnSpPr/>
          <p:nvPr/>
        </p:nvCxnSpPr>
        <p:spPr>
          <a:xfrm flipH="1">
            <a:off x="3800351" y="6310859"/>
            <a:ext cx="3245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79FEA42-2033-4573-BF8C-FE888EBC115C}"/>
              </a:ext>
            </a:extLst>
          </p:cNvPr>
          <p:cNvCxnSpPr>
            <a:cxnSpLocks/>
          </p:cNvCxnSpPr>
          <p:nvPr/>
        </p:nvCxnSpPr>
        <p:spPr>
          <a:xfrm flipH="1" flipV="1">
            <a:off x="3814430" y="3926846"/>
            <a:ext cx="1" cy="209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הפונקציות/פעולות/מתודות של המחלקה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BF52377-9206-4CE2-BD17-FA0539EE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76" y="1265445"/>
            <a:ext cx="10058449" cy="49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36789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אלגוריתם ש</a:t>
            </a:r>
            <a:r>
              <a:rPr lang="he-IL" b="1" dirty="0">
                <a:solidFill>
                  <a:srgbClr val="0070C0"/>
                </a:solidFill>
              </a:rPr>
              <a:t>הקלט </a:t>
            </a:r>
            <a:r>
              <a:rPr lang="he-IL" dirty="0"/>
              <a:t>שלו הוא </a:t>
            </a:r>
            <a:r>
              <a:rPr lang="he-IL" b="1" dirty="0">
                <a:solidFill>
                  <a:srgbClr val="0070C0"/>
                </a:solidFill>
              </a:rPr>
              <a:t>מספר הצעדים שעל טלי לצעוד ישר</a:t>
            </a:r>
            <a:r>
              <a:rPr lang="he-IL" dirty="0"/>
              <a:t>, </a:t>
            </a:r>
            <a:r>
              <a:rPr lang="he-IL" b="1" dirty="0">
                <a:solidFill>
                  <a:srgbClr val="0070C0"/>
                </a:solidFill>
              </a:rPr>
              <a:t>ומספר הצעדים שעל טלי לצעוד לאחר שפנתה ימינה</a:t>
            </a:r>
            <a:r>
              <a:rPr lang="he-IL" dirty="0"/>
              <a:t>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אורך החבל המבוקש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1582561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138396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אם טלי צועדת </a:t>
            </a:r>
            <a:r>
              <a:rPr lang="he-IL" b="1" dirty="0">
                <a:solidFill>
                  <a:srgbClr val="0070C0"/>
                </a:solidFill>
              </a:rPr>
              <a:t>30 צעדים ישר</a:t>
            </a:r>
            <a:r>
              <a:rPr lang="he-IL" dirty="0"/>
              <a:t>, ואחר כך </a:t>
            </a:r>
            <a:r>
              <a:rPr lang="he-IL" b="1" dirty="0">
                <a:solidFill>
                  <a:srgbClr val="0070C0"/>
                </a:solidFill>
              </a:rPr>
              <a:t>21 צעדים ימינה</a:t>
            </a:r>
            <a:r>
              <a:rPr lang="he-IL" dirty="0"/>
              <a:t>, 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ניתן לתאר זאת </a:t>
            </a:r>
            <a:r>
              <a:rPr lang="he-IL" dirty="0"/>
              <a:t>באמצעות משולש ישר זווית, </a:t>
            </a:r>
            <a:r>
              <a:rPr lang="he-IL" b="1" dirty="0">
                <a:solidFill>
                  <a:srgbClr val="0070C0"/>
                </a:solidFill>
              </a:rPr>
              <a:t>שניצב</a:t>
            </a:r>
            <a:r>
              <a:rPr lang="he-IL" dirty="0"/>
              <a:t> אחד שלו הוא 30 צעדים, והשני 21 צעדים.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96DDD9-36F0-4EA7-88A5-59E15B81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9997" y="2563047"/>
            <a:ext cx="1063196" cy="93145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C94394-A007-4847-9BAC-8EFDE027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59353" y="5088310"/>
            <a:ext cx="1063196" cy="931452"/>
          </a:xfrm>
          <a:prstGeom prst="rect">
            <a:avLst/>
          </a:prstGeom>
        </p:spPr>
      </p:pic>
      <p:pic>
        <p:nvPicPr>
          <p:cNvPr id="6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F4F8CB3E-1E0D-4437-9515-37D59F47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38" y="3346640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098A4A1-8FA1-4AF7-84E7-50282F9867D2}"/>
              </a:ext>
            </a:extLst>
          </p:cNvPr>
          <p:cNvCxnSpPr/>
          <p:nvPr/>
        </p:nvCxnSpPr>
        <p:spPr>
          <a:xfrm flipH="1">
            <a:off x="4339997" y="5873336"/>
            <a:ext cx="3245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39533DA5-5F90-420A-B4C0-2DD8D6F608C3}"/>
              </a:ext>
            </a:extLst>
          </p:cNvPr>
          <p:cNvCxnSpPr>
            <a:cxnSpLocks/>
          </p:cNvCxnSpPr>
          <p:nvPr/>
        </p:nvCxnSpPr>
        <p:spPr>
          <a:xfrm flipH="1" flipV="1">
            <a:off x="4354076" y="3489323"/>
            <a:ext cx="1" cy="209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שולש ישר-זווית 2">
            <a:extLst>
              <a:ext uri="{FF2B5EF4-FFF2-40B4-BE49-F238E27FC236}">
                <a16:creationId xmlns:a16="http://schemas.microsoft.com/office/drawing/2014/main" id="{70F0F7DD-2AC4-401C-A896-DD637714BD78}"/>
              </a:ext>
            </a:extLst>
          </p:cNvPr>
          <p:cNvSpPr/>
          <p:nvPr/>
        </p:nvSpPr>
        <p:spPr>
          <a:xfrm>
            <a:off x="4585858" y="3025307"/>
            <a:ext cx="3942413" cy="268656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32AC-31A0-464F-8BB4-9FADED62A1F5}"/>
              </a:ext>
            </a:extLst>
          </p:cNvPr>
          <p:cNvSpPr txBox="1"/>
          <p:nvPr/>
        </p:nvSpPr>
        <p:spPr>
          <a:xfrm>
            <a:off x="5066675" y="5953402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30 צעדים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3F69E-E034-4B4C-BF0B-0749A17ADA5A}"/>
              </a:ext>
            </a:extLst>
          </p:cNvPr>
          <p:cNvSpPr txBox="1"/>
          <p:nvPr/>
        </p:nvSpPr>
        <p:spPr>
          <a:xfrm>
            <a:off x="2469346" y="4015395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21 צעדים</a:t>
            </a:r>
          </a:p>
        </p:txBody>
      </p:sp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3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151220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המרחק המבוקש הוא בדיוק </a:t>
            </a:r>
            <a:r>
              <a:rPr lang="he-IL" b="1" dirty="0">
                <a:solidFill>
                  <a:srgbClr val="0070C0"/>
                </a:solidFill>
              </a:rPr>
              <a:t>אורך היתר במשולש </a:t>
            </a:r>
            <a:r>
              <a:rPr lang="he-IL" dirty="0"/>
              <a:t>זה. </a:t>
            </a:r>
          </a:p>
          <a:p>
            <a:pPr marL="0" indent="0">
              <a:buNone/>
            </a:pPr>
            <a:r>
              <a:rPr lang="he-IL" dirty="0"/>
              <a:t>לכן, נשתמש </a:t>
            </a:r>
            <a:r>
              <a:rPr lang="he-IL" b="1" dirty="0">
                <a:solidFill>
                  <a:srgbClr val="0070C0"/>
                </a:solidFill>
              </a:rPr>
              <a:t>במשפט פיתגורס				</a:t>
            </a:r>
            <a:r>
              <a:rPr lang="he-IL" dirty="0"/>
              <a:t>כדי לחשב את אורך החבל.</a:t>
            </a:r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96DDD9-36F0-4EA7-88A5-59E15B81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9997" y="2563047"/>
            <a:ext cx="1063196" cy="93145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C94394-A007-4847-9BAC-8EFDE027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59353" y="5088310"/>
            <a:ext cx="1063196" cy="931452"/>
          </a:xfrm>
          <a:prstGeom prst="rect">
            <a:avLst/>
          </a:prstGeom>
        </p:spPr>
      </p:pic>
      <p:pic>
        <p:nvPicPr>
          <p:cNvPr id="6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F4F8CB3E-1E0D-4437-9515-37D59F47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38" y="3346640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098A4A1-8FA1-4AF7-84E7-50282F9867D2}"/>
              </a:ext>
            </a:extLst>
          </p:cNvPr>
          <p:cNvCxnSpPr/>
          <p:nvPr/>
        </p:nvCxnSpPr>
        <p:spPr>
          <a:xfrm flipH="1">
            <a:off x="4339997" y="5873336"/>
            <a:ext cx="3245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39533DA5-5F90-420A-B4C0-2DD8D6F608C3}"/>
              </a:ext>
            </a:extLst>
          </p:cNvPr>
          <p:cNvCxnSpPr>
            <a:cxnSpLocks/>
          </p:cNvCxnSpPr>
          <p:nvPr/>
        </p:nvCxnSpPr>
        <p:spPr>
          <a:xfrm flipH="1" flipV="1">
            <a:off x="4354076" y="3489323"/>
            <a:ext cx="1" cy="209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שולש ישר-זווית 2">
            <a:extLst>
              <a:ext uri="{FF2B5EF4-FFF2-40B4-BE49-F238E27FC236}">
                <a16:creationId xmlns:a16="http://schemas.microsoft.com/office/drawing/2014/main" id="{70F0F7DD-2AC4-401C-A896-DD637714BD78}"/>
              </a:ext>
            </a:extLst>
          </p:cNvPr>
          <p:cNvSpPr/>
          <p:nvPr/>
        </p:nvSpPr>
        <p:spPr>
          <a:xfrm>
            <a:off x="4585858" y="3025307"/>
            <a:ext cx="3942413" cy="268656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32AC-31A0-464F-8BB4-9FADED62A1F5}"/>
              </a:ext>
            </a:extLst>
          </p:cNvPr>
          <p:cNvSpPr txBox="1"/>
          <p:nvPr/>
        </p:nvSpPr>
        <p:spPr>
          <a:xfrm>
            <a:off x="5066675" y="5953402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30 צעדים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3F69E-E034-4B4C-BF0B-0749A17ADA5A}"/>
              </a:ext>
            </a:extLst>
          </p:cNvPr>
          <p:cNvSpPr txBox="1"/>
          <p:nvPr/>
        </p:nvSpPr>
        <p:spPr>
          <a:xfrm>
            <a:off x="2469346" y="4015395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21 צעדים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FDF77DB-5E60-494D-B177-E5ECAA7F4688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4585858" y="3025307"/>
            <a:ext cx="3942413" cy="2686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CB9B3329-C458-491F-BEBE-B21C6835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10" y="1227452"/>
            <a:ext cx="2542981" cy="712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27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3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8975464" y="1814802"/>
            <a:ext cx="303213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חישוב אורך ההיתר: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96DDD9-36F0-4EA7-88A5-59E15B81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71130" y="2826714"/>
            <a:ext cx="1063196" cy="93145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C94394-A007-4847-9BAC-8EFDE027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2268" y="5430355"/>
            <a:ext cx="1063196" cy="931452"/>
          </a:xfrm>
          <a:prstGeom prst="rect">
            <a:avLst/>
          </a:prstGeom>
        </p:spPr>
      </p:pic>
      <p:pic>
        <p:nvPicPr>
          <p:cNvPr id="6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F4F8CB3E-1E0D-4437-9515-37D59F47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53" y="3688685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098A4A1-8FA1-4AF7-84E7-50282F9867D2}"/>
              </a:ext>
            </a:extLst>
          </p:cNvPr>
          <p:cNvCxnSpPr/>
          <p:nvPr/>
        </p:nvCxnSpPr>
        <p:spPr>
          <a:xfrm flipH="1">
            <a:off x="4292912" y="6215381"/>
            <a:ext cx="3245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39533DA5-5F90-420A-B4C0-2DD8D6F608C3}"/>
              </a:ext>
            </a:extLst>
          </p:cNvPr>
          <p:cNvCxnSpPr>
            <a:cxnSpLocks/>
          </p:cNvCxnSpPr>
          <p:nvPr/>
        </p:nvCxnSpPr>
        <p:spPr>
          <a:xfrm flipH="1" flipV="1">
            <a:off x="4306991" y="3831368"/>
            <a:ext cx="1" cy="20985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שולש ישר-זווית 2">
            <a:extLst>
              <a:ext uri="{FF2B5EF4-FFF2-40B4-BE49-F238E27FC236}">
                <a16:creationId xmlns:a16="http://schemas.microsoft.com/office/drawing/2014/main" id="{70F0F7DD-2AC4-401C-A896-DD637714BD78}"/>
              </a:ext>
            </a:extLst>
          </p:cNvPr>
          <p:cNvSpPr/>
          <p:nvPr/>
        </p:nvSpPr>
        <p:spPr>
          <a:xfrm>
            <a:off x="4538773" y="3367352"/>
            <a:ext cx="3942413" cy="268656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32AC-31A0-464F-8BB4-9FADED62A1F5}"/>
              </a:ext>
            </a:extLst>
          </p:cNvPr>
          <p:cNvSpPr txBox="1"/>
          <p:nvPr/>
        </p:nvSpPr>
        <p:spPr>
          <a:xfrm>
            <a:off x="5019590" y="6295447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30 צעדים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3F69E-E034-4B4C-BF0B-0749A17ADA5A}"/>
              </a:ext>
            </a:extLst>
          </p:cNvPr>
          <p:cNvSpPr txBox="1"/>
          <p:nvPr/>
        </p:nvSpPr>
        <p:spPr>
          <a:xfrm>
            <a:off x="2422261" y="4357440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21 צעדים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FDF77DB-5E60-494D-B177-E5ECAA7F4688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4538773" y="3367352"/>
            <a:ext cx="3942413" cy="2686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CB9B3329-C458-491F-BEBE-B21C6835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10" y="727869"/>
            <a:ext cx="2542981" cy="712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9B35042-7BC8-4F33-827E-09C92BFC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223" y="1695765"/>
            <a:ext cx="4224734" cy="712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4AF338-6F63-49A0-997F-FAD0E7FEB7AA}"/>
              </a:ext>
            </a:extLst>
          </p:cNvPr>
          <p:cNvSpPr txBox="1"/>
          <p:nvPr/>
        </p:nvSpPr>
        <p:spPr>
          <a:xfrm>
            <a:off x="7027848" y="1872505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 = </a:t>
            </a:r>
            <a:r>
              <a:rPr lang="he-IL" sz="2800" dirty="0"/>
              <a:t>15.38</a:t>
            </a: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7F75D9D8-066A-484E-B5B6-7D4A8C36526A}"/>
              </a:ext>
            </a:extLst>
          </p:cNvPr>
          <p:cNvSpPr txBox="1">
            <a:spLocks/>
          </p:cNvSpPr>
          <p:nvPr/>
        </p:nvSpPr>
        <p:spPr>
          <a:xfrm>
            <a:off x="5231568" y="2428144"/>
            <a:ext cx="6776028" cy="99617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נכפיל את התוצאה ב-2 (כיוון </a:t>
            </a:r>
            <a:r>
              <a:rPr lang="he-IL" b="1" dirty="0">
                <a:solidFill>
                  <a:srgbClr val="0070C0"/>
                </a:solidFill>
              </a:rPr>
              <a:t>שהחבל הינו כפול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והתוצאה המתקבלת היא הפלט המבוקש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EC545-BF30-4232-847B-E9374DCC14E4}"/>
              </a:ext>
            </a:extLst>
          </p:cNvPr>
          <p:cNvSpPr txBox="1"/>
          <p:nvPr/>
        </p:nvSpPr>
        <p:spPr>
          <a:xfrm>
            <a:off x="6653703" y="4448058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15.38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3DB-A9E2-46ED-9B95-8CA2A4B02129}"/>
              </a:ext>
            </a:extLst>
          </p:cNvPr>
          <p:cNvSpPr txBox="1"/>
          <p:nvPr/>
        </p:nvSpPr>
        <p:spPr>
          <a:xfrm>
            <a:off x="7798487" y="4448058"/>
            <a:ext cx="12403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= 2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481C-6BD8-4490-AE88-EBB36324B53C}"/>
              </a:ext>
            </a:extLst>
          </p:cNvPr>
          <p:cNvSpPr txBox="1"/>
          <p:nvPr/>
        </p:nvSpPr>
        <p:spPr>
          <a:xfrm>
            <a:off x="8619582" y="4448058"/>
            <a:ext cx="12403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FF0000"/>
                </a:solidFill>
              </a:rPr>
              <a:t>30.76</a:t>
            </a:r>
          </a:p>
        </p:txBody>
      </p:sp>
    </p:spTree>
    <p:extLst>
      <p:ext uri="{BB962C8B-B14F-4D97-AF65-F5344CB8AC3E}">
        <p14:creationId xmlns:p14="http://schemas.microsoft.com/office/powerpoint/2010/main" val="16636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3" grpId="0" animBg="1"/>
      <p:bldP spid="10" grpId="0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דוגמת קלט נוספת, קצת שונה...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ומה אם הנתון השני בקלט הוא 0 ?כלומר, טלי אינה צריכה לצעוד כלל ימינה?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96DDD9-36F0-4EA7-88A5-59E15B81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8866" y="2330120"/>
            <a:ext cx="1063196" cy="93145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C94394-A007-4847-9BAC-8EFDE027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94461" y="2330120"/>
            <a:ext cx="1063196" cy="931452"/>
          </a:xfrm>
          <a:prstGeom prst="rect">
            <a:avLst/>
          </a:prstGeom>
        </p:spPr>
      </p:pic>
      <p:pic>
        <p:nvPicPr>
          <p:cNvPr id="6" name="Picture 8" descr="×ª××¦××ª ×ª××× × ×¢×××¨ âªdrawing of ziplineâ¬â">
            <a:extLst>
              <a:ext uri="{FF2B5EF4-FFF2-40B4-BE49-F238E27FC236}">
                <a16:creationId xmlns:a16="http://schemas.microsoft.com/office/drawing/2014/main" id="{F4F8CB3E-1E0D-4437-9515-37D59F47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26" y="1519902"/>
            <a:ext cx="1741670" cy="17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A098A4A1-8FA1-4AF7-84E7-50282F9867D2}"/>
              </a:ext>
            </a:extLst>
          </p:cNvPr>
          <p:cNvCxnSpPr>
            <a:cxnSpLocks/>
          </p:cNvCxnSpPr>
          <p:nvPr/>
        </p:nvCxnSpPr>
        <p:spPr>
          <a:xfrm flipH="1">
            <a:off x="4461969" y="3195212"/>
            <a:ext cx="29382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232AC-31A0-464F-8BB4-9FADED62A1F5}"/>
              </a:ext>
            </a:extLst>
          </p:cNvPr>
          <p:cNvSpPr txBox="1"/>
          <p:nvPr/>
        </p:nvSpPr>
        <p:spPr>
          <a:xfrm>
            <a:off x="4901783" y="3195212"/>
            <a:ext cx="17688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/>
              <a:t>30 צעדים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7A0DA61-3157-41DE-A6E1-249C0BB22CF4}"/>
              </a:ext>
            </a:extLst>
          </p:cNvPr>
          <p:cNvSpPr/>
          <p:nvPr/>
        </p:nvSpPr>
        <p:spPr>
          <a:xfrm>
            <a:off x="184404" y="4112536"/>
            <a:ext cx="11697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האם נוסחה הכללית שמצאנו תתאים גם למקרה הפרטי הזה?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41699F-1A69-41D2-BB1C-3BA3C971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" y="5130703"/>
            <a:ext cx="2542981" cy="7120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208376-8488-49FB-9747-D3DD31B417E2}"/>
              </a:ext>
            </a:extLst>
          </p:cNvPr>
          <p:cNvSpPr txBox="1"/>
          <p:nvPr/>
        </p:nvSpPr>
        <p:spPr>
          <a:xfrm>
            <a:off x="1070981" y="5291469"/>
            <a:ext cx="637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 •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316E92F-C782-49A5-96C0-3C109D093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155" y="5110267"/>
            <a:ext cx="3328395" cy="704422"/>
          </a:xfrm>
          <a:prstGeom prst="rect">
            <a:avLst/>
          </a:prstGeom>
        </p:spPr>
      </p:pic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33CB463D-077E-46D4-B96C-E40CEDE12E1D}"/>
              </a:ext>
            </a:extLst>
          </p:cNvPr>
          <p:cNvSpPr/>
          <p:nvPr/>
        </p:nvSpPr>
        <p:spPr>
          <a:xfrm>
            <a:off x="6280879" y="6151759"/>
            <a:ext cx="1319134" cy="523219"/>
          </a:xfrm>
          <a:prstGeom prst="wedgeRoundRectCallout">
            <a:avLst>
              <a:gd name="adj1" fmla="val 12122"/>
              <a:gd name="adj2" fmla="val -132319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  <a:endParaRPr lang="he-IL" sz="2800" dirty="0">
              <a:solidFill>
                <a:schemeClr val="tx1"/>
              </a:solidFill>
            </a:endParaRP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83E8DE86-7BD5-4D46-86CB-3FBD9D75C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342" y="5232072"/>
            <a:ext cx="1782529" cy="509295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426031EC-CC79-4480-825D-66BE6F216E81}"/>
              </a:ext>
            </a:extLst>
          </p:cNvPr>
          <p:cNvSpPr/>
          <p:nvPr/>
        </p:nvSpPr>
        <p:spPr>
          <a:xfrm>
            <a:off x="303233" y="4112536"/>
            <a:ext cx="308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b="1" dirty="0">
                <a:solidFill>
                  <a:srgbClr val="FF0000"/>
                </a:solidFill>
              </a:rPr>
              <a:t>כן. הנוסחה תתאים</a:t>
            </a:r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BEF5DD8-F469-4AB9-9F36-D7CC3E23DFAC}"/>
              </a:ext>
            </a:extLst>
          </p:cNvPr>
          <p:cNvCxnSpPr/>
          <p:nvPr/>
        </p:nvCxnSpPr>
        <p:spPr>
          <a:xfrm>
            <a:off x="6280879" y="5291469"/>
            <a:ext cx="194872" cy="26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2D512E17-0EDC-4876-9978-B9ADDE4CFD13}"/>
              </a:ext>
            </a:extLst>
          </p:cNvPr>
          <p:cNvCxnSpPr/>
          <p:nvPr/>
        </p:nvCxnSpPr>
        <p:spPr>
          <a:xfrm>
            <a:off x="6475751" y="5160664"/>
            <a:ext cx="194872" cy="26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6F2961-7AA8-4C3C-8039-1D08D0826D5E}"/>
              </a:ext>
            </a:extLst>
          </p:cNvPr>
          <p:cNvCxnSpPr/>
          <p:nvPr/>
        </p:nvCxnSpPr>
        <p:spPr>
          <a:xfrm>
            <a:off x="7012773" y="5355914"/>
            <a:ext cx="194872" cy="26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0" grpId="0"/>
      <p:bldP spid="14" grpId="0"/>
      <p:bldP spid="16" grpId="0" animBg="1"/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448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2571912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96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1966</Words>
  <Application>Microsoft Office PowerPoint</Application>
  <PresentationFormat>מסך רחב</PresentationFormat>
  <Paragraphs>332</Paragraphs>
  <Slides>30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ערכת נושא Office</vt:lpstr>
      <vt:lpstr>מה נלמד היום?</vt:lpstr>
      <vt:lpstr>דוגמא</vt:lpstr>
      <vt:lpstr>דוגמא</vt:lpstr>
      <vt:lpstr>שלבים לפתרון בעיה</vt:lpstr>
      <vt:lpstr>שלב 1 - בחינת דוגמאות קלט שונות</vt:lpstr>
      <vt:lpstr>שלב 1 - בחינת דוגמאות קלט שונות</vt:lpstr>
      <vt:lpstr>שלב 1 - בחינת דוגמאות קלט שונות</vt:lpstr>
      <vt:lpstr>דוגמת קלט נוספת, קצת שונה...</vt:lpstr>
      <vt:lpstr>סיכום שלבים לפתרון בעיה</vt:lpstr>
      <vt:lpstr>שלב 2 - חלוקת המשימה לתת-משימות</vt:lpstr>
      <vt:lpstr>סיכום שלבים לפתרון בעיה</vt:lpstr>
      <vt:lpstr>שלב 3 - בחירת משתנים (תפקיד, שם וטיפוס לכל משתנה)</vt:lpstr>
      <vt:lpstr>שלב 3 - בחירת משתנים (תפקיד, שם וטיפוס לכל משתנה)</vt:lpstr>
      <vt:lpstr>הכרזה על המשתנים בתוכנית הנתונה</vt:lpstr>
      <vt:lpstr>האם יש צורך בקבועים בתוכנית הנתונה?</vt:lpstr>
      <vt:lpstr>נוסיף את הקבוע להכרזה על המשתנים בתוכנית הנתונה</vt:lpstr>
      <vt:lpstr>סיכום שלבים לפתרון בעיה</vt:lpstr>
      <vt:lpstr>שלב 4 – כתיבת האלגוריתם</vt:lpstr>
      <vt:lpstr>שלב 4 – כתיבת האלגוריתם</vt:lpstr>
      <vt:lpstr>שלב 5 – יישום האלגוריתם ע"י תוכנית</vt:lpstr>
      <vt:lpstr>שלב 5 – יישום האלגוריתם ב #C</vt:lpstr>
      <vt:lpstr>שלב 5 – יישום האלגוריתם ב #C</vt:lpstr>
      <vt:lpstr>שלב 5 – יישום האלגוריתם ב #C</vt:lpstr>
      <vt:lpstr>שלב 5 – יישום האלגוריתם ב #C</vt:lpstr>
      <vt:lpstr>התוכנית השלמה</vt:lpstr>
      <vt:lpstr>סיכום שלבים לפתרון בעיה</vt:lpstr>
      <vt:lpstr>שלב 6 – ביצוע מעקב לבדיקת התוכנית שכתבנו</vt:lpstr>
      <vt:lpstr>המחלקה Math</vt:lpstr>
      <vt:lpstr>המחלקה Math</vt:lpstr>
      <vt:lpstr>הפונקציות/פעולות/מתודות של המחלקה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2019-11-05T18:10:21Z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