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997" r:id="rId2"/>
  </p:sldMasterIdLst>
  <p:notesMasterIdLst>
    <p:notesMasterId r:id="rId9"/>
  </p:notesMasterIdLst>
  <p:handoutMasterIdLst>
    <p:handoutMasterId r:id="rId10"/>
  </p:handoutMasterIdLst>
  <p:sldIdLst>
    <p:sldId id="390" r:id="rId3"/>
    <p:sldId id="341" r:id="rId4"/>
    <p:sldId id="455" r:id="rId5"/>
    <p:sldId id="456" r:id="rId6"/>
    <p:sldId id="457" r:id="rId7"/>
    <p:sldId id="458" r:id="rId8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E574AC39-44E6-425E-AF49-CF7D189F346F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6320F472-929B-459B-8D82-2FABCC5B32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1"/>
          <a:lstStyle>
            <a:lvl1pPr algn="r" latinLnBrk="0">
              <a:defRPr lang="he-IL" sz="1200"/>
            </a:lvl1pPr>
          </a:lstStyle>
          <a:p>
            <a:pPr algn="r" rtl="1"/>
            <a:fld id="{DF2775BC-6312-42C7-B7C5-EA6783C2D9CA}" type="datetimeFigureOut">
              <a:t>ז'/חשון/תש"פ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1" anchor="b"/>
          <a:lstStyle>
            <a:lvl1pPr algn="r" latinLnBrk="0">
              <a:defRPr lang="he-IL" sz="1200"/>
            </a:lvl1pPr>
          </a:lstStyle>
          <a:p>
            <a:pPr algn="r" rtl="1"/>
            <a:fld id="{67F715A1-4ADC-44E0-9587-804FF39D6B2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BE0CA2-15C7-44CE-B0C8-507B601A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B07E243-BB79-456F-B6D3-A152072B0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23D2F4-2884-4941-8B7F-55205CF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A1E471-0A44-46D6-90CC-4787D9E4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A33502-DD7D-479A-8AB5-FD822C0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8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9C711B-C1A3-4FCD-9BFC-717F78E3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E3F55B3-D0B4-475E-ACD1-F833A2CD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7EC394-1B08-40A5-B7AF-9DD72BF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DCA93A-0F81-4982-9310-FF8DFC6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7A3C02-72A2-4397-AD12-9026E2D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26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0BAE172-69D4-4F2B-9999-B05BBD7B0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1FFB854-337C-47DA-88B4-BF5F118CE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B7BB57-E93E-419C-8A0D-F01A1FEC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66CBD3-6831-41F7-A5AC-4FCD2012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73BC5C-36AB-4004-9DF0-14491217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04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C09EF-5540-442B-9CC2-21E4EAFD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749AF-774A-4B73-8DFB-FE8B0DE3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4F327F-9474-4F76-A213-7BC6313A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D0CF87-09B4-4999-8C49-B4F0CC0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5516EB-4C88-4575-BE0A-EBF68F8C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65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8256CD-6716-4282-86A7-4994FE9E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313452-437D-4F72-A0D6-2876F4C2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DB3F42-C364-443E-A985-0A6D3052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F8F5FC-30A6-49F3-BCC5-F6118702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47716E-C365-4C11-89BB-4803B3AA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42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ED0ED-BB32-4326-9E22-2B3AC030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FF3F0C-DA3F-4680-AD98-B3F1E482C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8BBEF5C-BA03-4599-BABE-94988A8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EFB515-288E-4F7B-9BC8-48226E27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5173B1-4744-4231-A0E1-4BFEB2A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FAB1AF-6D95-4156-B41C-51A03A07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27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868ECD-730B-4202-B0EE-3E58E46F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7A476C0-3F1D-4151-9C91-C5133965B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08ABD5-2A15-40BB-8646-470BA1A3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47191B1-A247-441B-9EB4-F83C0E538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77EC1D-6480-4111-8E24-7A2F74B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3F67BBD-0D50-47F0-A116-66998050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A10E074-6B94-4C0A-8391-BC1C918F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3403FA3-A108-4C53-8277-DA55FBA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91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65F1EC-BE34-405C-B936-3E5759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EDA7145-00DD-4820-BA76-474D10C0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BFA61EB-5718-428D-BAF4-37A4DA13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97DC831-F145-41F6-B51F-5D383F29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37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6B8C486-45D8-491C-98D7-DD2F1C84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E7D3335-15AF-4F8A-A8DC-83272B58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791B12-3321-4DFC-8CE9-479DCF5E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60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32CAE4-D8B0-4BFB-A77B-6864A3F9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615A1F-4E8D-4F4C-97A0-5F3F1052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46129A-EA65-43B0-A200-3B653648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01206F-2CEF-42B5-9C3F-C9F6475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9E7042-B40F-406C-85FB-DF4C5983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E1D6B51-60C8-4626-99E0-067319C5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9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0C78F3-4BA8-47E9-994F-4E219351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FF2553A-4024-4078-AFD5-DD5702B77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6347E75-9DAA-4268-A2D7-6FA1E77FA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A1D69D-195E-467C-8F00-820C645D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rtl="1"/>
            <a:fld id="{40FF0622-75E4-48B8-A617-5428CA5926CE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9E5BF0-ED75-4520-B93F-CBC00684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741C408-A431-47E5-9E56-DD15B63B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BA875541-8164-4CC7-9F2F-6F0C49BB858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77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96B0E3A-2A1A-46FC-BDD1-6B032600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B8D8BF4-B308-4D30-83A3-EE2BF33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F8AA0-82E4-462A-95AA-C60F4D86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40FF0622-75E4-48B8-A617-5428CA5926CE}" type="datetimeFigureOut">
              <a:rPr lang="he-IL" smtClean="0"/>
              <a:pPr rtl="1"/>
              <a:t>ז'/חשון/תש"פ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139115-DE8E-4AEA-A790-753463A4F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414418-76DB-4770-A306-47D21E82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BA875541-8164-4CC7-9F2F-6F0C49BB858D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76116"/>
            <a:ext cx="10515600" cy="64633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/>
            <a:r>
              <a:rPr lang="he-IL" b="1" dirty="0">
                <a:solidFill>
                  <a:srgbClr val="0070C0"/>
                </a:solidFill>
                <a:cs typeface="+mn-cs"/>
              </a:rPr>
              <a:t>מה נלמד היום?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418290" y="1358750"/>
            <a:ext cx="5355421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e-IL" dirty="0"/>
              <a:t>שילוב משתנים וטקסט בהוראת פלט</a:t>
            </a:r>
          </a:p>
        </p:txBody>
      </p:sp>
    </p:spTree>
    <p:extLst>
      <p:ext uri="{BB962C8B-B14F-4D97-AF65-F5344CB8AC3E}">
        <p14:creationId xmlns:p14="http://schemas.microsoft.com/office/powerpoint/2010/main" val="286184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הוראת פלט משולבת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85561" y="955495"/>
            <a:ext cx="11420877" cy="2287806"/>
          </a:xfrm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buNone/>
            </a:pPr>
            <a:r>
              <a:rPr lang="he-IL" dirty="0"/>
              <a:t>עד עתה כתבנו הוראת פלט להצגת טקסט מסוים או הוראת פלט להצגת ערך של משתנה כלשהו בנפרד.</a:t>
            </a:r>
          </a:p>
          <a:p>
            <a:pPr marL="0" indent="0">
              <a:buNone/>
            </a:pPr>
            <a:endParaRPr lang="he-IL" dirty="0"/>
          </a:p>
          <a:p>
            <a:pPr marL="2286000" lvl="5" indent="0" algn="l" rtl="0">
              <a:buNone/>
            </a:pPr>
            <a:r>
              <a:rPr lang="en-US" sz="2800" dirty="0"/>
              <a:t>Console.WriteLine(“The area is”); 	</a:t>
            </a:r>
            <a:r>
              <a:rPr lang="en-US" sz="2800" b="1" dirty="0">
                <a:solidFill>
                  <a:srgbClr val="00B050"/>
                </a:solidFill>
              </a:rPr>
              <a:t>//</a:t>
            </a:r>
            <a:r>
              <a:rPr lang="he-IL" sz="2800" b="1" dirty="0">
                <a:solidFill>
                  <a:srgbClr val="00B050"/>
                </a:solidFill>
              </a:rPr>
              <a:t>הדפסת טקסט</a:t>
            </a:r>
            <a:endParaRPr lang="en-US" sz="2800" b="1" dirty="0">
              <a:solidFill>
                <a:srgbClr val="00B050"/>
              </a:solidFill>
            </a:endParaRPr>
          </a:p>
          <a:p>
            <a:pPr marL="2286000" lvl="5" indent="0" algn="l" rtl="0">
              <a:buNone/>
            </a:pPr>
            <a:r>
              <a:rPr lang="en-US" sz="2800" dirty="0"/>
              <a:t>Console.WriteLine(area);		</a:t>
            </a:r>
            <a:r>
              <a:rPr lang="en-US" sz="2800" b="1" dirty="0">
                <a:solidFill>
                  <a:srgbClr val="00B050"/>
                </a:solidFill>
              </a:rPr>
              <a:t>// </a:t>
            </a:r>
            <a:r>
              <a:rPr lang="he-IL" sz="2800" b="1" dirty="0">
                <a:solidFill>
                  <a:srgbClr val="00B050"/>
                </a:solidFill>
              </a:rPr>
              <a:t>הדפסת ערך של משתנה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7C62DE1-05D7-4EA8-907E-D38B42390B6D}"/>
              </a:ext>
            </a:extLst>
          </p:cNvPr>
          <p:cNvSpPr/>
          <p:nvPr/>
        </p:nvSpPr>
        <p:spPr>
          <a:xfrm>
            <a:off x="1406796" y="3971562"/>
            <a:ext cx="10399642" cy="480131"/>
          </a:xfrm>
          <a:prstGeom prst="rect">
            <a:avLst/>
          </a:prstGeom>
        </p:spPr>
        <p:txBody>
          <a:bodyPr vert="horz" wrap="square" lIns="91440" tIns="45720" rIns="91440" bIns="45720" rtlCol="1">
            <a:spAutoFit/>
          </a:bodyPr>
          <a:lstStyle/>
          <a:p>
            <a:pPr algn="r" defTabSz="914400" rtl="1">
              <a:lnSpc>
                <a:spcPct val="90000"/>
              </a:lnSpc>
              <a:spcBef>
                <a:spcPts val="1000"/>
              </a:spcBef>
            </a:pPr>
            <a:r>
              <a:rPr lang="he-IL" sz="2800" dirty="0"/>
              <a:t>ניתן לשלב את שניהם בהוראת הפלט</a:t>
            </a:r>
          </a:p>
        </p:txBody>
      </p:sp>
    </p:spTree>
    <p:extLst>
      <p:ext uri="{BB962C8B-B14F-4D97-AF65-F5344CB8AC3E}">
        <p14:creationId xmlns:p14="http://schemas.microsoft.com/office/powerpoint/2010/main" val="12574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הוראת פלט משולבת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85561" y="955495"/>
            <a:ext cx="11420877" cy="4867999"/>
          </a:xfrm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buNone/>
            </a:pPr>
            <a:r>
              <a:rPr lang="he-IL" dirty="0"/>
              <a:t>ישנן 3 דרכים לשלב טקסט וערכי משתנים בפלט:</a:t>
            </a: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דרך 1: שימוש בסימן +</a:t>
            </a:r>
          </a:p>
          <a:p>
            <a:pPr marL="0" indent="0" algn="ctr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area is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area);</a:t>
            </a:r>
            <a:endParaRPr lang="he-IL" dirty="0"/>
          </a:p>
          <a:p>
            <a:pPr marL="0" indent="0">
              <a:buNone/>
            </a:pPr>
            <a:endParaRPr lang="he-I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דרך 2: </a:t>
            </a:r>
            <a:r>
              <a:rPr lang="en-US" b="1" dirty="0">
                <a:solidFill>
                  <a:srgbClr val="0070C0"/>
                </a:solidFill>
              </a:rPr>
              <a:t>Composite Formatting</a:t>
            </a:r>
            <a:endParaRPr lang="he-I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he-IL" dirty="0"/>
              <a:t>בדרך זו נוכל להיעזר </a:t>
            </a:r>
            <a:r>
              <a:rPr lang="he-IL" b="1" dirty="0">
                <a:solidFill>
                  <a:srgbClr val="0070C0"/>
                </a:solidFill>
              </a:rPr>
              <a:t>בפורמט אלגנטי ונוח לקריאה</a:t>
            </a:r>
            <a:r>
              <a:rPr lang="he-IL" dirty="0"/>
              <a:t>. </a:t>
            </a:r>
            <a:br>
              <a:rPr lang="en-US" dirty="0"/>
            </a:br>
            <a:r>
              <a:rPr lang="he-IL" dirty="0"/>
              <a:t>כאן אנו נעזרים </a:t>
            </a:r>
            <a:r>
              <a:rPr lang="he-IL" b="1" dirty="0">
                <a:solidFill>
                  <a:srgbClr val="0070C0"/>
                </a:solidFill>
              </a:rPr>
              <a:t>במסמני מקום (</a:t>
            </a:r>
            <a:r>
              <a:rPr lang="en-US" b="1" dirty="0">
                <a:solidFill>
                  <a:srgbClr val="0070C0"/>
                </a:solidFill>
              </a:rPr>
              <a:t>indexed placeholders</a:t>
            </a:r>
            <a:r>
              <a:rPr lang="he-IL" b="1" dirty="0">
                <a:solidFill>
                  <a:srgbClr val="0070C0"/>
                </a:solidFill>
              </a:rPr>
              <a:t>) </a:t>
            </a:r>
            <a:r>
              <a:rPr lang="he-IL" dirty="0"/>
              <a:t>כדי "לשמור על המקום" שבו יופיעו ערכי המשתנים.</a:t>
            </a:r>
          </a:p>
          <a:p>
            <a:pPr marL="0" indent="0">
              <a:buNone/>
            </a:pPr>
            <a:r>
              <a:rPr lang="he-IL" dirty="0"/>
              <a:t>לדוגמא: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area is 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,area);</a:t>
            </a:r>
            <a:endParaRPr lang="en-US" dirty="0"/>
          </a:p>
        </p:txBody>
      </p:sp>
      <p:sp>
        <p:nvSpPr>
          <p:cNvPr id="5" name="בועת דיבור: מלבן עם פינות מעוגלות 4">
            <a:extLst>
              <a:ext uri="{FF2B5EF4-FFF2-40B4-BE49-F238E27FC236}">
                <a16:creationId xmlns:a16="http://schemas.microsoft.com/office/drawing/2014/main" id="{FA418AA5-B71E-4B89-B36D-D4E9D9FB5342}"/>
              </a:ext>
            </a:extLst>
          </p:cNvPr>
          <p:cNvSpPr/>
          <p:nvPr/>
        </p:nvSpPr>
        <p:spPr>
          <a:xfrm>
            <a:off x="5786203" y="6168050"/>
            <a:ext cx="4357992" cy="537912"/>
          </a:xfrm>
          <a:prstGeom prst="wedgeRoundRectCallout">
            <a:avLst>
              <a:gd name="adj1" fmla="val -10361"/>
              <a:gd name="adj2" fmla="val -131530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he-IL" sz="2400" dirty="0">
                <a:solidFill>
                  <a:schemeClr val="tx1"/>
                </a:solidFill>
              </a:rPr>
              <a:t>מסמן מקום - </a:t>
            </a:r>
            <a:r>
              <a:rPr lang="en-US" sz="2400" dirty="0">
                <a:solidFill>
                  <a:schemeClr val="tx1"/>
                </a:solidFill>
              </a:rPr>
              <a:t>indexed placeholder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4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המשך דרך 2 –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 Formatting</a:t>
            </a:r>
            <a:endParaRPr lang="he-IL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85561" y="955495"/>
            <a:ext cx="11420877" cy="5384038"/>
          </a:xfrm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דרך 2: </a:t>
            </a:r>
            <a:r>
              <a:rPr lang="en-US" b="1" dirty="0">
                <a:solidFill>
                  <a:srgbClr val="0070C0"/>
                </a:solidFill>
              </a:rPr>
              <a:t>Composite Formatting</a:t>
            </a:r>
            <a:endParaRPr lang="he-I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he-IL" dirty="0"/>
              <a:t>בדרך זו נוכל להיעזר </a:t>
            </a:r>
            <a:r>
              <a:rPr lang="he-IL" b="1" dirty="0">
                <a:solidFill>
                  <a:srgbClr val="0070C0"/>
                </a:solidFill>
              </a:rPr>
              <a:t>בפורמט אלגנטי ונוח לקריאה</a:t>
            </a:r>
            <a:r>
              <a:rPr lang="he-IL" dirty="0"/>
              <a:t>. </a:t>
            </a:r>
            <a:br>
              <a:rPr lang="en-US" dirty="0"/>
            </a:br>
            <a:r>
              <a:rPr lang="he-IL" dirty="0"/>
              <a:t>כאן אנו נעזרים </a:t>
            </a:r>
            <a:r>
              <a:rPr lang="he-IL" b="1" dirty="0">
                <a:solidFill>
                  <a:srgbClr val="0070C0"/>
                </a:solidFill>
              </a:rPr>
              <a:t>במסמני מקום (</a:t>
            </a:r>
            <a:r>
              <a:rPr lang="en-US" b="1" dirty="0">
                <a:solidFill>
                  <a:srgbClr val="0070C0"/>
                </a:solidFill>
              </a:rPr>
              <a:t>indexed placeholders</a:t>
            </a:r>
            <a:r>
              <a:rPr lang="he-IL" b="1" dirty="0">
                <a:solidFill>
                  <a:srgbClr val="0070C0"/>
                </a:solidFill>
              </a:rPr>
              <a:t>) </a:t>
            </a:r>
            <a:r>
              <a:rPr lang="he-IL" dirty="0"/>
              <a:t>כדי "לשמור על המקום" שבו יופיעו ערכי המשתנים.</a:t>
            </a:r>
          </a:p>
          <a:p>
            <a:pPr marL="0" indent="0">
              <a:buNone/>
            </a:pPr>
            <a:r>
              <a:rPr lang="he-IL" dirty="0"/>
              <a:t>לדוגמא: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area is {0}"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,area);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numbers are {0} and {1}"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במקום {0} יודפס ערכו של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 ובמקום {1} יודפס ערכו של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he-IL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endParaRPr lang="en-US" dirty="0"/>
          </a:p>
        </p:txBody>
      </p:sp>
      <p:sp>
        <p:nvSpPr>
          <p:cNvPr id="5" name="בועת דיבור: מלבן עם פינות מעוגלות 4">
            <a:extLst>
              <a:ext uri="{FF2B5EF4-FFF2-40B4-BE49-F238E27FC236}">
                <a16:creationId xmlns:a16="http://schemas.microsoft.com/office/drawing/2014/main" id="{FA418AA5-B71E-4B89-B36D-D4E9D9FB5342}"/>
              </a:ext>
            </a:extLst>
          </p:cNvPr>
          <p:cNvSpPr/>
          <p:nvPr/>
        </p:nvSpPr>
        <p:spPr>
          <a:xfrm>
            <a:off x="7418503" y="3998627"/>
            <a:ext cx="4572000" cy="447634"/>
          </a:xfrm>
          <a:prstGeom prst="wedgeRoundRectCallout">
            <a:avLst>
              <a:gd name="adj1" fmla="val -28726"/>
              <a:gd name="adj2" fmla="val -11539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מסמן מקום</a:t>
            </a:r>
            <a:r>
              <a:rPr lang="en-US" sz="2400" dirty="0">
                <a:solidFill>
                  <a:schemeClr val="tx1"/>
                </a:solidFill>
              </a:rPr>
              <a:t> - indexed placeholder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6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הוראת פלט משולבת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85561" y="955495"/>
            <a:ext cx="11420877" cy="2932085"/>
          </a:xfrm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דרך 3: </a:t>
            </a:r>
            <a:r>
              <a:rPr lang="en-US" b="1" dirty="0">
                <a:solidFill>
                  <a:srgbClr val="0070C0"/>
                </a:solidFill>
              </a:rPr>
              <a:t>string interpolation</a:t>
            </a:r>
            <a:endParaRPr lang="he-I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he-IL" dirty="0"/>
              <a:t>בשיטה זו רושמים $ לפני </a:t>
            </a:r>
            <a:r>
              <a:rPr lang="he-IL" dirty="0" err="1"/>
              <a:t>המרכאות</a:t>
            </a:r>
            <a:r>
              <a:rPr lang="he-IL" dirty="0"/>
              <a:t> הכפולות ובתוך { } רושמים את שמות המשתנים שאת ערכיהם אנחנו מעוניינים להדפיס.</a:t>
            </a: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 </a:t>
            </a:r>
          </a:p>
          <a:p>
            <a:pPr marL="0" indent="0" algn="ctr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$"The numbers are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e-I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-158502"/>
            <a:ext cx="10515600" cy="769441"/>
          </a:xfrm>
        </p:spPr>
        <p:txBody>
          <a:bodyPr vert="horz" lIns="91440" tIns="45720" rIns="91440" bIns="45720" rtlCol="1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he-IL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הוראת פלט משולבת - סיכום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85561" y="610939"/>
            <a:ext cx="11420877" cy="6156557"/>
          </a:xfrm>
        </p:spPr>
        <p:txBody>
          <a:bodyPr vert="horz" wrap="square" lIns="91440" tIns="45720" rIns="91440" bIns="45720" rtlCol="1">
            <a:spAutoFit/>
          </a:bodyPr>
          <a:lstStyle/>
          <a:p>
            <a:pPr marL="0" indent="0">
              <a:buNone/>
            </a:pPr>
            <a:r>
              <a:rPr lang="he-IL" dirty="0"/>
              <a:t>להדפסת המשפט</a:t>
            </a:r>
          </a:p>
          <a:p>
            <a:pPr marL="0" indent="0" algn="ctr" rtl="0">
              <a:buNone/>
            </a:pPr>
            <a:r>
              <a:rPr lang="en-US" b="1" dirty="0"/>
              <a:t>The numbers are </a:t>
            </a:r>
            <a:r>
              <a:rPr lang="en-US" i="1" dirty="0"/>
              <a:t>x</a:t>
            </a:r>
            <a:r>
              <a:rPr lang="he-IL" i="1" dirty="0"/>
              <a:t>ערך המשתנה </a:t>
            </a:r>
            <a:r>
              <a:rPr lang="en-US" i="1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he-IL" i="1" dirty="0"/>
              <a:t>ערך המשתנה </a:t>
            </a:r>
          </a:p>
          <a:p>
            <a:pPr marL="0" indent="0">
              <a:buNone/>
            </a:pPr>
            <a:endParaRPr lang="he-I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דרך 1: 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numbers are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x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y);</a:t>
            </a:r>
            <a:endParaRPr lang="he-I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he-I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דרך 2: </a:t>
            </a:r>
            <a:r>
              <a:rPr lang="en-US" b="1" dirty="0">
                <a:solidFill>
                  <a:srgbClr val="0070C0"/>
                </a:solidFill>
              </a:rPr>
              <a:t>Composite Formatting</a:t>
            </a:r>
            <a:r>
              <a:rPr lang="he-IL" b="1" dirty="0">
                <a:solidFill>
                  <a:srgbClr val="0070C0"/>
                </a:solidFill>
              </a:rPr>
              <a:t> – מסמני מקום</a:t>
            </a:r>
          </a:p>
          <a:p>
            <a:pPr marL="0" indent="0" algn="ctr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"The numbers are {0} and {1}"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x, y);</a:t>
            </a:r>
            <a:endParaRPr lang="he-I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e-I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</a:rPr>
              <a:t>דרך 3: </a:t>
            </a:r>
            <a:r>
              <a:rPr lang="en-US" b="1" dirty="0">
                <a:solidFill>
                  <a:srgbClr val="0070C0"/>
                </a:solidFill>
              </a:rPr>
              <a:t>string interpolation</a:t>
            </a:r>
            <a:endParaRPr lang="he-IL" b="1" dirty="0">
              <a:solidFill>
                <a:srgbClr val="0070C0"/>
              </a:solidFill>
            </a:endParaRPr>
          </a:p>
          <a:p>
            <a:pPr marL="0" indent="0" algn="ctr" rtl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$"The numbers are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he-IL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he-I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6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243</Words>
  <Application>Microsoft Office PowerPoint</Application>
  <PresentationFormat>מסך רחב</PresentationFormat>
  <Paragraphs>46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ערכת נושא Office</vt:lpstr>
      <vt:lpstr>מה נלמד היום?</vt:lpstr>
      <vt:lpstr>הוראת פלט משולבת</vt:lpstr>
      <vt:lpstr>הוראת פלט משולבת</vt:lpstr>
      <vt:lpstr>המשך דרך 2 – Composite Formatting</vt:lpstr>
      <vt:lpstr>הוראת פלט משולבת</vt:lpstr>
      <vt:lpstr>הוראת פלט משולבת - 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2017-09-12T14:50:11Z</dcterms:created>
  <dcterms:modified xsi:type="dcterms:W3CDTF">2019-11-05T17:28:47Z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