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7"/>
  </p:notesMasterIdLst>
  <p:handoutMasterIdLst>
    <p:handoutMasterId r:id="rId8"/>
  </p:handoutMasterIdLst>
  <p:sldIdLst>
    <p:sldId id="291" r:id="rId3"/>
    <p:sldId id="384" r:id="rId4"/>
    <p:sldId id="396" r:id="rId5"/>
    <p:sldId id="389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handoutMasters/handoutMaster1.xml" Type="http://schemas.openxmlformats.org/officeDocument/2006/relationships/handoutMaster" Id="rId8"></Relationship><Relationship Target="slides/slide1.xml" Type="http://schemas.openxmlformats.org/officeDocument/2006/relationships/slide" Id="rId3"></Relationship><Relationship Target="notesMasters/notesMaster1.xml" Type="http://schemas.openxmlformats.org/officeDocument/2006/relationships/notesMaster" Id="rId7"></Relationship><Relationship Target="tableStyles.xml" Type="http://schemas.openxmlformats.org/officeDocument/2006/relationships/tableStyles" Id="rId12"></Relationship><Relationship Target="slideMasters/slideMaster1.xml" Type="http://schemas.openxmlformats.org/officeDocument/2006/relationships/slideMaster" Id="rId2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theme/theme1.xml" Type="http://schemas.openxmlformats.org/officeDocument/2006/relationships/theme" Id="rId11"></Relationship><Relationship Target="slides/slide3.xml" Type="http://schemas.openxmlformats.org/officeDocument/2006/relationships/slide" Id="rId5"></Relationship><Relationship Target="viewProps.xml" Type="http://schemas.openxmlformats.org/officeDocument/2006/relationships/viewProps" Id="rId10"></Relationship><Relationship Target="slides/slide2.xml" Type="http://schemas.openxmlformats.org/officeDocument/2006/relationships/slide" Id="rId4"></Relationship><Relationship Target="presProps.xml" Type="http://schemas.openxmlformats.org/officeDocument/2006/relationships/presProps" Id="rId9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ז'/חשון/תש"פ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2"></Relationship><Relationship Target="../theme/themeOverride1.xml" Type="http://schemas.openxmlformats.org/officeDocument/2006/relationships/themeOverride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841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נושאי התרגיל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0A1265CB-2A7F-41C6-A5C4-29873FBA007B}"/>
              </a:ext>
            </a:extLst>
          </p:cNvPr>
          <p:cNvSpPr txBox="1">
            <a:spLocks/>
          </p:cNvSpPr>
          <p:nvPr/>
        </p:nvSpPr>
        <p:spPr>
          <a:xfrm>
            <a:off x="4760356" y="1358750"/>
            <a:ext cx="2671289" cy="99617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המחלקה </a:t>
            </a:r>
            <a:r>
              <a:rPr lang="en-US" dirty="0"/>
              <a:t>Math</a:t>
            </a:r>
          </a:p>
          <a:p>
            <a:r>
              <a:rPr lang="he-IL" dirty="0"/>
              <a:t>קבועים</a:t>
            </a:r>
          </a:p>
        </p:txBody>
      </p:sp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897" y="0"/>
            <a:ext cx="11940207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260072" y="1033670"/>
            <a:ext cx="11806032" cy="2727926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דן, בן וחן קיבלו כל אחד דמי חנוכה מהוריהם. כל אחד קיבל סכום הגדול מ-20₪. שלושת</a:t>
            </a:r>
          </a:p>
          <a:p>
            <a:pPr marL="0" indent="0">
              <a:buNone/>
            </a:pPr>
            <a:r>
              <a:rPr lang="he-IL" sz="2400" dirty="0"/>
              <a:t>החברים החליטו לאחד את כל סכום הכסף לקופה אחת ולקנות יחדיו כדורסל שמחירו 50₪.</a:t>
            </a:r>
          </a:p>
          <a:p>
            <a:pPr marL="0" indent="0">
              <a:buNone/>
            </a:pPr>
            <a:r>
              <a:rPr lang="he-IL" sz="2400" dirty="0"/>
              <a:t>ביתרת הכסף יקנו מסטיקים שעלותם 1 ₪ כל אחד. פתחו אלגוריתם המקבל </a:t>
            </a:r>
            <a:r>
              <a:rPr lang="he-IL" sz="2400" b="1" dirty="0">
                <a:solidFill>
                  <a:srgbClr val="0070C0"/>
                </a:solidFill>
              </a:rPr>
              <a:t>כקלט</a:t>
            </a:r>
            <a:r>
              <a:rPr lang="he-IL" sz="2400" dirty="0"/>
              <a:t> את </a:t>
            </a:r>
            <a:r>
              <a:rPr lang="he-IL" sz="2400" b="1" dirty="0">
                <a:solidFill>
                  <a:srgbClr val="0070C0"/>
                </a:solidFill>
              </a:rPr>
              <a:t>דמי</a:t>
            </a:r>
          </a:p>
          <a:p>
            <a:pPr marL="0" indent="0">
              <a:buNone/>
            </a:pPr>
            <a:r>
              <a:rPr lang="he-IL" sz="2400" b="1" dirty="0">
                <a:solidFill>
                  <a:srgbClr val="0070C0"/>
                </a:solidFill>
              </a:rPr>
              <a:t>החנוכה שקיבל כל אחד מהחברים</a:t>
            </a:r>
            <a:r>
              <a:rPr lang="he-IL" sz="2400" dirty="0"/>
              <a:t>, ומציג </a:t>
            </a:r>
            <a:r>
              <a:rPr lang="he-IL" sz="2400" b="1" dirty="0">
                <a:solidFill>
                  <a:srgbClr val="0070C0"/>
                </a:solidFill>
              </a:rPr>
              <a:t>כפלט</a:t>
            </a:r>
            <a:r>
              <a:rPr lang="he-IL" sz="2400" dirty="0"/>
              <a:t> את </a:t>
            </a:r>
            <a:r>
              <a:rPr lang="he-IL" sz="2400" b="1" dirty="0">
                <a:solidFill>
                  <a:srgbClr val="0070C0"/>
                </a:solidFill>
              </a:rPr>
              <a:t>כמות המסטיקים שאפשר לקנות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ישמו את האלגוריתם בתוכנית בשפת #</a:t>
            </a:r>
            <a:r>
              <a:rPr lang="en-US" sz="2400" dirty="0"/>
              <a:t>C </a:t>
            </a:r>
          </a:p>
          <a:p>
            <a:pPr marL="0" indent="0">
              <a:buNone/>
            </a:pPr>
            <a:r>
              <a:rPr lang="he-IL" sz="2400" b="1" dirty="0">
                <a:solidFill>
                  <a:srgbClr val="FF0000"/>
                </a:solidFill>
              </a:rPr>
              <a:t>מחיר הכדורסל (50 ₪) יישמר כערך קבוע.</a:t>
            </a:r>
          </a:p>
        </p:txBody>
      </p:sp>
    </p:spTree>
    <p:extLst>
      <p:ext uri="{BB962C8B-B14F-4D97-AF65-F5344CB8AC3E}">
        <p14:creationId xmlns:p14="http://schemas.microsoft.com/office/powerpoint/2010/main" val="21066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974756"/>
            <a:ext cx="12192000" cy="2675604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cs"/>
              <a:buAutoNum type="hebrew2Minus"/>
            </a:pPr>
            <a:r>
              <a:rPr lang="he-IL" dirty="0"/>
              <a:t>פתחו אלגוריתם אשר 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גובהי שני תלמידים</a:t>
            </a:r>
            <a:r>
              <a:rPr lang="he-IL" dirty="0"/>
              <a:t>, נתונים במספרים </a:t>
            </a:r>
            <a:r>
              <a:rPr lang="he-IL" b="1" dirty="0">
                <a:solidFill>
                  <a:srgbClr val="0070C0"/>
                </a:solidFill>
              </a:rPr>
              <a:t>ממשיים</a:t>
            </a:r>
            <a:r>
              <a:rPr lang="he-IL" dirty="0"/>
              <a:t>,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הערך המוחלט של הפרשי הגבהים </a:t>
            </a:r>
            <a:r>
              <a:rPr lang="he-IL" dirty="0"/>
              <a:t>שלהם. ישמו את האלגוריתם בתוכנית בשפת #</a:t>
            </a:r>
            <a:r>
              <a:rPr lang="en-US" dirty="0"/>
              <a:t>C</a:t>
            </a:r>
            <a:r>
              <a:rPr lang="he-IL" dirty="0"/>
              <a:t>. שימו לב לבחירת דוגמאות קלט מגוונות.</a:t>
            </a:r>
          </a:p>
          <a:p>
            <a:pPr marL="0" indent="0">
              <a:buNone/>
            </a:pPr>
            <a:endParaRPr lang="he-IL" dirty="0"/>
          </a:p>
          <a:p>
            <a:pPr marL="514350" indent="-514350">
              <a:buFont typeface="+mj-cs"/>
              <a:buAutoNum type="hebrew2Minus" startAt="2"/>
            </a:pPr>
            <a:r>
              <a:rPr lang="he-IL" dirty="0"/>
              <a:t>שנו את התוכנית שכתבתם כפתרון לסעיף א' כך ש</a:t>
            </a:r>
            <a:r>
              <a:rPr lang="he-IL" b="1" dirty="0">
                <a:solidFill>
                  <a:srgbClr val="0070C0"/>
                </a:solidFill>
              </a:rPr>
              <a:t>פלט</a:t>
            </a:r>
            <a:r>
              <a:rPr lang="he-IL" dirty="0"/>
              <a:t> התוכנית יהיה </a:t>
            </a:r>
            <a:r>
              <a:rPr lang="he-IL" b="1" dirty="0">
                <a:solidFill>
                  <a:srgbClr val="0070C0"/>
                </a:solidFill>
              </a:rPr>
              <a:t>גובה התלמיד הנמוך</a:t>
            </a:r>
            <a:r>
              <a:rPr lang="he-IL" dirty="0"/>
              <a:t> מבין השניים.</a:t>
            </a:r>
          </a:p>
        </p:txBody>
      </p:sp>
    </p:spTree>
    <p:extLst>
      <p:ext uri="{BB962C8B-B14F-4D97-AF65-F5344CB8AC3E}">
        <p14:creationId xmlns:p14="http://schemas.microsoft.com/office/powerpoint/2010/main" val="35200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52870AA-CC43-4CC2-8F6E-31B28569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226" y="2313488"/>
            <a:ext cx="7506748" cy="37152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665667"/>
            <a:ext cx="12192000" cy="1315425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he-IL" dirty="0"/>
              <a:t>פתחו אלגוריתם אשר 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אורך ורוחב צלעות של מלבן </a:t>
            </a:r>
            <a:r>
              <a:rPr lang="he-IL" dirty="0"/>
              <a:t>(מספרים </a:t>
            </a:r>
            <a:r>
              <a:rPr lang="he-IL" b="1" dirty="0">
                <a:solidFill>
                  <a:srgbClr val="0070C0"/>
                </a:solidFill>
              </a:rPr>
              <a:t>שלמים</a:t>
            </a:r>
            <a:r>
              <a:rPr lang="he-IL" dirty="0"/>
              <a:t>)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שטח המלבן ואורך אלכסון המלבן</a:t>
            </a:r>
            <a:r>
              <a:rPr lang="he-IL" dirty="0"/>
              <a:t>(                     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8CDAB-F452-45BB-AD7C-281E6A365517}"/>
              </a:ext>
            </a:extLst>
          </p:cNvPr>
          <p:cNvSpPr txBox="1"/>
          <p:nvPr/>
        </p:nvSpPr>
        <p:spPr>
          <a:xfrm rot="1503859">
            <a:off x="4209874" y="4123281"/>
            <a:ext cx="269019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b="1" dirty="0">
                <a:solidFill>
                  <a:srgbClr val="FF0000"/>
                </a:solidFill>
              </a:rPr>
              <a:t>אלכסון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C29587D-9777-4B38-ABDF-83B646008F08}"/>
              </a:ext>
            </a:extLst>
          </p:cNvPr>
          <p:cNvSpPr/>
          <p:nvPr/>
        </p:nvSpPr>
        <p:spPr>
          <a:xfrm>
            <a:off x="7712765" y="4293705"/>
            <a:ext cx="2690192" cy="12854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CFCDC4C-75C3-4F82-A0EF-C1D666AFE96E}"/>
              </a:ext>
            </a:extLst>
          </p:cNvPr>
          <p:cNvCxnSpPr/>
          <p:nvPr/>
        </p:nvCxnSpPr>
        <p:spPr>
          <a:xfrm>
            <a:off x="3376679" y="3591338"/>
            <a:ext cx="3644348" cy="1775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>
            <a:extLst>
              <a:ext uri="{FF2B5EF4-FFF2-40B4-BE49-F238E27FC236}">
                <a16:creationId xmlns:a16="http://schemas.microsoft.com/office/drawing/2014/main" id="{916D78A9-9333-4FB1-B046-419562EAF8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7790" y="1407829"/>
            <a:ext cx="1846242" cy="5169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Office PowerPoint</Application>
  <PresentationFormat>מסך רחב</PresentationFormat>
  <Paragraphs>17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נושאי התרגיל</vt:lpstr>
      <vt:lpstr>תרגיל 1</vt:lpstr>
      <vt:lpstr>תרגיל 2</vt:lpstr>
      <vt:lpstr>תרגיל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2019-11-05T20:02:28Z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