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Override+xml" PartName="/ppt/theme/themeOverride1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5"></Relationship><Relationship Target="docProps/thumbnail.jpeg" Type="http://schemas.openxmlformats.org/package/2006/relationships/metadata/thumbnail" Id="rId6"></Relationship><Relationship Target="docProps/app.xml" Type="http://schemas.openxmlformats.org/officeDocument/2006/relationships/extended-properties" Id="rId7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27"/>
  </p:notesMasterIdLst>
  <p:sldIdLst>
    <p:sldId id="382" r:id="rId3"/>
    <p:sldId id="389" r:id="rId4"/>
    <p:sldId id="404" r:id="rId5"/>
    <p:sldId id="394" r:id="rId6"/>
    <p:sldId id="405" r:id="rId7"/>
    <p:sldId id="406" r:id="rId8"/>
    <p:sldId id="407" r:id="rId9"/>
    <p:sldId id="452" r:id="rId10"/>
    <p:sldId id="453" r:id="rId11"/>
    <p:sldId id="397" r:id="rId12"/>
    <p:sldId id="454" r:id="rId13"/>
    <p:sldId id="398" r:id="rId14"/>
    <p:sldId id="455" r:id="rId15"/>
    <p:sldId id="391" r:id="rId16"/>
    <p:sldId id="457" r:id="rId17"/>
    <p:sldId id="390" r:id="rId18"/>
    <p:sldId id="392" r:id="rId19"/>
    <p:sldId id="403" r:id="rId20"/>
    <p:sldId id="458" r:id="rId21"/>
    <p:sldId id="409" r:id="rId22"/>
    <p:sldId id="459" r:id="rId23"/>
    <p:sldId id="376" r:id="rId24"/>
    <p:sldId id="460" r:id="rId25"/>
    <p:sldId id="363" r:id="rId2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5" autoAdjust="0"/>
    <p:restoredTop sz="94660"/>
  </p:normalViewPr>
  <p:slideViewPr>
    <p:cSldViewPr>
      <p:cViewPr varScale="1">
        <p:scale>
          <a:sx n="68" d="100"/>
          <a:sy n="68" d="100"/>
        </p:scale>
        <p:origin x="14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?><Relationships xmlns="http://schemas.openxmlformats.org/package/2006/relationships"><Relationship Target="slides/slide6.xml" Type="http://schemas.openxmlformats.org/officeDocument/2006/relationships/slide" Id="rId8"></Relationship><Relationship Target="slides/slide11.xml" Type="http://schemas.openxmlformats.org/officeDocument/2006/relationships/slide" Id="rId13"></Relationship><Relationship Target="slides/slide16.xml" Type="http://schemas.openxmlformats.org/officeDocument/2006/relationships/slide" Id="rId18"></Relationship><Relationship Target="slides/slide24.xml" Type="http://schemas.openxmlformats.org/officeDocument/2006/relationships/slide" Id="rId26"></Relationship><Relationship Target="slides/slide1.xml" Type="http://schemas.openxmlformats.org/officeDocument/2006/relationships/slide" Id="rId3"></Relationship><Relationship Target="slides/slide19.xml" Type="http://schemas.openxmlformats.org/officeDocument/2006/relationships/slide" Id="rId21"></Relationship><Relationship Target="slides/slide5.xml" Type="http://schemas.openxmlformats.org/officeDocument/2006/relationships/slide" Id="rId7"></Relationship><Relationship Target="slides/slide10.xml" Type="http://schemas.openxmlformats.org/officeDocument/2006/relationships/slide" Id="rId12"></Relationship><Relationship Target="slides/slide15.xml" Type="http://schemas.openxmlformats.org/officeDocument/2006/relationships/slide" Id="rId17"></Relationship><Relationship Target="slides/slide23.xml" Type="http://schemas.openxmlformats.org/officeDocument/2006/relationships/slide" Id="rId25"></Relationship><Relationship Target="slideMasters/slideMaster2.xml" Type="http://schemas.openxmlformats.org/officeDocument/2006/relationships/slideMaster" Id="rId2"></Relationship><Relationship Target="slides/slide14.xml" Type="http://schemas.openxmlformats.org/officeDocument/2006/relationships/slide" Id="rId16"></Relationship><Relationship Target="slides/slide18.xml" Type="http://schemas.openxmlformats.org/officeDocument/2006/relationships/slide" Id="rId20"></Relationship><Relationship Target="viewProps.xml" Type="http://schemas.openxmlformats.org/officeDocument/2006/relationships/viewProps" Id="rId29"></Relationship><Relationship Target="slideMasters/slideMaster1.xml" Type="http://schemas.openxmlformats.org/officeDocument/2006/relationships/slideMaster" Id="rId1"></Relationship><Relationship Target="slides/slide4.xml" Type="http://schemas.openxmlformats.org/officeDocument/2006/relationships/slide" Id="rId6"></Relationship><Relationship Target="slides/slide9.xml" Type="http://schemas.openxmlformats.org/officeDocument/2006/relationships/slide" Id="rId11"></Relationship><Relationship Target="slides/slide22.xml" Type="http://schemas.openxmlformats.org/officeDocument/2006/relationships/slide" Id="rId24"></Relationship><Relationship Target="slides/slide3.xml" Type="http://schemas.openxmlformats.org/officeDocument/2006/relationships/slide" Id="rId5"></Relationship><Relationship Target="slides/slide13.xml" Type="http://schemas.openxmlformats.org/officeDocument/2006/relationships/slide" Id="rId15"></Relationship><Relationship Target="slides/slide21.xml" Type="http://schemas.openxmlformats.org/officeDocument/2006/relationships/slide" Id="rId23"></Relationship><Relationship Target="presProps.xml" Type="http://schemas.openxmlformats.org/officeDocument/2006/relationships/presProps" Id="rId28"></Relationship><Relationship Target="slides/slide8.xml" Type="http://schemas.openxmlformats.org/officeDocument/2006/relationships/slide" Id="rId10"></Relationship><Relationship Target="slides/slide17.xml" Type="http://schemas.openxmlformats.org/officeDocument/2006/relationships/slide" Id="rId19"></Relationship><Relationship Target="tableStyles.xml" Type="http://schemas.openxmlformats.org/officeDocument/2006/relationships/tableStyles" Id="rId31"></Relationship><Relationship Target="slides/slide2.xml" Type="http://schemas.openxmlformats.org/officeDocument/2006/relationships/slide" Id="rId4"></Relationship><Relationship Target="slides/slide7.xml" Type="http://schemas.openxmlformats.org/officeDocument/2006/relationships/slide" Id="rId9"></Relationship><Relationship Target="slides/slide12.xml" Type="http://schemas.openxmlformats.org/officeDocument/2006/relationships/slide" Id="rId14"></Relationship><Relationship Target="slides/slide20.xml" Type="http://schemas.openxmlformats.org/officeDocument/2006/relationships/slide" Id="rId22"></Relationship><Relationship Target="notesMasters/notesMaster1.xml" Type="http://schemas.openxmlformats.org/officeDocument/2006/relationships/notesMaster" Id="rId27"></Relationship><Relationship Target="theme/theme1.xml" Type="http://schemas.openxmlformats.org/officeDocument/2006/relationships/theme" Id="rId30"></Relationship></Relationships>
</file>

<file path=ppt/notesMasters/_rels/notes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520892"/>
      </p:ext>
    </p:extLst>
  </p:cSld>
  <p:clrMapOvr>
    <a:masterClrMapping/>
  </p:clrMapOvr>
</p:notes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2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3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4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5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6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7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8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19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0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21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22.xml.rels><?xml version="1.0" encoding="UTF-8" ?><Relationships xmlns="http://schemas.openxmlformats.org/package/2006/relationships"><Relationship Target="../slideMasters/slideMaster2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573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59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ט'/חשון/תש"פ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0326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ט'/חשון/תש"פ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388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914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362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196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521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711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ט'/חשון/תש"פ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2136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ט'/חשון/תש"פ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142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_rels/slideMaster2.xml.rels><?xml version="1.0" encoding="UTF-8" ?><Relationships xmlns="http://schemas.openxmlformats.org/package/2006/relationships"><Relationship Target="../slideLayouts/slideLayout19.xml" Type="http://schemas.openxmlformats.org/officeDocument/2006/relationships/slideLayout" Id="rId8"></Relationship><Relationship Target="../slideLayouts/slideLayout14.xml" Type="http://schemas.openxmlformats.org/officeDocument/2006/relationships/slideLayout" Id="rId3"></Relationship><Relationship Target="../slideLayouts/slideLayout18.xml" Type="http://schemas.openxmlformats.org/officeDocument/2006/relationships/slideLayout" Id="rId7"></Relationship><Relationship Target="../theme/theme2.xml" Type="http://schemas.openxmlformats.org/officeDocument/2006/relationships/theme" Id="rId12"></Relationship><Relationship Target="../slideLayouts/slideLayout13.xml" Type="http://schemas.openxmlformats.org/officeDocument/2006/relationships/slideLayout" Id="rId2"></Relationship><Relationship Target="../slideLayouts/slideLayout12.xml" Type="http://schemas.openxmlformats.org/officeDocument/2006/relationships/slideLayout" Id="rId1"></Relationship><Relationship Target="../slideLayouts/slideLayout17.xml" Type="http://schemas.openxmlformats.org/officeDocument/2006/relationships/slideLayout" Id="rId6"></Relationship><Relationship Target="../slideLayouts/slideLayout22.xml" Type="http://schemas.openxmlformats.org/officeDocument/2006/relationships/slideLayout" Id="rId11"></Relationship><Relationship Target="../slideLayouts/slideLayout16.xml" Type="http://schemas.openxmlformats.org/officeDocument/2006/relationships/slideLayout" Id="rId5"></Relationship><Relationship Target="../slideLayouts/slideLayout21.xml" Type="http://schemas.openxmlformats.org/officeDocument/2006/relationships/slideLayout" Id="rId10"></Relationship><Relationship Target="../slideLayouts/slideLayout15.xml" Type="http://schemas.openxmlformats.org/officeDocument/2006/relationships/slideLayout" Id="rId4"></Relationship><Relationship Target="../slideLayouts/slideLayout20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ט'/חשון/תש"פ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ט'/חשון/תש"פ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463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2"></Relationship><Relationship Target="../theme/themeOverride1.xml" Type="http://schemas.openxmlformats.org/officeDocument/2006/relationships/themeOverride" Id="rId1"></Relationship></Relationships>
</file>

<file path=ppt/slides/_rels/slide10.xml.rels><?xml version="1.0" encoding="UTF-8" ?><Relationships xmlns="http://schemas.openxmlformats.org/package/2006/relationships"><Relationship Target="../slideLayouts/slideLayout15.xml" Type="http://schemas.openxmlformats.org/officeDocument/2006/relationships/slideLayout" Id="rId1"></Relationship></Relationships>
</file>

<file path=ppt/slides/_rels/slide11.xml.rels><?xml version="1.0" encoding="UTF-8" ?><Relationships xmlns="http://schemas.openxmlformats.org/package/2006/relationships"><Relationship Target="../slideLayouts/slideLayout15.xml" Type="http://schemas.openxmlformats.org/officeDocument/2006/relationships/slideLayout" Id="rId1"></Relationship></Relationships>
</file>

<file path=ppt/slides/_rels/slide12.xml.rels><?xml version="1.0" encoding="UTF-8" ?><Relationships xmlns="http://schemas.openxmlformats.org/package/2006/relationships"><Relationship Target="../slideLayouts/slideLayout15.xml" Type="http://schemas.openxmlformats.org/officeDocument/2006/relationships/slideLayout" Id="rId1"></Relationship></Relationships>
</file>

<file path=ppt/slides/_rels/slide13.xml.rels><?xml version="1.0" encoding="UTF-8" ?><Relationships xmlns="http://schemas.openxmlformats.org/package/2006/relationships"><Relationship Target="../slideLayouts/slideLayout15.xml" Type="http://schemas.openxmlformats.org/officeDocument/2006/relationships/slideLayout" Id="rId1"></Relationship></Relationships>
</file>

<file path=ppt/slides/_rels/slide1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6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7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8.xml.rels><?xml version="1.0" encoding="UTF-8" ?><Relationships xmlns="http://schemas.openxmlformats.org/package/2006/relationships"><Relationship Target="../slideLayouts/slideLayout15.xml" Type="http://schemas.openxmlformats.org/officeDocument/2006/relationships/slideLayout" Id="rId1"></Relationship></Relationships>
</file>

<file path=ppt/slides/_rels/slide19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0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2.xml.rels><?xml version="1.0" encoding="UTF-8" ?><Relationships xmlns="http://schemas.openxmlformats.org/package/2006/relationships"><Relationship Target="../slideLayouts/slideLayout7.xml" Type="http://schemas.openxmlformats.org/officeDocument/2006/relationships/slideLayout" Id="rId1"></Relationship></Relationships>
</file>

<file path=ppt/slides/_rels/slide23.xml.rels><?xml version="1.0" encoding="UTF-8" ?><Relationships xmlns="http://schemas.openxmlformats.org/package/2006/relationships"><Relationship Target="../slideLayouts/slideLayout7.xml" Type="http://schemas.openxmlformats.org/officeDocument/2006/relationships/slideLayout" Id="rId1"></Relationship></Relationships>
</file>

<file path=ppt/slides/_rels/slide24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3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notesSlides/notesSlide1.xml" Type="http://schemas.openxmlformats.org/officeDocument/2006/relationships/notesSlide" Id="rId2"></Relationship><Relationship Target="../slideLayouts/slideLayout15.xml" Type="http://schemas.openxmlformats.org/officeDocument/2006/relationships/slideLayout" Id="rId1"></Relationship></Relationships>
</file>

<file path=ppt/slides/_rels/slide9.xml.rels><?xml version="1.0" encoding="UTF-8" ?><Relationships xmlns="http://schemas.openxmlformats.org/package/2006/relationships"><Relationship Target="../slideLayouts/slideLayout15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894664" y="1844824"/>
            <a:ext cx="3354672" cy="2343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הוראה לביצוע "בתנאי"</a:t>
            </a:r>
          </a:p>
        </p:txBody>
      </p:sp>
    </p:spTree>
    <p:extLst>
      <p:ext uri="{BB962C8B-B14F-4D97-AF65-F5344CB8AC3E}">
        <p14:creationId xmlns:p14="http://schemas.microsoft.com/office/powerpoint/2010/main" val="339517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4268" y="288713"/>
            <a:ext cx="9144000" cy="496957"/>
          </a:xfrm>
        </p:spPr>
        <p:txBody>
          <a:bodyPr vert="horz" lIns="68580" tIns="34290" rIns="68580" bIns="34290" rtlCol="1" anchor="ctr">
            <a:normAutofit/>
          </a:bodyPr>
          <a:lstStyle/>
          <a:p>
            <a:pPr algn="ctr"/>
            <a:r>
              <a:rPr lang="he-IL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4 – כתיבת האלגוריתם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60501" y="2559313"/>
            <a:ext cx="8867393" cy="457048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האלגוריתם:</a:t>
            </a:r>
            <a:endParaRPr lang="he-IL" dirty="0"/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B0326C09-7B46-4BDD-A04C-0C674A50C707}"/>
              </a:ext>
            </a:extLst>
          </p:cNvPr>
          <p:cNvSpPr txBox="1">
            <a:spLocks/>
          </p:cNvSpPr>
          <p:nvPr/>
        </p:nvSpPr>
        <p:spPr>
          <a:xfrm>
            <a:off x="138303" y="1021509"/>
            <a:ext cx="8867393" cy="1360885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גיל המשתמש</a:t>
            </a:r>
          </a:p>
          <a:p>
            <a:pPr marL="0" indent="0">
              <a:buNone/>
            </a:pPr>
            <a:r>
              <a:rPr lang="he-IL" dirty="0"/>
              <a:t>2 .אם גילו מתחת לגיל 18, הצגת המשפט "אתה ילד", אחרת הצגת המשפט "אתה מבוגר".</a:t>
            </a:r>
          </a:p>
        </p:txBody>
      </p:sp>
      <p:sp>
        <p:nvSpPr>
          <p:cNvPr id="13" name="מציין מיקום תוכן 3">
            <a:extLst>
              <a:ext uri="{FF2B5EF4-FFF2-40B4-BE49-F238E27FC236}">
                <a16:creationId xmlns:a16="http://schemas.microsoft.com/office/drawing/2014/main" id="{4ED62F80-E2B9-4083-99C2-251500C40A23}"/>
              </a:ext>
            </a:extLst>
          </p:cNvPr>
          <p:cNvSpPr txBox="1">
            <a:spLocks/>
          </p:cNvSpPr>
          <p:nvPr/>
        </p:nvSpPr>
        <p:spPr>
          <a:xfrm>
            <a:off x="128779" y="3241762"/>
            <a:ext cx="8867393" cy="2253437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1 .קלוט מספר שלם חיובי ל-</a:t>
            </a:r>
            <a:r>
              <a:rPr lang="en-US" sz="2400" i="1" dirty="0">
                <a:cs typeface="Guttman Yad-Brush" panose="02010401010101010101" pitchFamily="2" charset="-79"/>
              </a:rPr>
              <a:t>age</a:t>
            </a:r>
            <a:endParaRPr lang="he-IL" sz="2400" i="1" dirty="0">
              <a:latin typeface="Guttman Yad-Brush" panose="02010401010101010101" pitchFamily="2" charset="-79"/>
              <a:cs typeface="Guttman Yad-Brush" panose="02010401010101010101" pitchFamily="2" charset="-79"/>
            </a:endParaRP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2 .אם ערכו של </a:t>
            </a:r>
            <a:r>
              <a:rPr lang="en-US" sz="2400" i="1" dirty="0">
                <a:cs typeface="Guttman Yad-Brush" panose="02010401010101010101" pitchFamily="2" charset="-79"/>
              </a:rPr>
              <a:t>age</a:t>
            </a: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 קטן מ-18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	2.1 הצג "אתה ילד"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3. אחרת 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	3.1 הצג "אתה מבוגר"</a:t>
            </a:r>
          </a:p>
        </p:txBody>
      </p:sp>
    </p:spTree>
    <p:extLst>
      <p:ext uri="{BB962C8B-B14F-4D97-AF65-F5344CB8AC3E}">
        <p14:creationId xmlns:p14="http://schemas.microsoft.com/office/powerpoint/2010/main" val="19403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12" grpId="0" uiExpand="1" build="p"/>
      <p:bldP spid="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9116"/>
            <a:ext cx="9144000" cy="496957"/>
          </a:xfrm>
        </p:spPr>
        <p:txBody>
          <a:bodyPr vert="horz" lIns="68580" tIns="34290" rIns="68580" bIns="34290" rtlCol="1" anchor="ctr">
            <a:normAutofit/>
          </a:bodyPr>
          <a:lstStyle/>
          <a:p>
            <a:pPr algn="ctr"/>
            <a:r>
              <a:rPr lang="he-IL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38303" y="550927"/>
            <a:ext cx="8867393" cy="6477671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פתחו וישמו אלגוריתם בשלבים שהקלט שלו הוא גיל המשתמש והפלט הוא אחד מהמשפטים הבאים:</a:t>
            </a:r>
          </a:p>
          <a:p>
            <a:pPr marL="0" indent="0">
              <a:buNone/>
            </a:pPr>
            <a:r>
              <a:rPr lang="he-IL" sz="2400" dirty="0"/>
              <a:t>"אתה ילד" – עד גיל 17 </a:t>
            </a:r>
          </a:p>
          <a:p>
            <a:pPr marL="0" indent="0">
              <a:buNone/>
            </a:pPr>
            <a:r>
              <a:rPr lang="he-IL" sz="2400" dirty="0"/>
              <a:t>"אתה מבוגר" – גיל 18 ומעלה</a:t>
            </a:r>
          </a:p>
          <a:p>
            <a:pPr marL="0" indent="0">
              <a:spcBef>
                <a:spcPts val="60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1 .בחינת </a:t>
            </a:r>
            <a:r>
              <a:rPr lang="he-IL" sz="2400" b="1" dirty="0">
                <a:solidFill>
                  <a:srgbClr val="0070C0"/>
                </a:solidFill>
              </a:rPr>
              <a:t>דוגמאות קלט </a:t>
            </a:r>
            <a:r>
              <a:rPr lang="he-IL" sz="2400" dirty="0"/>
              <a:t>שונות והבנת הקשר הדרוש בין הקלט לפלט.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2 .חלוקת המשימה </a:t>
            </a:r>
            <a:r>
              <a:rPr lang="he-IL" sz="2400" b="1" dirty="0">
                <a:solidFill>
                  <a:srgbClr val="0070C0"/>
                </a:solidFill>
              </a:rPr>
              <a:t>לתת-משימות</a:t>
            </a:r>
            <a:r>
              <a:rPr lang="he-IL" sz="2400" dirty="0"/>
              <a:t>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3 .בחירת </a:t>
            </a:r>
            <a:r>
              <a:rPr lang="he-IL" sz="2400" b="1" dirty="0">
                <a:solidFill>
                  <a:srgbClr val="0070C0"/>
                </a:solidFill>
              </a:rPr>
              <a:t>משתנים</a:t>
            </a:r>
            <a:r>
              <a:rPr lang="he-IL" sz="2400" dirty="0"/>
              <a:t> – תפקיד, שם וטיפוס לכל משתנה.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4 .כתיבת </a:t>
            </a:r>
            <a:r>
              <a:rPr lang="he-IL" sz="2400" b="1" dirty="0">
                <a:solidFill>
                  <a:srgbClr val="0070C0"/>
                </a:solidFill>
              </a:rPr>
              <a:t>האלגוריתם</a:t>
            </a:r>
            <a:r>
              <a:rPr lang="he-IL" sz="2400" dirty="0"/>
              <a:t>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5 .יישום האלגוריתם על ידי </a:t>
            </a:r>
            <a:r>
              <a:rPr lang="he-IL" sz="2400" b="1" dirty="0" err="1">
                <a:solidFill>
                  <a:srgbClr val="0070C0"/>
                </a:solidFill>
              </a:rPr>
              <a:t>תוכנית</a:t>
            </a:r>
            <a:r>
              <a:rPr lang="he-IL" sz="2400" dirty="0"/>
              <a:t>.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6 . ביצוע </a:t>
            </a:r>
            <a:r>
              <a:rPr lang="he-IL" sz="2400" b="1" dirty="0">
                <a:solidFill>
                  <a:srgbClr val="0070C0"/>
                </a:solidFill>
              </a:rPr>
              <a:t>מעקב</a:t>
            </a:r>
            <a:r>
              <a:rPr lang="he-IL" sz="2400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015973" y="5733256"/>
            <a:ext cx="8106105" cy="4580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292838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496957"/>
          </a:xfrm>
        </p:spPr>
        <p:txBody>
          <a:bodyPr vert="horz" lIns="68580" tIns="34290" rIns="68580" bIns="34290" rtlCol="1" anchor="ctr">
            <a:normAutofit/>
          </a:bodyPr>
          <a:lstStyle/>
          <a:p>
            <a:pPr algn="ctr"/>
            <a:r>
              <a:rPr lang="he-IL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436324" y="3933056"/>
            <a:ext cx="8456156" cy="83099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you?"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(Console.ReadLine());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6B31081B-E221-433C-9511-27D9B57A8C15}"/>
              </a:ext>
            </a:extLst>
          </p:cNvPr>
          <p:cNvSpPr txBox="1">
            <a:spLocks/>
          </p:cNvSpPr>
          <p:nvPr/>
        </p:nvSpPr>
        <p:spPr>
          <a:xfrm>
            <a:off x="138303" y="1052736"/>
            <a:ext cx="8867393" cy="2253437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1 .קלוט מספר שלם חיובי ל-</a:t>
            </a:r>
            <a:r>
              <a:rPr lang="en-US" sz="2400" i="1" dirty="0">
                <a:cs typeface="Guttman Yad-Brush" panose="02010401010101010101" pitchFamily="2" charset="-79"/>
              </a:rPr>
              <a:t>age</a:t>
            </a:r>
            <a:endParaRPr lang="he-IL" sz="2400" i="1" dirty="0">
              <a:latin typeface="Guttman Yad-Brush" panose="02010401010101010101" pitchFamily="2" charset="-79"/>
              <a:cs typeface="Guttman Yad-Brush" panose="02010401010101010101" pitchFamily="2" charset="-79"/>
            </a:endParaRP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2 .אם ערכו של </a:t>
            </a:r>
            <a:r>
              <a:rPr lang="en-US" sz="2400" i="1" dirty="0">
                <a:cs typeface="Guttman Yad-Brush" panose="02010401010101010101" pitchFamily="2" charset="-79"/>
              </a:rPr>
              <a:t>age</a:t>
            </a: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 קטן מ-18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	2.1 הצג "אתה ילד"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3. אחרת 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	3.1 הצג "אתה מבוגר"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D63600BC-BFE4-4733-89F9-B3EE2CAF6159}"/>
              </a:ext>
            </a:extLst>
          </p:cNvPr>
          <p:cNvSpPr/>
          <p:nvPr/>
        </p:nvSpPr>
        <p:spPr>
          <a:xfrm>
            <a:off x="1002617" y="1033946"/>
            <a:ext cx="8106105" cy="4580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39046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496957"/>
          </a:xfrm>
        </p:spPr>
        <p:txBody>
          <a:bodyPr vert="horz" lIns="68580" tIns="34290" rIns="68580" bIns="34290" rtlCol="1" anchor="ctr">
            <a:normAutofit/>
          </a:bodyPr>
          <a:lstStyle/>
          <a:p>
            <a:pPr algn="ctr"/>
            <a:r>
              <a:rPr lang="he-IL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6B31081B-E221-433C-9511-27D9B57A8C15}"/>
              </a:ext>
            </a:extLst>
          </p:cNvPr>
          <p:cNvSpPr txBox="1">
            <a:spLocks/>
          </p:cNvSpPr>
          <p:nvPr/>
        </p:nvSpPr>
        <p:spPr>
          <a:xfrm>
            <a:off x="138303" y="1052736"/>
            <a:ext cx="8867393" cy="2253437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1 .קלוט מספר שלם חיובי ל-</a:t>
            </a:r>
            <a:r>
              <a:rPr lang="en-US" sz="2400" i="1" dirty="0">
                <a:cs typeface="Guttman Yad-Brush" panose="02010401010101010101" pitchFamily="2" charset="-79"/>
              </a:rPr>
              <a:t>age</a:t>
            </a:r>
            <a:endParaRPr lang="he-IL" sz="2400" i="1" dirty="0">
              <a:latin typeface="Guttman Yad-Brush" panose="02010401010101010101" pitchFamily="2" charset="-79"/>
              <a:cs typeface="Guttman Yad-Brush" panose="02010401010101010101" pitchFamily="2" charset="-79"/>
            </a:endParaRP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2 .אם ערכו של </a:t>
            </a:r>
            <a:r>
              <a:rPr lang="en-US" sz="2400" i="1" dirty="0">
                <a:cs typeface="Guttman Yad-Brush" panose="02010401010101010101" pitchFamily="2" charset="-79"/>
              </a:rPr>
              <a:t>age</a:t>
            </a: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 קטן מ-18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	2.1 הצג "אתה ילד"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3. אחרת 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	3.1 הצג "אתה מבוגר"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D63600BC-BFE4-4733-89F9-B3EE2CAF6159}"/>
              </a:ext>
            </a:extLst>
          </p:cNvPr>
          <p:cNvSpPr/>
          <p:nvPr/>
        </p:nvSpPr>
        <p:spPr>
          <a:xfrm>
            <a:off x="926086" y="1484783"/>
            <a:ext cx="8106105" cy="18213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D02570F-BB9A-450E-B075-05B923D53FF5}"/>
              </a:ext>
            </a:extLst>
          </p:cNvPr>
          <p:cNvSpPr/>
          <p:nvPr/>
        </p:nvSpPr>
        <p:spPr>
          <a:xfrm>
            <a:off x="463979" y="3771740"/>
            <a:ext cx="8532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כיצד נתרגם את ההוראות הנ"ל ל #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247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uiExpand="1" build="p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80986D5B-9108-49AD-B988-BE67F799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89" y="-81543"/>
            <a:ext cx="7514035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הוראה לביצוע "בתנאי" -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if</a:t>
            </a:r>
            <a:endParaRPr lang="he-IL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1180852-4FC1-4DD7-B9C0-F82C998DCF86}"/>
              </a:ext>
            </a:extLst>
          </p:cNvPr>
          <p:cNvSpPr/>
          <p:nvPr/>
        </p:nvSpPr>
        <p:spPr>
          <a:xfrm>
            <a:off x="2807804" y="1052735"/>
            <a:ext cx="3528392" cy="45243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ביטוי בוליאני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הוראה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הוראה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הוראה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הוראה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C7920783-F63A-47E7-A1E8-444CFDCE830E}"/>
              </a:ext>
            </a:extLst>
          </p:cNvPr>
          <p:cNvSpPr/>
          <p:nvPr/>
        </p:nvSpPr>
        <p:spPr>
          <a:xfrm>
            <a:off x="3059832" y="3314892"/>
            <a:ext cx="2207299" cy="22621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בועת דיבור: מלבן עם פינות מעוגלות 7">
            <a:extLst>
              <a:ext uri="{FF2B5EF4-FFF2-40B4-BE49-F238E27FC236}">
                <a16:creationId xmlns:a16="http://schemas.microsoft.com/office/drawing/2014/main" id="{01B8CAF5-4BBB-4412-9EBC-6D5EF3939A87}"/>
              </a:ext>
            </a:extLst>
          </p:cNvPr>
          <p:cNvSpPr/>
          <p:nvPr/>
        </p:nvSpPr>
        <p:spPr>
          <a:xfrm>
            <a:off x="6444208" y="4672736"/>
            <a:ext cx="2506386" cy="936104"/>
          </a:xfrm>
          <a:prstGeom prst="wedgeRoundRectCallout">
            <a:avLst>
              <a:gd name="adj1" fmla="val -113216"/>
              <a:gd name="adj2" fmla="val 320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חלק ה-</a:t>
            </a:r>
            <a:r>
              <a:rPr lang="en-US" dirty="0"/>
              <a:t>else</a:t>
            </a:r>
            <a:r>
              <a:rPr lang="he-IL" dirty="0"/>
              <a:t> לא חובה, כותבים אותו רק אם יש צורך</a:t>
            </a:r>
          </a:p>
        </p:txBody>
      </p:sp>
    </p:spTree>
    <p:extLst>
      <p:ext uri="{BB962C8B-B14F-4D97-AF65-F5344CB8AC3E}">
        <p14:creationId xmlns:p14="http://schemas.microsoft.com/office/powerpoint/2010/main" val="109631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496957"/>
          </a:xfrm>
        </p:spPr>
        <p:txBody>
          <a:bodyPr vert="horz" lIns="68580" tIns="34290" rIns="68580" bIns="34290" rtlCol="1" anchor="ctr">
            <a:normAutofit fontScale="90000"/>
          </a:bodyPr>
          <a:lstStyle/>
          <a:p>
            <a:pPr algn="ctr"/>
            <a:r>
              <a:rPr lang="he-IL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6B31081B-E221-433C-9511-27D9B57A8C15}"/>
              </a:ext>
            </a:extLst>
          </p:cNvPr>
          <p:cNvSpPr txBox="1">
            <a:spLocks/>
          </p:cNvSpPr>
          <p:nvPr/>
        </p:nvSpPr>
        <p:spPr>
          <a:xfrm>
            <a:off x="138303" y="1052736"/>
            <a:ext cx="8867393" cy="1792798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2 .אם ערכו של </a:t>
            </a:r>
            <a:r>
              <a:rPr lang="en-US" sz="2400" i="1" dirty="0">
                <a:cs typeface="Guttman Yad-Brush" panose="02010401010101010101" pitchFamily="2" charset="-79"/>
              </a:rPr>
              <a:t>age</a:t>
            </a: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 קטן מ-18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	2.1 הצג "אתה ילד"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3. אחרת 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	3.1 הצג "אתה מבוגר"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D63600BC-BFE4-4733-89F9-B3EE2CAF6159}"/>
              </a:ext>
            </a:extLst>
          </p:cNvPr>
          <p:cNvSpPr/>
          <p:nvPr/>
        </p:nvSpPr>
        <p:spPr>
          <a:xfrm>
            <a:off x="1856660" y="1024145"/>
            <a:ext cx="7308304" cy="18213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8E3A7C6-83DA-4C82-930C-E8F96257A418}"/>
              </a:ext>
            </a:extLst>
          </p:cNvPr>
          <p:cNvSpPr/>
          <p:nvPr/>
        </p:nvSpPr>
        <p:spPr>
          <a:xfrm>
            <a:off x="493246" y="3140665"/>
            <a:ext cx="8157508" cy="3046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(age&lt;18)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"You are a kid"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dirty="0">
                <a:solidFill>
                  <a:srgbClr val="008000"/>
                </a:solidFill>
                <a:latin typeface="Consolas" panose="020B0609020204030204" pitchFamily="49" charset="0"/>
              </a:rPr>
              <a:t>אחרת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"You are an adult"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2428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uiExpand="1" build="p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80986D5B-9108-49AD-B988-BE67F799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88" y="-164036"/>
            <a:ext cx="7514035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ביטוי בוליאני</a:t>
            </a:r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67FB6C25-5357-412C-B43C-362D7F07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51077"/>
              </p:ext>
            </p:extLst>
          </p:nvPr>
        </p:nvGraphicFramePr>
        <p:xfrm>
          <a:off x="4644005" y="2987385"/>
          <a:ext cx="3957320" cy="32169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43747">
                  <a:extLst>
                    <a:ext uri="{9D8B030D-6E8A-4147-A177-3AD203B41FA5}">
                      <a16:colId xmlns:a16="http://schemas.microsoft.com/office/drawing/2014/main" val="3333568115"/>
                    </a:ext>
                  </a:extLst>
                </a:gridCol>
                <a:gridCol w="1913573">
                  <a:extLst>
                    <a:ext uri="{9D8B030D-6E8A-4147-A177-3AD203B41FA5}">
                      <a16:colId xmlns:a16="http://schemas.microsoft.com/office/drawing/2014/main" val="2013680836"/>
                    </a:ext>
                  </a:extLst>
                </a:gridCol>
              </a:tblGrid>
              <a:tr h="420959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he-IL" sz="2800" dirty="0">
                          <a:effectLst/>
                        </a:rPr>
                        <a:t>אופרטור יחס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he-IL" sz="2800" dirty="0">
                          <a:effectLst/>
                        </a:rPr>
                        <a:t>משמעות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1826956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he-IL" sz="2800" dirty="0">
                          <a:effectLst/>
                        </a:rPr>
                        <a:t>&lt;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he-IL" sz="2800">
                          <a:effectLst/>
                        </a:rPr>
                        <a:t>גדול מ-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080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he-IL" sz="2800">
                          <a:effectLst/>
                        </a:rPr>
                        <a:t>&gt;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he-IL" sz="2800">
                          <a:effectLst/>
                        </a:rPr>
                        <a:t>קטן מ-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2875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he-IL" sz="2800">
                          <a:effectLst/>
                        </a:rPr>
                        <a:t>=&lt;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he-IL" sz="2800">
                          <a:effectLst/>
                        </a:rPr>
                        <a:t>גדול או שווה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263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he-IL" sz="2800">
                          <a:effectLst/>
                        </a:rPr>
                        <a:t>=&gt;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he-IL" sz="2800">
                          <a:effectLst/>
                        </a:rPr>
                        <a:t>קטן או שווה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32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he-IL" sz="2800">
                          <a:effectLst/>
                        </a:rPr>
                        <a:t>==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he-IL" sz="2800">
                          <a:effectLst/>
                        </a:rPr>
                        <a:t>שווה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15309"/>
                  </a:ext>
                </a:extLst>
              </a:tr>
              <a:tr h="33576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en-US" sz="2800" dirty="0">
                          <a:effectLst/>
                        </a:rPr>
                        <a:t>!=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he-IL" sz="2800" dirty="0">
                          <a:effectLst/>
                        </a:rPr>
                        <a:t>שונה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206791"/>
                  </a:ext>
                </a:extLst>
              </a:tr>
            </a:tbl>
          </a:graphicData>
        </a:graphic>
      </p:graphicFrame>
      <p:sp>
        <p:nvSpPr>
          <p:cNvPr id="9" name="מלבן 8">
            <a:extLst>
              <a:ext uri="{FF2B5EF4-FFF2-40B4-BE49-F238E27FC236}">
                <a16:creationId xmlns:a16="http://schemas.microsoft.com/office/drawing/2014/main" id="{03101DFE-F221-4A04-BAEE-FA14F300B647}"/>
              </a:ext>
            </a:extLst>
          </p:cNvPr>
          <p:cNvSpPr/>
          <p:nvPr/>
        </p:nvSpPr>
        <p:spPr>
          <a:xfrm>
            <a:off x="89756" y="2333685"/>
            <a:ext cx="3528392" cy="45243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ביטוי בוליאני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הוראה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הוראה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הוראה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הוראה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37A9E20-7EE2-489C-89AC-6801232319B5}"/>
              </a:ext>
            </a:extLst>
          </p:cNvPr>
          <p:cNvSpPr/>
          <p:nvPr/>
        </p:nvSpPr>
        <p:spPr>
          <a:xfrm>
            <a:off x="0" y="517635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ביטוי בוליאני מייצג </a:t>
            </a:r>
            <a:r>
              <a:rPr lang="he-IL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תנאי</a:t>
            </a: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שערכו יכול להיות אמת (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או שקר (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lvl="0"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הוראה לביצוע- בתנאי מתחילה תמיד </a:t>
            </a:r>
            <a:r>
              <a:rPr lang="he-IL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בחישוב ערכו של הביטוי הבוליאני</a:t>
            </a: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אם ערכו אמת, תתבצע סדרת ההוראות הראשונה, אחרת תתבצע סדרת ההוראות השנייה. </a:t>
            </a:r>
          </a:p>
        </p:txBody>
      </p:sp>
    </p:spTree>
    <p:extLst>
      <p:ext uri="{BB962C8B-B14F-4D97-AF65-F5344CB8AC3E}">
        <p14:creationId xmlns:p14="http://schemas.microsoft.com/office/powerpoint/2010/main" val="71969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80986D5B-9108-49AD-B988-BE67F799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89" y="-81543"/>
            <a:ext cx="7514035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{ } ב-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if</a:t>
            </a:r>
            <a:endParaRPr lang="he-IL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5613DBD-624D-4756-B20C-4CACB7216EB4}"/>
              </a:ext>
            </a:extLst>
          </p:cNvPr>
          <p:cNvSpPr/>
          <p:nvPr/>
        </p:nvSpPr>
        <p:spPr>
          <a:xfrm>
            <a:off x="585247" y="1719957"/>
            <a:ext cx="7973507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(age &lt; 18)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"You are a kid"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"You are an adult\n"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A6B781FA-E5F9-46D4-9D07-9AB3C906788C}"/>
              </a:ext>
            </a:extLst>
          </p:cNvPr>
          <p:cNvSpPr/>
          <p:nvPr/>
        </p:nvSpPr>
        <p:spPr>
          <a:xfrm>
            <a:off x="921169" y="2156266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321A161E-457D-4B23-84E0-FD442D98D8E5}"/>
              </a:ext>
            </a:extLst>
          </p:cNvPr>
          <p:cNvSpPr/>
          <p:nvPr/>
        </p:nvSpPr>
        <p:spPr>
          <a:xfrm>
            <a:off x="916300" y="2856258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77CB0C95-BAEB-4643-B85E-FF95953E6F7D}"/>
              </a:ext>
            </a:extLst>
          </p:cNvPr>
          <p:cNvSpPr/>
          <p:nvPr/>
        </p:nvSpPr>
        <p:spPr>
          <a:xfrm>
            <a:off x="916300" y="3606131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6C040A9E-3231-44FD-ADAD-3AD5926A1C70}"/>
              </a:ext>
            </a:extLst>
          </p:cNvPr>
          <p:cNvSpPr/>
          <p:nvPr/>
        </p:nvSpPr>
        <p:spPr>
          <a:xfrm>
            <a:off x="916300" y="4334897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4885DBEB-2507-45AC-AAB5-6502DD66AFD7}"/>
              </a:ext>
            </a:extLst>
          </p:cNvPr>
          <p:cNvSpPr/>
          <p:nvPr/>
        </p:nvSpPr>
        <p:spPr>
          <a:xfrm>
            <a:off x="107504" y="707420"/>
            <a:ext cx="89483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276350" algn="l"/>
              </a:tabLst>
            </a:pPr>
            <a:r>
              <a:rPr lang="he-IL" alt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חובה לרשום סוגריים מסולסלות רק אם יש יותר מהוראה אחת (בלוק של הוראות)</a:t>
            </a:r>
            <a:endParaRPr lang="en-US" altLang="he-IL" sz="28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CC4FC2C-CF75-4AA8-9C86-8E3E7DF9F4B4}"/>
              </a:ext>
            </a:extLst>
          </p:cNvPr>
          <p:cNvSpPr/>
          <p:nvPr/>
        </p:nvSpPr>
        <p:spPr>
          <a:xfrm>
            <a:off x="566635" y="5084770"/>
            <a:ext cx="7973507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(age &lt; 18)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"You are a kid"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"You are an adult\n"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481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1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0BBCE28-7D5D-43AF-8E6D-393D6FE70654}"/>
              </a:ext>
            </a:extLst>
          </p:cNvPr>
          <p:cNvSpPr/>
          <p:nvPr/>
        </p:nvSpPr>
        <p:spPr>
          <a:xfrm>
            <a:off x="354826" y="1258823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קלט: גיל המשתמש  </a:t>
            </a:r>
            <a:r>
              <a:rPr lang="he-IL" dirty="0" err="1">
                <a:solidFill>
                  <a:srgbClr val="008000"/>
                </a:solidFill>
                <a:latin typeface="Consolas" panose="020B0609020204030204" pitchFamily="49" charset="0"/>
              </a:rPr>
              <a:t>פלט:המשפט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 "אתה ילד" או "אתה מבוגר" //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age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(Console.ReadLine());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(age &lt; 18)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"You are a kid"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אחרת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"You are an adult"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85179"/>
            <a:ext cx="9144000" cy="496957"/>
          </a:xfrm>
        </p:spPr>
        <p:txBody>
          <a:bodyPr vert="horz" lIns="68580" tIns="34290" rIns="68580" bIns="34290" rtlCol="1" anchor="ctr">
            <a:noAutofit/>
          </a:bodyPr>
          <a:lstStyle/>
          <a:p>
            <a:pPr algn="ctr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התוכנית השלמה</a:t>
            </a:r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842369F0-A0A8-4F17-AC08-691E3A0A0F7C}"/>
              </a:ext>
            </a:extLst>
          </p:cNvPr>
          <p:cNvSpPr/>
          <p:nvPr/>
        </p:nvSpPr>
        <p:spPr>
          <a:xfrm>
            <a:off x="6486993" y="981230"/>
            <a:ext cx="2598920" cy="497998"/>
          </a:xfrm>
          <a:prstGeom prst="wedgeRoundRectCallout">
            <a:avLst>
              <a:gd name="adj1" fmla="val -63534"/>
              <a:gd name="adj2" fmla="val 4828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 rtl="0"/>
            <a:r>
              <a:rPr lang="he-IL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הערה שמסבירה מה מטרת התוכנית</a:t>
            </a:r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A772D645-B325-4DF7-9179-BC383579EDDD}"/>
              </a:ext>
            </a:extLst>
          </p:cNvPr>
          <p:cNvSpPr/>
          <p:nvPr/>
        </p:nvSpPr>
        <p:spPr>
          <a:xfrm>
            <a:off x="4411452" y="1996863"/>
            <a:ext cx="1260866" cy="613989"/>
          </a:xfrm>
          <a:prstGeom prst="wedgeRoundRectCallout">
            <a:avLst>
              <a:gd name="adj1" fmla="val -140471"/>
              <a:gd name="adj2" fmla="val 41356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 rtl="0"/>
            <a:r>
              <a:rPr lang="he-IL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הכרזה על משתנה</a:t>
            </a:r>
          </a:p>
        </p:txBody>
      </p:sp>
      <p:sp>
        <p:nvSpPr>
          <p:cNvPr id="21" name="בועת דיבור: מלבן עם פינות מעוגלות 20">
            <a:extLst>
              <a:ext uri="{FF2B5EF4-FFF2-40B4-BE49-F238E27FC236}">
                <a16:creationId xmlns:a16="http://schemas.microsoft.com/office/drawing/2014/main" id="{2E592F19-7DAC-4CB6-9181-A8C35C3956C8}"/>
              </a:ext>
            </a:extLst>
          </p:cNvPr>
          <p:cNvSpPr/>
          <p:nvPr/>
        </p:nvSpPr>
        <p:spPr>
          <a:xfrm>
            <a:off x="7775211" y="2650854"/>
            <a:ext cx="1013600" cy="406867"/>
          </a:xfrm>
          <a:prstGeom prst="wedgeRoundRectCallout">
            <a:avLst>
              <a:gd name="adj1" fmla="val -110987"/>
              <a:gd name="adj2" fmla="val 2808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 rtl="0"/>
            <a:r>
              <a:rPr lang="he-IL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קלט</a:t>
            </a:r>
          </a:p>
        </p:txBody>
      </p:sp>
      <p:sp>
        <p:nvSpPr>
          <p:cNvPr id="22" name="סוגר מסולסל ימני 21">
            <a:extLst>
              <a:ext uri="{FF2B5EF4-FFF2-40B4-BE49-F238E27FC236}">
                <a16:creationId xmlns:a16="http://schemas.microsoft.com/office/drawing/2014/main" id="{385D63B8-86E4-4BA5-A602-A8C48974A6BF}"/>
              </a:ext>
            </a:extLst>
          </p:cNvPr>
          <p:cNvSpPr/>
          <p:nvPr/>
        </p:nvSpPr>
        <p:spPr>
          <a:xfrm>
            <a:off x="6688831" y="2647050"/>
            <a:ext cx="269823" cy="620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defTabSz="342900" rtl="0"/>
            <a:endParaRPr lang="he-IL" sz="135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3" name="בועת דיבור: מלבן עם פינות מעוגלות 22">
            <a:extLst>
              <a:ext uri="{FF2B5EF4-FFF2-40B4-BE49-F238E27FC236}">
                <a16:creationId xmlns:a16="http://schemas.microsoft.com/office/drawing/2014/main" id="{8FDDAC03-5D0C-4739-ACD7-9F6FEAF5216D}"/>
              </a:ext>
            </a:extLst>
          </p:cNvPr>
          <p:cNvSpPr/>
          <p:nvPr/>
        </p:nvSpPr>
        <p:spPr>
          <a:xfrm>
            <a:off x="6346764" y="3334408"/>
            <a:ext cx="2099979" cy="406867"/>
          </a:xfrm>
          <a:prstGeom prst="wedgeRoundRectCallout">
            <a:avLst>
              <a:gd name="adj1" fmla="val -173920"/>
              <a:gd name="adj2" fmla="val -3498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 rtl="0"/>
            <a:r>
              <a:rPr lang="he-IL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חישוב ביטוי בוליאני</a:t>
            </a:r>
          </a:p>
        </p:txBody>
      </p:sp>
      <p:sp>
        <p:nvSpPr>
          <p:cNvPr id="16" name="בועת דיבור: מלבן עם פינות מעוגלות 15">
            <a:extLst>
              <a:ext uri="{FF2B5EF4-FFF2-40B4-BE49-F238E27FC236}">
                <a16:creationId xmlns:a16="http://schemas.microsoft.com/office/drawing/2014/main" id="{8DA659EE-77F2-4A52-967C-62EB31A462A1}"/>
              </a:ext>
            </a:extLst>
          </p:cNvPr>
          <p:cNvSpPr/>
          <p:nvPr/>
        </p:nvSpPr>
        <p:spPr>
          <a:xfrm>
            <a:off x="6958654" y="4143201"/>
            <a:ext cx="2099979" cy="584126"/>
          </a:xfrm>
          <a:prstGeom prst="wedgeRoundRectCallout">
            <a:avLst>
              <a:gd name="adj1" fmla="val -58187"/>
              <a:gd name="adj2" fmla="val -68570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 rtl="0"/>
            <a:r>
              <a:rPr lang="he-IL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הוראה לביצוע אם הביטוי "אמת"</a:t>
            </a:r>
          </a:p>
        </p:txBody>
      </p:sp>
      <p:sp>
        <p:nvSpPr>
          <p:cNvPr id="18" name="בועת דיבור: מלבן עם פינות מעוגלות 17">
            <a:extLst>
              <a:ext uri="{FF2B5EF4-FFF2-40B4-BE49-F238E27FC236}">
                <a16:creationId xmlns:a16="http://schemas.microsoft.com/office/drawing/2014/main" id="{A557B50E-23CE-4025-9C5C-E05AB6B6E84E}"/>
              </a:ext>
            </a:extLst>
          </p:cNvPr>
          <p:cNvSpPr/>
          <p:nvPr/>
        </p:nvSpPr>
        <p:spPr>
          <a:xfrm>
            <a:off x="6504287" y="5304392"/>
            <a:ext cx="2099979" cy="584126"/>
          </a:xfrm>
          <a:prstGeom prst="wedgeRoundRectCallout">
            <a:avLst>
              <a:gd name="adj1" fmla="val -58187"/>
              <a:gd name="adj2" fmla="val -68570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 rtl="0"/>
            <a:r>
              <a:rPr lang="he-IL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הוראה לביצוע אם הביטוי "שקר"</a:t>
            </a:r>
          </a:p>
        </p:txBody>
      </p:sp>
    </p:spTree>
    <p:extLst>
      <p:ext uri="{BB962C8B-B14F-4D97-AF65-F5344CB8AC3E}">
        <p14:creationId xmlns:p14="http://schemas.microsoft.com/office/powerpoint/2010/main" val="4307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5" grpId="0" animBg="1"/>
      <p:bldP spid="21" grpId="0" animBg="1"/>
      <p:bldP spid="22" grpId="0" animBg="1"/>
      <p:bldP spid="23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9116"/>
            <a:ext cx="9144000" cy="496957"/>
          </a:xfrm>
        </p:spPr>
        <p:txBody>
          <a:bodyPr vert="horz" lIns="68580" tIns="34290" rIns="68580" bIns="34290" rtlCol="1" anchor="ctr">
            <a:normAutofit fontScale="90000"/>
          </a:bodyPr>
          <a:lstStyle/>
          <a:p>
            <a:pPr algn="ctr"/>
            <a:r>
              <a:rPr lang="he-IL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38303" y="550927"/>
            <a:ext cx="8867393" cy="6477671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פתחו וישמו אלגוריתם בשלבים שהקלט שלו הוא גיל המשתמש והפלט הוא אחד מהמשפטים הבאים:</a:t>
            </a:r>
          </a:p>
          <a:p>
            <a:pPr marL="0" indent="0">
              <a:buNone/>
            </a:pPr>
            <a:r>
              <a:rPr lang="he-IL" sz="2400" dirty="0"/>
              <a:t>"אתה ילד" – עד גיל 17 </a:t>
            </a:r>
          </a:p>
          <a:p>
            <a:pPr marL="0" indent="0">
              <a:buNone/>
            </a:pPr>
            <a:r>
              <a:rPr lang="he-IL" sz="2400" dirty="0"/>
              <a:t>"אתה מבוגר" – גיל 18 ומעלה</a:t>
            </a:r>
          </a:p>
          <a:p>
            <a:pPr marL="0" indent="0">
              <a:spcBef>
                <a:spcPts val="60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1 .בחינת </a:t>
            </a:r>
            <a:r>
              <a:rPr lang="he-IL" sz="2400" b="1" dirty="0">
                <a:solidFill>
                  <a:srgbClr val="0070C0"/>
                </a:solidFill>
              </a:rPr>
              <a:t>דוגמאות קלט </a:t>
            </a:r>
            <a:r>
              <a:rPr lang="he-IL" sz="2400" dirty="0"/>
              <a:t>שונות והבנת הקשר הדרוש בין הקלט לפלט.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2 .חלוקת המשימה </a:t>
            </a:r>
            <a:r>
              <a:rPr lang="he-IL" sz="2400" b="1" dirty="0">
                <a:solidFill>
                  <a:srgbClr val="0070C0"/>
                </a:solidFill>
              </a:rPr>
              <a:t>לתת-משימות</a:t>
            </a:r>
            <a:r>
              <a:rPr lang="he-IL" sz="2400" dirty="0"/>
              <a:t>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3 .בחירת </a:t>
            </a:r>
            <a:r>
              <a:rPr lang="he-IL" sz="2400" b="1" dirty="0">
                <a:solidFill>
                  <a:srgbClr val="0070C0"/>
                </a:solidFill>
              </a:rPr>
              <a:t>משתנים</a:t>
            </a:r>
            <a:r>
              <a:rPr lang="he-IL" sz="2400" dirty="0"/>
              <a:t> – תפקיד, שם וטיפוס לכל משתנה.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4 .כתיבת </a:t>
            </a:r>
            <a:r>
              <a:rPr lang="he-IL" sz="2400" b="1" dirty="0">
                <a:solidFill>
                  <a:srgbClr val="0070C0"/>
                </a:solidFill>
              </a:rPr>
              <a:t>האלגוריתם</a:t>
            </a:r>
            <a:r>
              <a:rPr lang="he-IL" sz="2400" dirty="0"/>
              <a:t>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5 .יישום האלגוריתם על ידי </a:t>
            </a:r>
            <a:r>
              <a:rPr lang="he-IL" sz="2400" b="1" dirty="0" err="1">
                <a:solidFill>
                  <a:srgbClr val="0070C0"/>
                </a:solidFill>
              </a:rPr>
              <a:t>תוכנית</a:t>
            </a:r>
            <a:r>
              <a:rPr lang="he-IL" sz="2400" dirty="0"/>
              <a:t>.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6 . ביצוע </a:t>
            </a:r>
            <a:r>
              <a:rPr lang="he-IL" sz="2400" b="1" dirty="0">
                <a:solidFill>
                  <a:srgbClr val="0070C0"/>
                </a:solidFill>
              </a:rPr>
              <a:t>מעקב</a:t>
            </a:r>
            <a:r>
              <a:rPr lang="he-IL" sz="2400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019095" y="6380842"/>
            <a:ext cx="8106105" cy="4580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222473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80986D5B-9108-49AD-B988-BE67F799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83" y="32366"/>
            <a:ext cx="7514035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D80063-00B7-44B8-9BB1-4790E5F50F47}"/>
              </a:ext>
            </a:extLst>
          </p:cNvPr>
          <p:cNvSpPr txBox="1"/>
          <p:nvPr/>
        </p:nvSpPr>
        <p:spPr>
          <a:xfrm>
            <a:off x="251520" y="738391"/>
            <a:ext cx="864096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פתחו וישמו אלגוריתם בשלבים שהקלט שלו הוא גיל המשתמש והפלט הוא אחד מהמשפטים הבאים:</a:t>
            </a:r>
          </a:p>
          <a:p>
            <a:r>
              <a:rPr lang="he-IL" sz="2800" dirty="0"/>
              <a:t>"אתה ילד" – אם גיל המשתמש עד גיל 17 </a:t>
            </a:r>
          </a:p>
          <a:p>
            <a:r>
              <a:rPr lang="he-IL" sz="2800" dirty="0"/>
              <a:t>"אתה מבוגר" – אם גיל המשתמש 18 ומעלה</a:t>
            </a:r>
          </a:p>
        </p:txBody>
      </p:sp>
    </p:spTree>
    <p:extLst>
      <p:ext uri="{BB962C8B-B14F-4D97-AF65-F5344CB8AC3E}">
        <p14:creationId xmlns:p14="http://schemas.microsoft.com/office/powerpoint/2010/main" val="41547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37986"/>
            <a:ext cx="9144000" cy="496957"/>
          </a:xfrm>
        </p:spPr>
        <p:txBody>
          <a:bodyPr vert="horz" lIns="68580" tIns="34290" rIns="68580" bIns="34290" rtlCol="1" anchor="ctr">
            <a:noAutofit/>
          </a:bodyPr>
          <a:lstStyle/>
          <a:p>
            <a:pPr algn="ctr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434535" y="814463"/>
            <a:ext cx="8459508" cy="457048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he-IL" dirty="0"/>
              <a:t>.</a:t>
            </a: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42113E35-DD26-404E-8C68-1F01AC2FD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89104"/>
              </p:ext>
            </p:extLst>
          </p:nvPr>
        </p:nvGraphicFramePr>
        <p:xfrm>
          <a:off x="377825" y="4968554"/>
          <a:ext cx="8388350" cy="141922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20738">
                  <a:extLst>
                    <a:ext uri="{9D8B030D-6E8A-4147-A177-3AD203B41FA5}">
                      <a16:colId xmlns:a16="http://schemas.microsoft.com/office/drawing/2014/main" val="1712747724"/>
                    </a:ext>
                  </a:extLst>
                </a:gridCol>
                <a:gridCol w="4166362">
                  <a:extLst>
                    <a:ext uri="{9D8B030D-6E8A-4147-A177-3AD203B41FA5}">
                      <a16:colId xmlns:a16="http://schemas.microsoft.com/office/drawing/2014/main" val="1662647593"/>
                    </a:ext>
                  </a:extLst>
                </a:gridCol>
                <a:gridCol w="412432">
                  <a:extLst>
                    <a:ext uri="{9D8B030D-6E8A-4147-A177-3AD203B41FA5}">
                      <a16:colId xmlns:a16="http://schemas.microsoft.com/office/drawing/2014/main" val="1386304668"/>
                    </a:ext>
                  </a:extLst>
                </a:gridCol>
                <a:gridCol w="1280858">
                  <a:extLst>
                    <a:ext uri="{9D8B030D-6E8A-4147-A177-3AD203B41FA5}">
                      <a16:colId xmlns:a16="http://schemas.microsoft.com/office/drawing/2014/main" val="892823020"/>
                    </a:ext>
                  </a:extLst>
                </a:gridCol>
                <a:gridCol w="1707960">
                  <a:extLst>
                    <a:ext uri="{9D8B030D-6E8A-4147-A177-3AD203B41FA5}">
                      <a16:colId xmlns:a16="http://schemas.microsoft.com/office/drawing/2014/main" val="221595818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number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command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age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boolean exp.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5633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Console.WriteLine("How old are you?");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?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 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How old are you?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1877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age = byte.Parse(Console.ReadLine());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12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 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 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2693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3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if (age &lt; 18)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 12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 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75976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3.1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 Console.WriteLine("You are a kid");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 12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 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You are a kid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121478"/>
                  </a:ext>
                </a:extLst>
              </a:tr>
            </a:tbl>
          </a:graphicData>
        </a:graphic>
      </p:graphicFrame>
      <p:sp>
        <p:nvSpPr>
          <p:cNvPr id="30" name="מלבן 29">
            <a:extLst>
              <a:ext uri="{FF2B5EF4-FFF2-40B4-BE49-F238E27FC236}">
                <a16:creationId xmlns:a16="http://schemas.microsoft.com/office/drawing/2014/main" id="{045935E4-1B63-45A4-A965-8FF62A79807B}"/>
              </a:ext>
            </a:extLst>
          </p:cNvPr>
          <p:cNvSpPr/>
          <p:nvPr/>
        </p:nvSpPr>
        <p:spPr>
          <a:xfrm>
            <a:off x="1692322" y="1565761"/>
            <a:ext cx="5759355" cy="31085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you?"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age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(Console.ReadLine());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(age &lt; 18)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"You are a kid"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1400" dirty="0">
                <a:solidFill>
                  <a:srgbClr val="008000"/>
                </a:solidFill>
                <a:latin typeface="Consolas" panose="020B0609020204030204" pitchFamily="49" charset="0"/>
              </a:rPr>
              <a:t>אחרת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"You are an adult"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/>
              <a:t>}</a:t>
            </a:r>
            <a:endParaRPr lang="he-IL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2836D6-8687-44FA-9136-57BDAE43A3EE}"/>
              </a:ext>
            </a:extLst>
          </p:cNvPr>
          <p:cNvSpPr txBox="1"/>
          <p:nvPr/>
        </p:nvSpPr>
        <p:spPr>
          <a:xfrm>
            <a:off x="2411760" y="2197893"/>
            <a:ext cx="48879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he-I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3.1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endParaRPr lang="he-IL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he-I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4.1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he-IL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37986"/>
            <a:ext cx="9144000" cy="496957"/>
          </a:xfrm>
        </p:spPr>
        <p:txBody>
          <a:bodyPr vert="horz" lIns="68580" tIns="34290" rIns="68580" bIns="34290" rtlCol="1" anchor="ctr">
            <a:noAutofit/>
          </a:bodyPr>
          <a:lstStyle/>
          <a:p>
            <a:pPr algn="ctr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434535" y="814463"/>
            <a:ext cx="8459508" cy="457048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35</a:t>
            </a:r>
            <a:r>
              <a:rPr lang="he-IL" dirty="0"/>
              <a:t>.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045935E4-1B63-45A4-A965-8FF62A79807B}"/>
              </a:ext>
            </a:extLst>
          </p:cNvPr>
          <p:cNvSpPr/>
          <p:nvPr/>
        </p:nvSpPr>
        <p:spPr>
          <a:xfrm>
            <a:off x="1692322" y="1565761"/>
            <a:ext cx="5759355" cy="31085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you?"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age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(Console.ReadLine());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(age &lt; 18)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"You are a kid"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1400" dirty="0">
                <a:solidFill>
                  <a:srgbClr val="008000"/>
                </a:solidFill>
                <a:latin typeface="Consolas" panose="020B0609020204030204" pitchFamily="49" charset="0"/>
              </a:rPr>
              <a:t>אחרת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Console.WriteLine(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"You are an adult"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/>
              <a:t>}</a:t>
            </a:r>
            <a:endParaRPr lang="he-IL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2836D6-8687-44FA-9136-57BDAE43A3EE}"/>
              </a:ext>
            </a:extLst>
          </p:cNvPr>
          <p:cNvSpPr txBox="1"/>
          <p:nvPr/>
        </p:nvSpPr>
        <p:spPr>
          <a:xfrm>
            <a:off x="2411760" y="2197893"/>
            <a:ext cx="48879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he-I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3.1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endParaRPr lang="he-IL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he-I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4.1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he-IL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8908F06F-0764-44E7-8259-86B8B6FB7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44601"/>
              </p:ext>
            </p:extLst>
          </p:nvPr>
        </p:nvGraphicFramePr>
        <p:xfrm>
          <a:off x="215899" y="4968554"/>
          <a:ext cx="8712200" cy="141922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20738">
                  <a:extLst>
                    <a:ext uri="{9D8B030D-6E8A-4147-A177-3AD203B41FA5}">
                      <a16:colId xmlns:a16="http://schemas.microsoft.com/office/drawing/2014/main" val="827179155"/>
                    </a:ext>
                  </a:extLst>
                </a:gridCol>
                <a:gridCol w="4490212">
                  <a:extLst>
                    <a:ext uri="{9D8B030D-6E8A-4147-A177-3AD203B41FA5}">
                      <a16:colId xmlns:a16="http://schemas.microsoft.com/office/drawing/2014/main" val="508971559"/>
                    </a:ext>
                  </a:extLst>
                </a:gridCol>
                <a:gridCol w="412432">
                  <a:extLst>
                    <a:ext uri="{9D8B030D-6E8A-4147-A177-3AD203B41FA5}">
                      <a16:colId xmlns:a16="http://schemas.microsoft.com/office/drawing/2014/main" val="2266706913"/>
                    </a:ext>
                  </a:extLst>
                </a:gridCol>
                <a:gridCol w="1280858">
                  <a:extLst>
                    <a:ext uri="{9D8B030D-6E8A-4147-A177-3AD203B41FA5}">
                      <a16:colId xmlns:a16="http://schemas.microsoft.com/office/drawing/2014/main" val="2990726379"/>
                    </a:ext>
                  </a:extLst>
                </a:gridCol>
                <a:gridCol w="1707960">
                  <a:extLst>
                    <a:ext uri="{9D8B030D-6E8A-4147-A177-3AD203B41FA5}">
                      <a16:colId xmlns:a16="http://schemas.microsoft.com/office/drawing/2014/main" val="41399868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number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command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age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boolean exp.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781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Console.WriteLine("How old are you?");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?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 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How old are you?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487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age = byte.Parse(Console.ReadLine());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35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 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 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78131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3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if (age &lt; 18)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 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 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61013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4.1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     Console.WriteLine("You are an adult");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 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 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You are an adult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978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5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70B58E3-C5E9-4C8B-8F99-2A916272FEE5}"/>
              </a:ext>
            </a:extLst>
          </p:cNvPr>
          <p:cNvSpPr/>
          <p:nvPr/>
        </p:nvSpPr>
        <p:spPr>
          <a:xfrm>
            <a:off x="305780" y="785714"/>
            <a:ext cx="85324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פתחו וישמו בשלבים אלגוריתם שהקלט שלו הוא שלושה ציונים של תלמיד, והפלט שלו הוא ממוצע הציונים של התלמיד.</a:t>
            </a:r>
          </a:p>
          <a:p>
            <a:pPr lvl="0"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כמו כן, אם התלמיד קיבל ציון ממוצע גבוה מ-80, התוכנית תדפיס את המשפט "אתה אלוף" ותוסיף לממוצע עוד 5 נקודות בונוס.</a:t>
            </a:r>
          </a:p>
          <a:p>
            <a:pPr lvl="0"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אחרת, התוכנית תדפיס את המשפט "עליך להשתפר".</a:t>
            </a:r>
          </a:p>
          <a:p>
            <a:pPr lvl="0"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לפני סיום, התוכנית תדפיס "להתראות"</a:t>
            </a: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8BCFC0F8-5A1A-4D98-84D2-54227122BCDF}"/>
              </a:ext>
            </a:extLst>
          </p:cNvPr>
          <p:cNvSpPr txBox="1">
            <a:spLocks/>
          </p:cNvSpPr>
          <p:nvPr/>
        </p:nvSpPr>
        <p:spPr>
          <a:xfrm>
            <a:off x="814983" y="39356"/>
            <a:ext cx="7514035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לפתרון יחד עם הכיתה</a:t>
            </a:r>
          </a:p>
        </p:txBody>
      </p:sp>
    </p:spTree>
    <p:extLst>
      <p:ext uri="{BB962C8B-B14F-4D97-AF65-F5344CB8AC3E}">
        <p14:creationId xmlns:p14="http://schemas.microsoft.com/office/powerpoint/2010/main" val="117088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70B58E3-C5E9-4C8B-8F99-2A916272FEE5}"/>
              </a:ext>
            </a:extLst>
          </p:cNvPr>
          <p:cNvSpPr/>
          <p:nvPr/>
        </p:nvSpPr>
        <p:spPr>
          <a:xfrm>
            <a:off x="305780" y="785714"/>
            <a:ext cx="8532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Bool</a:t>
            </a: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הוא טיפוס שניתן לשמור בו את הערכים הבוליאניים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או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או ביטוי בוליאני.</a:t>
            </a:r>
          </a:p>
          <a:p>
            <a:pPr lvl="0"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לדוגמא: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you?"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(Console.ReadLine()); 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answer;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age == 18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Console.WriteLine(answer);</a:t>
            </a:r>
            <a:endParaRPr lang="he-IL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8BCFC0F8-5A1A-4D98-84D2-54227122BCDF}"/>
              </a:ext>
            </a:extLst>
          </p:cNvPr>
          <p:cNvSpPr txBox="1">
            <a:spLocks/>
          </p:cNvSpPr>
          <p:nvPr/>
        </p:nvSpPr>
        <p:spPr>
          <a:xfrm>
            <a:off x="814983" y="39356"/>
            <a:ext cx="7514035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הטיפוס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bool</a:t>
            </a:r>
            <a:endParaRPr lang="he-IL" b="1" dirty="0">
              <a:solidFill>
                <a:srgbClr val="0070C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70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819553"/>
            <a:ext cx="7886700" cy="577081"/>
          </a:xfrm>
        </p:spPr>
        <p:txBody>
          <a:bodyPr vert="horz" lIns="68580" tIns="34290" rIns="68580" bIns="34290" rtlCol="1" anchor="ctr">
            <a:spAutoFit/>
          </a:bodyPr>
          <a:lstStyle/>
          <a:p>
            <a:pPr algn="ctr"/>
            <a:r>
              <a:rPr lang="he-IL" sz="3300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65" y="3898767"/>
            <a:ext cx="2615270" cy="15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9116"/>
            <a:ext cx="9144000" cy="496957"/>
          </a:xfrm>
        </p:spPr>
        <p:txBody>
          <a:bodyPr vert="horz" lIns="68580" tIns="34290" rIns="68580" bIns="34290" rtlCol="1" anchor="ctr">
            <a:normAutofit fontScale="90000"/>
          </a:bodyPr>
          <a:lstStyle/>
          <a:p>
            <a:pPr algn="ctr"/>
            <a:r>
              <a:rPr lang="he-IL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38303" y="550927"/>
            <a:ext cx="8867393" cy="6477671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פתחו וישמו אלגוריתם בשלבים שהקלט שלו הוא גיל המשתמש והפלט הוא אחד מהמשפטים הבאים:</a:t>
            </a:r>
          </a:p>
          <a:p>
            <a:pPr marL="0" indent="0">
              <a:buNone/>
            </a:pPr>
            <a:r>
              <a:rPr lang="he-IL" sz="2400" dirty="0"/>
              <a:t>"אתה ילד" – עד גיל 17 </a:t>
            </a:r>
          </a:p>
          <a:p>
            <a:pPr marL="0" indent="0">
              <a:buNone/>
            </a:pPr>
            <a:r>
              <a:rPr lang="he-IL" sz="2400" dirty="0"/>
              <a:t>"אתה מבוגר" – גיל 18 ומעלה</a:t>
            </a:r>
          </a:p>
          <a:p>
            <a:pPr marL="0" indent="0">
              <a:spcBef>
                <a:spcPts val="60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1 .בחינת </a:t>
            </a:r>
            <a:r>
              <a:rPr lang="he-IL" sz="2400" b="1" dirty="0">
                <a:solidFill>
                  <a:srgbClr val="0070C0"/>
                </a:solidFill>
              </a:rPr>
              <a:t>דוגמאות קלט </a:t>
            </a:r>
            <a:r>
              <a:rPr lang="he-IL" sz="2400" dirty="0"/>
              <a:t>שונות והבנת הקשר הדרוש בין הקלט לפלט.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2 .חלוקת המשימה </a:t>
            </a:r>
            <a:r>
              <a:rPr lang="he-IL" sz="2400" b="1" dirty="0">
                <a:solidFill>
                  <a:srgbClr val="0070C0"/>
                </a:solidFill>
              </a:rPr>
              <a:t>לתת-משימות</a:t>
            </a:r>
            <a:r>
              <a:rPr lang="he-IL" sz="2400" dirty="0"/>
              <a:t>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3 .בחירת </a:t>
            </a:r>
            <a:r>
              <a:rPr lang="he-IL" sz="2400" b="1" dirty="0">
                <a:solidFill>
                  <a:srgbClr val="0070C0"/>
                </a:solidFill>
              </a:rPr>
              <a:t>משתנים</a:t>
            </a:r>
            <a:r>
              <a:rPr lang="he-IL" sz="2400" dirty="0"/>
              <a:t> – תפקיד, שם וטיפוס לכל משתנה.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4 .כתיבת </a:t>
            </a:r>
            <a:r>
              <a:rPr lang="he-IL" sz="2400" b="1" dirty="0">
                <a:solidFill>
                  <a:srgbClr val="0070C0"/>
                </a:solidFill>
              </a:rPr>
              <a:t>האלגוריתם</a:t>
            </a:r>
            <a:r>
              <a:rPr lang="he-IL" sz="2400" dirty="0"/>
              <a:t>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5 .יישום האלגוריתם על ידי </a:t>
            </a:r>
            <a:r>
              <a:rPr lang="he-IL" sz="2400" b="1" dirty="0" err="1">
                <a:solidFill>
                  <a:srgbClr val="0070C0"/>
                </a:solidFill>
              </a:rPr>
              <a:t>תוכנית</a:t>
            </a:r>
            <a:r>
              <a:rPr lang="he-IL" sz="2400" dirty="0"/>
              <a:t>.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6 . ביצוע </a:t>
            </a:r>
            <a:r>
              <a:rPr lang="he-IL" sz="2400" b="1" dirty="0">
                <a:solidFill>
                  <a:srgbClr val="0070C0"/>
                </a:solidFill>
              </a:rPr>
              <a:t>מעקב</a:t>
            </a:r>
            <a:r>
              <a:rPr lang="he-IL" sz="2400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899591" y="2564904"/>
            <a:ext cx="8106105" cy="4580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3463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4" y="367701"/>
            <a:ext cx="9144000" cy="496957"/>
          </a:xfrm>
        </p:spPr>
        <p:txBody>
          <a:bodyPr vert="horz" lIns="68580" tIns="34290" rIns="68580" bIns="34290" rtlCol="1" anchor="ctr">
            <a:normAutofit/>
          </a:bodyPr>
          <a:lstStyle/>
          <a:p>
            <a:pPr algn="ctr"/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1 - בחינת דוגמאות קלט שונות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38304" y="1364145"/>
            <a:ext cx="8867393" cy="4585358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קלט:</a:t>
            </a:r>
          </a:p>
          <a:p>
            <a:pPr marL="0" indent="0" algn="ctr">
              <a:buNone/>
            </a:pPr>
            <a:r>
              <a:rPr lang="he-IL" dirty="0"/>
              <a:t>22</a:t>
            </a:r>
          </a:p>
          <a:p>
            <a:pPr marL="0" indent="0">
              <a:buNone/>
            </a:pPr>
            <a:r>
              <a:rPr lang="he-IL" dirty="0"/>
              <a:t>פלט:</a:t>
            </a:r>
          </a:p>
          <a:p>
            <a:pPr marL="0" indent="0" algn="ctr">
              <a:buNone/>
            </a:pPr>
            <a:r>
              <a:rPr lang="he-IL" dirty="0"/>
              <a:t>אתה מבוגר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קלט:</a:t>
            </a:r>
          </a:p>
          <a:p>
            <a:pPr marL="0" indent="0" algn="ctr">
              <a:buNone/>
            </a:pPr>
            <a:r>
              <a:rPr lang="he-IL" dirty="0"/>
              <a:t>15</a:t>
            </a:r>
          </a:p>
          <a:p>
            <a:pPr marL="0" indent="0">
              <a:buNone/>
            </a:pPr>
            <a:r>
              <a:rPr lang="he-IL" dirty="0"/>
              <a:t>פלט:</a:t>
            </a:r>
          </a:p>
          <a:p>
            <a:pPr marL="0" indent="0" algn="ctr">
              <a:buNone/>
            </a:pPr>
            <a:r>
              <a:rPr lang="he-IL" dirty="0"/>
              <a:t>אתה ילד</a:t>
            </a:r>
          </a:p>
        </p:txBody>
      </p:sp>
    </p:spTree>
    <p:extLst>
      <p:ext uri="{BB962C8B-B14F-4D97-AF65-F5344CB8AC3E}">
        <p14:creationId xmlns:p14="http://schemas.microsoft.com/office/powerpoint/2010/main" val="370128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9116"/>
            <a:ext cx="9144000" cy="496957"/>
          </a:xfrm>
        </p:spPr>
        <p:txBody>
          <a:bodyPr vert="horz" lIns="68580" tIns="34290" rIns="68580" bIns="34290" rtlCol="1" anchor="ctr">
            <a:normAutofit fontScale="90000"/>
          </a:bodyPr>
          <a:lstStyle/>
          <a:p>
            <a:pPr algn="ctr"/>
            <a:r>
              <a:rPr lang="he-IL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38303" y="550927"/>
            <a:ext cx="8867393" cy="6477671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פתחו וישמו אלגוריתם בשלבים שהקלט שלו הוא גיל המשתמש והפלט הוא אחד מהמשפטים הבאים:</a:t>
            </a:r>
          </a:p>
          <a:p>
            <a:pPr marL="0" indent="0">
              <a:buNone/>
            </a:pPr>
            <a:r>
              <a:rPr lang="he-IL" sz="2400" dirty="0"/>
              <a:t>"אתה ילד" – עד גיל 17 </a:t>
            </a:r>
          </a:p>
          <a:p>
            <a:pPr marL="0" indent="0">
              <a:buNone/>
            </a:pPr>
            <a:r>
              <a:rPr lang="he-IL" sz="2400" dirty="0"/>
              <a:t>"אתה מבוגר" – גיל 18 ומעלה</a:t>
            </a:r>
          </a:p>
          <a:p>
            <a:pPr marL="0" indent="0">
              <a:spcBef>
                <a:spcPts val="60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1 .בחינת </a:t>
            </a:r>
            <a:r>
              <a:rPr lang="he-IL" sz="2400" b="1" dirty="0">
                <a:solidFill>
                  <a:srgbClr val="0070C0"/>
                </a:solidFill>
              </a:rPr>
              <a:t>דוגמאות קלט </a:t>
            </a:r>
            <a:r>
              <a:rPr lang="he-IL" sz="2400" dirty="0"/>
              <a:t>שונות והבנת הקשר הדרוש בין הקלט לפלט.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2 .חלוקת המשימה </a:t>
            </a:r>
            <a:r>
              <a:rPr lang="he-IL" sz="2400" b="1" dirty="0">
                <a:solidFill>
                  <a:srgbClr val="0070C0"/>
                </a:solidFill>
              </a:rPr>
              <a:t>לתת-משימות</a:t>
            </a:r>
            <a:r>
              <a:rPr lang="he-IL" sz="2400" dirty="0"/>
              <a:t>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3 .בחירת </a:t>
            </a:r>
            <a:r>
              <a:rPr lang="he-IL" sz="2400" b="1" dirty="0">
                <a:solidFill>
                  <a:srgbClr val="0070C0"/>
                </a:solidFill>
              </a:rPr>
              <a:t>משתנים</a:t>
            </a:r>
            <a:r>
              <a:rPr lang="he-IL" sz="2400" dirty="0"/>
              <a:t> – תפקיד, שם וטיפוס לכל משתנה.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4 .כתיבת </a:t>
            </a:r>
            <a:r>
              <a:rPr lang="he-IL" sz="2400" b="1" dirty="0">
                <a:solidFill>
                  <a:srgbClr val="0070C0"/>
                </a:solidFill>
              </a:rPr>
              <a:t>האלגוריתם</a:t>
            </a:r>
            <a:r>
              <a:rPr lang="he-IL" sz="2400" dirty="0"/>
              <a:t>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5 .יישום האלגוריתם על ידי </a:t>
            </a:r>
            <a:r>
              <a:rPr lang="he-IL" sz="2400" b="1" dirty="0" err="1">
                <a:solidFill>
                  <a:srgbClr val="0070C0"/>
                </a:solidFill>
              </a:rPr>
              <a:t>תוכנית</a:t>
            </a:r>
            <a:r>
              <a:rPr lang="he-IL" sz="2400" dirty="0"/>
              <a:t>.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6 . ביצוע </a:t>
            </a:r>
            <a:r>
              <a:rPr lang="he-IL" sz="2400" b="1" dirty="0">
                <a:solidFill>
                  <a:srgbClr val="0070C0"/>
                </a:solidFill>
              </a:rPr>
              <a:t>מעקב</a:t>
            </a:r>
            <a:r>
              <a:rPr lang="he-IL" sz="2400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899591" y="3344180"/>
            <a:ext cx="8106105" cy="4580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32354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785097"/>
            <a:ext cx="9144000" cy="496957"/>
          </a:xfrm>
        </p:spPr>
        <p:txBody>
          <a:bodyPr vert="horz" lIns="68580" tIns="34290" rIns="68580" bIns="34290" rtlCol="1" anchor="ctr">
            <a:noAutofit/>
          </a:bodyPr>
          <a:lstStyle/>
          <a:p>
            <a:pPr algn="ctr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2 - חלוקת המשימה לתת-משימות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38304" y="1656452"/>
            <a:ext cx="8867393" cy="3812839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פתחו וישמו אלגוריתם בשלבים שהקלט שלו הוא גיל המשתמש והפלט הוא אחד מהמשפטים הבאים:</a:t>
            </a:r>
          </a:p>
          <a:p>
            <a:pPr marL="0" indent="0">
              <a:buNone/>
            </a:pPr>
            <a:r>
              <a:rPr lang="he-IL" dirty="0"/>
              <a:t>"אתה ילד" – עד גיל 17 </a:t>
            </a:r>
          </a:p>
          <a:p>
            <a:pPr marL="0" indent="0">
              <a:buNone/>
            </a:pPr>
            <a:r>
              <a:rPr lang="he-IL" dirty="0"/>
              <a:t>"אתה מבוגר" – גיל 18 ומעלה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1 .קליטת גיל המשתמש</a:t>
            </a:r>
          </a:p>
          <a:p>
            <a:pPr marL="0" indent="0">
              <a:buNone/>
            </a:pPr>
            <a:r>
              <a:rPr lang="he-IL" dirty="0"/>
              <a:t>2 .אם גילו מתחת לגיל 18, הצגת המשפט "אתה ילד", אחרת הצגת המשפט "אתה מבוגר".</a:t>
            </a:r>
          </a:p>
        </p:txBody>
      </p:sp>
    </p:spTree>
    <p:extLst>
      <p:ext uri="{BB962C8B-B14F-4D97-AF65-F5344CB8AC3E}">
        <p14:creationId xmlns:p14="http://schemas.microsoft.com/office/powerpoint/2010/main" val="32496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9116"/>
            <a:ext cx="9144000" cy="496957"/>
          </a:xfrm>
        </p:spPr>
        <p:txBody>
          <a:bodyPr vert="horz" lIns="68580" tIns="34290" rIns="68580" bIns="34290" rtlCol="1" anchor="ctr">
            <a:normAutofit fontScale="90000"/>
          </a:bodyPr>
          <a:lstStyle/>
          <a:p>
            <a:pPr algn="ctr"/>
            <a:r>
              <a:rPr lang="he-IL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38303" y="550927"/>
            <a:ext cx="8867393" cy="6477671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פתחו וישמו אלגוריתם בשלבים שהקלט שלו הוא גיל המשתמש והפלט הוא אחד מהמשפטים הבאים:</a:t>
            </a:r>
          </a:p>
          <a:p>
            <a:pPr marL="0" indent="0">
              <a:buNone/>
            </a:pPr>
            <a:r>
              <a:rPr lang="he-IL" sz="2400" dirty="0"/>
              <a:t>"אתה ילד" – עד גיל 17 </a:t>
            </a:r>
          </a:p>
          <a:p>
            <a:pPr marL="0" indent="0">
              <a:buNone/>
            </a:pPr>
            <a:r>
              <a:rPr lang="he-IL" sz="2400" dirty="0"/>
              <a:t>"אתה מבוגר" – גיל 18 ומעלה</a:t>
            </a:r>
          </a:p>
          <a:p>
            <a:pPr marL="0" indent="0">
              <a:spcBef>
                <a:spcPts val="60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1 .בחינת </a:t>
            </a:r>
            <a:r>
              <a:rPr lang="he-IL" sz="2400" b="1" dirty="0">
                <a:solidFill>
                  <a:srgbClr val="0070C0"/>
                </a:solidFill>
              </a:rPr>
              <a:t>דוגמאות קלט </a:t>
            </a:r>
            <a:r>
              <a:rPr lang="he-IL" sz="2400" dirty="0"/>
              <a:t>שונות והבנת הקשר הדרוש בין הקלט לפלט.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2 .חלוקת המשימה </a:t>
            </a:r>
            <a:r>
              <a:rPr lang="he-IL" sz="2400" b="1" dirty="0">
                <a:solidFill>
                  <a:srgbClr val="0070C0"/>
                </a:solidFill>
              </a:rPr>
              <a:t>לתת-משימות</a:t>
            </a:r>
            <a:r>
              <a:rPr lang="he-IL" sz="2400" dirty="0"/>
              <a:t>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3 .בחירת </a:t>
            </a:r>
            <a:r>
              <a:rPr lang="he-IL" sz="2400" b="1" dirty="0">
                <a:solidFill>
                  <a:srgbClr val="0070C0"/>
                </a:solidFill>
              </a:rPr>
              <a:t>משתנים</a:t>
            </a:r>
            <a:r>
              <a:rPr lang="he-IL" sz="2400" dirty="0"/>
              <a:t> – תפקיד, שם וטיפוס לכל משתנה.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4 .כתיבת </a:t>
            </a:r>
            <a:r>
              <a:rPr lang="he-IL" sz="2400" b="1" dirty="0">
                <a:solidFill>
                  <a:srgbClr val="0070C0"/>
                </a:solidFill>
              </a:rPr>
              <a:t>האלגוריתם</a:t>
            </a:r>
            <a:r>
              <a:rPr lang="he-IL" sz="2400" dirty="0"/>
              <a:t>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5 .יישום האלגוריתם על ידי </a:t>
            </a:r>
            <a:r>
              <a:rPr lang="he-IL" sz="2400" b="1" dirty="0" err="1">
                <a:solidFill>
                  <a:srgbClr val="0070C0"/>
                </a:solidFill>
              </a:rPr>
              <a:t>תוכנית</a:t>
            </a:r>
            <a:r>
              <a:rPr lang="he-IL" sz="2400" dirty="0"/>
              <a:t>.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6 . ביצוע </a:t>
            </a:r>
            <a:r>
              <a:rPr lang="he-IL" sz="2400" b="1" dirty="0">
                <a:solidFill>
                  <a:srgbClr val="0070C0"/>
                </a:solidFill>
              </a:rPr>
              <a:t>מעקב</a:t>
            </a:r>
            <a:r>
              <a:rPr lang="he-IL" sz="2400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899591" y="4149080"/>
            <a:ext cx="8106105" cy="4580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19544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371949"/>
            <a:ext cx="9144000" cy="496957"/>
          </a:xfrm>
        </p:spPr>
        <p:txBody>
          <a:bodyPr vert="horz" lIns="68580" tIns="34290" rIns="68580" bIns="34290" rtlCol="1" anchor="ctr">
            <a:normAutofit/>
          </a:bodyPr>
          <a:lstStyle/>
          <a:p>
            <a:pPr algn="ctr"/>
            <a:r>
              <a:rPr lang="he-IL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3 - בחירת משתנים (תפקיד, שם וטיפוס לכל משתנה)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65262" y="2702045"/>
            <a:ext cx="8867393" cy="1928220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he-IL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איזה משתנים נדרשים עבור פעולות </a:t>
            </a:r>
            <a:r>
              <a:rPr lang="he-IL" b="1" dirty="0">
                <a:solidFill>
                  <a:srgbClr val="0070C0"/>
                </a:solidFill>
                <a:latin typeface="Calibri" panose="020F0502020204030204"/>
                <a:cs typeface="Arial" panose="020B0604020202020204" pitchFamily="34" charset="0"/>
              </a:rPr>
              <a:t>הקלט</a:t>
            </a:r>
            <a:r>
              <a:rPr lang="he-IL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? 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age</a:t>
            </a:r>
            <a:r>
              <a:rPr lang="he-IL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- ישמור את </a:t>
            </a:r>
            <a:r>
              <a:rPr lang="he-IL" b="1" dirty="0">
                <a:solidFill>
                  <a:srgbClr val="0070C0"/>
                </a:solidFill>
                <a:latin typeface="Calibri" panose="020F0502020204030204"/>
                <a:cs typeface="Arial" panose="020B0604020202020204" pitchFamily="34" charset="0"/>
              </a:rPr>
              <a:t>גיל המשתמש</a:t>
            </a:r>
            <a:endParaRPr lang="he-IL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indent="0" defTabSz="685800">
              <a:spcBef>
                <a:spcPts val="750"/>
              </a:spcBef>
              <a:buNone/>
            </a:pPr>
            <a:endParaRPr lang="he-IL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indent="0" defTabSz="685800">
              <a:spcBef>
                <a:spcPts val="750"/>
              </a:spcBef>
              <a:buNone/>
            </a:pPr>
            <a:r>
              <a:rPr lang="he-IL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מאיזה טיפוס יהיו המשתנים שהגדרנו?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AE09E40C-370C-446A-A9B3-96AA949A20E1}"/>
              </a:ext>
            </a:extLst>
          </p:cNvPr>
          <p:cNvSpPr txBox="1">
            <a:spLocks/>
          </p:cNvSpPr>
          <p:nvPr/>
        </p:nvSpPr>
        <p:spPr>
          <a:xfrm>
            <a:off x="2987824" y="3197034"/>
            <a:ext cx="924125" cy="457048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</a:pPr>
            <a:r>
              <a:rPr lang="he-IL" b="1" dirty="0">
                <a:solidFill>
                  <a:srgbClr val="FF0000"/>
                </a:solidFill>
                <a:latin typeface="Calibri" panose="020F0502020204030204"/>
                <a:cs typeface="Arial" panose="020B0604020202020204" pitchFamily="34" charset="0"/>
              </a:rPr>
              <a:t>שלם</a:t>
            </a:r>
          </a:p>
        </p:txBody>
      </p:sp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7D6884C5-745D-43D5-A4E5-EDA88BC464B2}"/>
              </a:ext>
            </a:extLst>
          </p:cNvPr>
          <p:cNvSpPr txBox="1">
            <a:spLocks/>
          </p:cNvSpPr>
          <p:nvPr/>
        </p:nvSpPr>
        <p:spPr>
          <a:xfrm>
            <a:off x="138303" y="1021509"/>
            <a:ext cx="8867393" cy="1360885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גיל המשתמש</a:t>
            </a:r>
          </a:p>
          <a:p>
            <a:pPr marL="0" indent="0">
              <a:buNone/>
            </a:pPr>
            <a:r>
              <a:rPr lang="he-IL" dirty="0"/>
              <a:t>2 .אם גילו מתחת לגיל 18, הצגת המשפט "אתה ילד", אחרת הצגת המשפט "אתה מבוגר".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956265B-456A-438C-84C9-03DE1115DF36}"/>
              </a:ext>
            </a:extLst>
          </p:cNvPr>
          <p:cNvSpPr/>
          <p:nvPr/>
        </p:nvSpPr>
        <p:spPr>
          <a:xfrm>
            <a:off x="263753" y="4949916"/>
            <a:ext cx="86164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algn="l" rtl="0"/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0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6" grpId="0" uiExpand="1" build="p"/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9116"/>
            <a:ext cx="9144000" cy="496957"/>
          </a:xfrm>
        </p:spPr>
        <p:txBody>
          <a:bodyPr vert="horz" lIns="68580" tIns="34290" rIns="68580" bIns="34290" rtlCol="1" anchor="ctr">
            <a:normAutofit/>
          </a:bodyPr>
          <a:lstStyle/>
          <a:p>
            <a:pPr algn="ctr"/>
            <a:r>
              <a:rPr lang="he-IL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38303" y="550927"/>
            <a:ext cx="8867393" cy="6477671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פתחו וישמו אלגוריתם בשלבים שהקלט שלו הוא גיל המשתמש והפלט הוא אחד מהמשפטים הבאים:</a:t>
            </a:r>
          </a:p>
          <a:p>
            <a:pPr marL="0" indent="0">
              <a:buNone/>
            </a:pPr>
            <a:r>
              <a:rPr lang="he-IL" sz="2400" dirty="0"/>
              <a:t>"אתה ילד" – עד גיל 17 </a:t>
            </a:r>
          </a:p>
          <a:p>
            <a:pPr marL="0" indent="0">
              <a:buNone/>
            </a:pPr>
            <a:r>
              <a:rPr lang="he-IL" sz="2400" dirty="0"/>
              <a:t>"אתה מבוגר" – גיל 18 ומעלה</a:t>
            </a:r>
          </a:p>
          <a:p>
            <a:pPr marL="0" indent="0">
              <a:spcBef>
                <a:spcPts val="60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1 .בחינת </a:t>
            </a:r>
            <a:r>
              <a:rPr lang="he-IL" sz="2400" b="1" dirty="0">
                <a:solidFill>
                  <a:srgbClr val="0070C0"/>
                </a:solidFill>
              </a:rPr>
              <a:t>דוגמאות קלט </a:t>
            </a:r>
            <a:r>
              <a:rPr lang="he-IL" sz="2400" dirty="0"/>
              <a:t>שונות והבנת הקשר הדרוש בין הקלט לפלט.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2 .חלוקת המשימה </a:t>
            </a:r>
            <a:r>
              <a:rPr lang="he-IL" sz="2400" b="1" dirty="0">
                <a:solidFill>
                  <a:srgbClr val="0070C0"/>
                </a:solidFill>
              </a:rPr>
              <a:t>לתת-משימות</a:t>
            </a:r>
            <a:r>
              <a:rPr lang="he-IL" sz="2400" dirty="0"/>
              <a:t>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3 .בחירת </a:t>
            </a:r>
            <a:r>
              <a:rPr lang="he-IL" sz="2400" b="1" dirty="0">
                <a:solidFill>
                  <a:srgbClr val="0070C0"/>
                </a:solidFill>
              </a:rPr>
              <a:t>משתנים</a:t>
            </a:r>
            <a:r>
              <a:rPr lang="he-IL" sz="2400" dirty="0"/>
              <a:t> – תפקיד, שם וטיפוס לכל משתנה.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4 .כתיבת </a:t>
            </a:r>
            <a:r>
              <a:rPr lang="he-IL" sz="2400" b="1" dirty="0">
                <a:solidFill>
                  <a:srgbClr val="0070C0"/>
                </a:solidFill>
              </a:rPr>
              <a:t>האלגוריתם</a:t>
            </a:r>
            <a:r>
              <a:rPr lang="he-IL" sz="2400" dirty="0"/>
              <a:t>. 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5 .יישום האלגוריתם על ידי </a:t>
            </a:r>
            <a:r>
              <a:rPr lang="he-IL" sz="2400" b="1" dirty="0" err="1">
                <a:solidFill>
                  <a:srgbClr val="0070C0"/>
                </a:solidFill>
              </a:rPr>
              <a:t>תוכנית</a:t>
            </a:r>
            <a:r>
              <a:rPr lang="he-IL" sz="2400" dirty="0"/>
              <a:t>.</a:t>
            </a:r>
          </a:p>
          <a:p>
            <a:pPr marL="0" indent="0">
              <a:spcBef>
                <a:spcPts val="450"/>
              </a:spcBef>
              <a:buNone/>
            </a:pPr>
            <a:endParaRPr lang="he-IL" sz="2400" dirty="0"/>
          </a:p>
          <a:p>
            <a:pPr marL="0" indent="0">
              <a:spcBef>
                <a:spcPts val="450"/>
              </a:spcBef>
              <a:buNone/>
            </a:pPr>
            <a:r>
              <a:rPr lang="he-IL" sz="2400" dirty="0"/>
              <a:t>6 . ביצוע </a:t>
            </a:r>
            <a:r>
              <a:rPr lang="he-IL" sz="2400" b="1" dirty="0">
                <a:solidFill>
                  <a:srgbClr val="0070C0"/>
                </a:solidFill>
              </a:rPr>
              <a:t>מעקב</a:t>
            </a:r>
            <a:r>
              <a:rPr lang="he-IL" sz="2400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899591" y="4941168"/>
            <a:ext cx="8106105" cy="4580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340329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1547</Words>
  <Application>Microsoft Office PowerPoint</Application>
  <PresentationFormat>‫הצגה על המסך (4:3)</PresentationFormat>
  <Paragraphs>361</Paragraphs>
  <Slides>24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Guttman Yad-Brush</vt:lpstr>
      <vt:lpstr>Times New Roman</vt:lpstr>
      <vt:lpstr>ערכת נושא Office</vt:lpstr>
      <vt:lpstr>1_ערכת נושא Office</vt:lpstr>
      <vt:lpstr>מה נלמד היום?</vt:lpstr>
      <vt:lpstr>דוגמא</vt:lpstr>
      <vt:lpstr>שלבים לפתרון בעיה</vt:lpstr>
      <vt:lpstr>שלב 1 - בחינת דוגמאות קלט שונות</vt:lpstr>
      <vt:lpstr>שלבים לפתרון בעיה</vt:lpstr>
      <vt:lpstr>שלב 2 - חלוקת המשימה לתת-משימות</vt:lpstr>
      <vt:lpstr>שלבים לפתרון בעיה</vt:lpstr>
      <vt:lpstr>שלב 3 - בחירת משתנים (תפקיד, שם וטיפוס לכל משתנה)</vt:lpstr>
      <vt:lpstr>שלבים לפתרון בעיה</vt:lpstr>
      <vt:lpstr>שלב 4 – כתיבת האלגוריתם</vt:lpstr>
      <vt:lpstr>שלבים לפתרון בעיה</vt:lpstr>
      <vt:lpstr>שלב 5 – יישום האלגוריתם ב #C</vt:lpstr>
      <vt:lpstr>שלב 5 – יישום האלגוריתם ב #C</vt:lpstr>
      <vt:lpstr>הוראה לביצוע "בתנאי" - if</vt:lpstr>
      <vt:lpstr>שלב 5 – יישום האלגוריתם ב #C</vt:lpstr>
      <vt:lpstr>ביטוי בוליאני</vt:lpstr>
      <vt:lpstr>{ } ב- if</vt:lpstr>
      <vt:lpstr>התוכנית השלמה</vt:lpstr>
      <vt:lpstr>שלבים לפתרון בעיה</vt:lpstr>
      <vt:lpstr>שלב 6 – ביצוע מעקב לבדיקת התוכנית שכתבנו</vt:lpstr>
      <vt:lpstr>שלב 6 – ביצוע מעקב לבדיקת התוכנית שכתבנו</vt:lpstr>
      <vt:lpstr>מצגת של PowerPoint‏</vt:lpstr>
      <vt:lpstr>מצגת של PowerPoint‏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128</cp:revision>
  <dcterms:created xsi:type="dcterms:W3CDTF">2018-02-18T20:21:23Z</dcterms:created>
  <dcterms:modified xsi:type="dcterms:W3CDTF">2019-11-06T22:52:48Z</dcterms:modified>
</cp:coreProperties>
</file>