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Override+xml" PartName="/ppt/theme/themeOverride1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5"></Relationship><Relationship Target="docProps/thumbnail.jpeg" Type="http://schemas.openxmlformats.org/package/2006/relationships/metadata/thumbnail" Id="rId6"></Relationship><Relationship Target="docProps/app.xml" Type="http://schemas.openxmlformats.org/officeDocument/2006/relationships/extended-properties" Id="rId7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457" r:id="rId2"/>
    <p:sldId id="291" r:id="rId3"/>
    <p:sldId id="400" r:id="rId4"/>
    <p:sldId id="402" r:id="rId5"/>
    <p:sldId id="458" r:id="rId6"/>
    <p:sldId id="460" r:id="rId7"/>
    <p:sldId id="361" r:id="rId8"/>
    <p:sldId id="363" r:id="rId9"/>
    <p:sldId id="398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5" autoAdjust="0"/>
    <p:restoredTop sz="94660"/>
  </p:normalViewPr>
  <p:slideViewPr>
    <p:cSldViewPr>
      <p:cViewPr varScale="1">
        <p:scale>
          <a:sx n="66" d="100"/>
          <a:sy n="66" d="100"/>
        </p:scale>
        <p:origin x="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?><Relationships xmlns="http://schemas.openxmlformats.org/package/2006/relationships"><Relationship Target="slides/slide7.xml" Type="http://schemas.openxmlformats.org/officeDocument/2006/relationships/slide" Id="rId8"></Relationship><Relationship Target="viewProps.xml" Type="http://schemas.openxmlformats.org/officeDocument/2006/relationships/viewProps" Id="rId13"></Relationship><Relationship Target="slides/slide2.xml" Type="http://schemas.openxmlformats.org/officeDocument/2006/relationships/slide" Id="rId3"></Relationship><Relationship Target="slides/slide6.xml" Type="http://schemas.openxmlformats.org/officeDocument/2006/relationships/slide" Id="rId7"></Relationship><Relationship Target="presProps.xml" Type="http://schemas.openxmlformats.org/officeDocument/2006/relationships/presProps" Id="rId12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slides/slide5.xml" Type="http://schemas.openxmlformats.org/officeDocument/2006/relationships/slide" Id="rId6"></Relationship><Relationship Target="notesMasters/notesMaster1.xml" Type="http://schemas.openxmlformats.org/officeDocument/2006/relationships/notesMaster" Id="rId11"></Relationship><Relationship Target="slides/slide4.xml" Type="http://schemas.openxmlformats.org/officeDocument/2006/relationships/slide" Id="rId5"></Relationship><Relationship Target="tableStyles.xml" Type="http://schemas.openxmlformats.org/officeDocument/2006/relationships/tableStyles" Id="rId15"></Relationship><Relationship Target="slides/slide9.xml" Type="http://schemas.openxmlformats.org/officeDocument/2006/relationships/slide" Id="rId10"></Relationship><Relationship Target="slides/slide3.xml" Type="http://schemas.openxmlformats.org/officeDocument/2006/relationships/slide" Id="rId4"></Relationship><Relationship Target="slides/slide8.xml" Type="http://schemas.openxmlformats.org/officeDocument/2006/relationships/slide" Id="rId9"></Relationship><Relationship Target="theme/theme1.xml" Type="http://schemas.openxmlformats.org/officeDocument/2006/relationships/theme" Id="rId14"></Relationship></Relationships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for a walk on the beach or go to the cinema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001912"/>
      </p:ext>
    </p:extLst>
  </p:cSld>
  <p:clrMapOvr>
    <a:masterClrMapping/>
  </p:clrMapOvr>
</p:notes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2"></Relationship><Relationship Target="../theme/themeOverride1.xml" Type="http://schemas.openxmlformats.org/officeDocument/2006/relationships/themeOverride" Id="rId1"></Relationship></Relationships>
</file>

<file path=ppt/slides/_rels/slide3.xml.rels><?xml version="1.0" encoding="UTF-8" ?><Relationships xmlns="http://schemas.openxmlformats.org/package/2006/relationships"><Relationship Target="../notesSlides/notesSlide1.xml" Type="http://schemas.openxmlformats.org/officeDocument/2006/relationships/notesSlide" Id="rId2"></Relationship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media/image2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media/image3.png" Type="http://schemas.openxmlformats.org/officeDocument/2006/relationships/image" Id="rId2"></Relationship><Relationship Target="../slideLayouts/slideLayout3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slideLayouts/slideLayout7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6B31081B-E221-433C-9511-27D9B57A8C15}"/>
              </a:ext>
            </a:extLst>
          </p:cNvPr>
          <p:cNvSpPr txBox="1">
            <a:spLocks/>
          </p:cNvSpPr>
          <p:nvPr/>
        </p:nvSpPr>
        <p:spPr>
          <a:xfrm>
            <a:off x="2067120" y="1052736"/>
            <a:ext cx="5009760" cy="1792798"/>
          </a:xfrm>
          <a:prstGeom prst="rect">
            <a:avLst/>
          </a:prstGeom>
        </p:spPr>
        <p:txBody>
          <a:bodyPr vert="horz" wrap="square" lIns="68580" tIns="34290" rIns="68580" bIns="3429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2 .אם ערכו של </a:t>
            </a:r>
            <a:r>
              <a:rPr lang="en-US" sz="2400" i="1" dirty="0">
                <a:cs typeface="Guttman Yad-Brush" panose="02010401010101010101" pitchFamily="2" charset="-79"/>
              </a:rPr>
              <a:t>age</a:t>
            </a: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 קטן מ-18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	2.1 הצג "אתה ילד"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3. אחרת </a:t>
            </a:r>
          </a:p>
          <a:p>
            <a:pPr marL="0" indent="0">
              <a:buNone/>
            </a:pPr>
            <a:r>
              <a:rPr lang="he-IL" sz="2400" i="1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	3.1 הצג "אתה מבוגר"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8E3A7C6-83DA-4C82-930C-E8F96257A418}"/>
              </a:ext>
            </a:extLst>
          </p:cNvPr>
          <p:cNvSpPr/>
          <p:nvPr/>
        </p:nvSpPr>
        <p:spPr>
          <a:xfrm>
            <a:off x="493246" y="3140665"/>
            <a:ext cx="8157508" cy="304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(age&lt;18)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"You are a kid"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400" dirty="0">
                <a:solidFill>
                  <a:srgbClr val="008000"/>
                </a:solidFill>
                <a:latin typeface="Consolas" panose="020B0609020204030204" pitchFamily="49" charset="0"/>
              </a:rPr>
              <a:t>אחרת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"You are an adult"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400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21BFE28E-1BC6-4CE7-9C51-676383E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11" y="-81543"/>
            <a:ext cx="7907778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הוראה ביצוע "בתנאי" </a:t>
            </a:r>
            <a:r>
              <a:rPr lang="en-US" b="1" dirty="0">
                <a:solidFill>
                  <a:srgbClr val="0070C0"/>
                </a:solidFill>
                <a:cs typeface="+mn-cs"/>
              </a:rPr>
              <a:t>if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 - תזכורת</a:t>
            </a:r>
          </a:p>
        </p:txBody>
      </p:sp>
    </p:spTree>
    <p:extLst>
      <p:ext uri="{BB962C8B-B14F-4D97-AF65-F5344CB8AC3E}">
        <p14:creationId xmlns:p14="http://schemas.microsoft.com/office/powerpoint/2010/main" val="272428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706532" y="2132856"/>
            <a:ext cx="5730936" cy="2343150"/>
          </a:xfrm>
        </p:spPr>
        <p:txBody>
          <a:bodyPr vert="horz" lIns="91440" tIns="45720" rIns="91440" bIns="45720" rtlCol="1">
            <a:normAutofit/>
          </a:bodyPr>
          <a:lstStyle/>
          <a:p>
            <a:pPr marL="0" indent="0">
              <a:buNone/>
            </a:pPr>
            <a:r>
              <a:rPr lang="he-IL" dirty="0"/>
              <a:t>הוראת ביצוע "בתנאי מורכב" – </a:t>
            </a:r>
            <a:r>
              <a:rPr lang="en-US" dirty="0"/>
              <a:t>if</a:t>
            </a:r>
            <a:r>
              <a:rPr lang="he-IL" dirty="0"/>
              <a:t> מורכב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4982" y="95526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הוראת ביצוע בתנאי מורכב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0" y="841884"/>
            <a:ext cx="9144000" cy="5262979"/>
          </a:xfr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altLang="he-IL" dirty="0"/>
              <a:t>הוראת ביצוע בתנאי מורכב היא הוראת ביצוע בתנאי שיש בה יותר מביטוי בוליאני אחד.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dirty="0"/>
              <a:t>דוגמא </a:t>
            </a:r>
            <a:r>
              <a:rPr lang="he-IL" b="1" dirty="0">
                <a:solidFill>
                  <a:srgbClr val="0070C0"/>
                </a:solidFill>
              </a:rPr>
              <a:t>קשר וגם</a:t>
            </a:r>
            <a:r>
              <a:rPr lang="he-IL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dirty="0"/>
              <a:t>אתה מתלבט "האם לצאת להליכה בחוף הים או האם ללכת לסרט".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dirty="0"/>
              <a:t>אם הטמפרטורה מתחת ל-27 מעלות </a:t>
            </a:r>
            <a:r>
              <a:rPr lang="he-IL" b="1" dirty="0">
                <a:solidFill>
                  <a:srgbClr val="FF0000"/>
                </a:solidFill>
              </a:rPr>
              <a:t>ו</a:t>
            </a:r>
            <a:r>
              <a:rPr lang="he-IL" dirty="0"/>
              <a:t>-</a:t>
            </a:r>
            <a:r>
              <a:rPr lang="en-US" dirty="0" err="1"/>
              <a:t>waze</a:t>
            </a:r>
            <a:r>
              <a:rPr lang="he-IL" dirty="0"/>
              <a:t> מציג שזמן ההגעה לחוף הים פחות מ-20 דקות, אתה תחליט לצאת להליכה בים. אחרת, אתה תלך לסרט.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altLang="he-IL" dirty="0"/>
              <a:t>כתוב ויישם אלגוריתם בשלבים שהקלט שלו הוא מהי הטמפרטורה של היום ומספר דקות נסיעה עד לחוף הים. הפלט שלו הוא הודעה ובה ההחלטה.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altLang="he-IL" dirty="0"/>
              <a:t>מה יהיה הביטוי הבוליאני בתוכנית הזאת?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36" y="10616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130546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641" y="95526"/>
            <a:ext cx="9074718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טבלת אמת – קשר </a:t>
            </a:r>
            <a:r>
              <a:rPr lang="he-IL" b="1" dirty="0">
                <a:solidFill>
                  <a:srgbClr val="FF0000"/>
                </a:solidFill>
                <a:cs typeface="+mn-cs"/>
              </a:rPr>
              <a:t>"וגם"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36" y="10616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421F15F-10C4-4FC4-AF72-B879CCD0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55" y="1200150"/>
            <a:ext cx="4710289" cy="3005613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649A4381-A524-4EA5-93E4-017664629B79}"/>
              </a:ext>
            </a:extLst>
          </p:cNvPr>
          <p:cNvSpPr/>
          <p:nvPr/>
        </p:nvSpPr>
        <p:spPr>
          <a:xfrm>
            <a:off x="323528" y="4539548"/>
            <a:ext cx="8496944" cy="138499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r>
              <a:rPr lang="he-IL" sz="2800" dirty="0"/>
              <a:t>כפי שניתן לראות בטבלה, ערכו של הביטוי הבוליאני המורכב הוא </a:t>
            </a:r>
            <a:r>
              <a:rPr lang="en-US" sz="2800" dirty="0"/>
              <a:t>true</a:t>
            </a:r>
            <a:r>
              <a:rPr lang="he-IL" sz="2800" dirty="0"/>
              <a:t> רק כאשר ערך שני הביטויים 1 וגם-2 הוא </a:t>
            </a:r>
            <a:r>
              <a:rPr lang="en-US" sz="2800" dirty="0"/>
              <a:t>true</a:t>
            </a:r>
            <a:r>
              <a:rPr lang="he-IL" sz="2800" dirty="0"/>
              <a:t>.</a:t>
            </a:r>
          </a:p>
          <a:p>
            <a:r>
              <a:rPr lang="he-IL" sz="2800" dirty="0"/>
              <a:t>בכל מקרה אחר, ערכו של הביטוי הבוליאני המורכב הוא </a:t>
            </a:r>
            <a:r>
              <a:rPr lang="en-US" sz="2800" dirty="0"/>
              <a:t>false</a:t>
            </a:r>
            <a:r>
              <a:rPr lang="he-I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4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4982" y="95526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הוראת ביצוע בתנאי מורכב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0" y="841884"/>
            <a:ext cx="9144000" cy="3108543"/>
          </a:xfr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dirty="0"/>
              <a:t>דוגמא </a:t>
            </a:r>
            <a:r>
              <a:rPr lang="he-IL" b="1" dirty="0">
                <a:solidFill>
                  <a:srgbClr val="0070C0"/>
                </a:solidFill>
              </a:rPr>
              <a:t>קשר או</a:t>
            </a:r>
            <a:r>
              <a:rPr lang="he-IL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dirty="0"/>
              <a:t>באפליקציה "מצא את התאומים" אתה מזין את גילאי 3 הילדים במשפחה מסוימת והאפליקציה מדפיסה </a:t>
            </a:r>
            <a:r>
              <a:rPr lang="he-IL" b="1" dirty="0">
                <a:solidFill>
                  <a:srgbClr val="0070C0"/>
                </a:solidFill>
              </a:rPr>
              <a:t>:-) :-) </a:t>
            </a:r>
            <a:r>
              <a:rPr lang="he-IL" dirty="0"/>
              <a:t>אם יש תאומים במשפחה ו </a:t>
            </a:r>
            <a:r>
              <a:rPr lang="he-IL" b="1" dirty="0">
                <a:solidFill>
                  <a:srgbClr val="0070C0"/>
                </a:solidFill>
              </a:rPr>
              <a:t>:-(</a:t>
            </a:r>
            <a:r>
              <a:rPr lang="he-IL" dirty="0">
                <a:sym typeface="Wingdings" panose="05000000000000000000" pitchFamily="2" charset="2"/>
              </a:rPr>
              <a:t> אם לא. לצורך התרגיל נניח שאין מצב של שלישיות.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altLang="he-IL" dirty="0"/>
              <a:t>כתוב ויישם אלגוריתם בשלבים שהקלט שלו הוא גילאי 3 הילדים. הפלט שלו הוא שני פרצופים מחייכים או פרצוף עצוב.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altLang="he-IL" dirty="0"/>
              <a:t>מה יהיה הביטוי הבוליאני בתוכנית הזאת?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36" y="10616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27287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641" y="95526"/>
            <a:ext cx="9074718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טבלת אמת – קשר </a:t>
            </a:r>
            <a:r>
              <a:rPr lang="he-IL" b="1" dirty="0">
                <a:solidFill>
                  <a:srgbClr val="FF0000"/>
                </a:solidFill>
                <a:cs typeface="+mn-cs"/>
              </a:rPr>
              <a:t>"או"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36" y="10616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49A4381-A524-4EA5-93E4-017664629B79}"/>
              </a:ext>
            </a:extLst>
          </p:cNvPr>
          <p:cNvSpPr/>
          <p:nvPr/>
        </p:nvSpPr>
        <p:spPr>
          <a:xfrm>
            <a:off x="323528" y="4539548"/>
            <a:ext cx="8496944" cy="2246769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r>
              <a:rPr lang="he-IL" sz="2800" dirty="0"/>
              <a:t>כפי שניתן לראות בטבלה, ערכו של הביטוי הבוליאני המורכב הוא </a:t>
            </a:r>
            <a:r>
              <a:rPr lang="en-US" sz="2800" dirty="0"/>
              <a:t>true</a:t>
            </a:r>
            <a:r>
              <a:rPr lang="he-IL" sz="2800" dirty="0"/>
              <a:t> כאשר לפחות ערך אחד משני הביטויים 1 או 2 הוא </a:t>
            </a:r>
            <a:r>
              <a:rPr lang="en-US" sz="2800" dirty="0"/>
              <a:t>true</a:t>
            </a:r>
            <a:r>
              <a:rPr lang="he-IL" sz="2800" dirty="0"/>
              <a:t>.</a:t>
            </a:r>
          </a:p>
          <a:p>
            <a:r>
              <a:rPr lang="he-IL" sz="2800" dirty="0"/>
              <a:t>רק אם ערכי שני הביטויים הם </a:t>
            </a:r>
            <a:r>
              <a:rPr lang="en-US" sz="2800" dirty="0"/>
              <a:t>false </a:t>
            </a:r>
            <a:r>
              <a:rPr lang="he-IL" sz="2800" dirty="0"/>
              <a:t> אז ערכו של הביטוי הבוליאני המורכב הוא </a:t>
            </a:r>
            <a:r>
              <a:rPr lang="en-US" sz="2800" dirty="0"/>
              <a:t>false</a:t>
            </a:r>
            <a:endParaRPr lang="he-IL" sz="28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E83F3C4-DED7-4557-B700-545CC970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92" y="1061651"/>
            <a:ext cx="4529616" cy="30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9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13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4983" y="221631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הוראה לביצוע בתנאי מורכב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41264" y="1412776"/>
            <a:ext cx="7861473" cy="1178356"/>
          </a:xfrm>
          <a:ln>
            <a:solidFill>
              <a:srgbClr val="0070C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e-IL" dirty="0"/>
              <a:t> מבנה הוראה לביצוע בתנאי מורכב:</a:t>
            </a:r>
          </a:p>
          <a:p>
            <a:pPr marL="0" indent="0" algn="ctr" rtl="0">
              <a:buNone/>
            </a:pPr>
            <a:r>
              <a:rPr lang="en-US" dirty="0"/>
              <a:t>If </a:t>
            </a:r>
            <a:r>
              <a:rPr lang="he-IL" dirty="0"/>
              <a:t>(... </a:t>
            </a:r>
            <a:r>
              <a:rPr lang="he-IL" b="1" dirty="0"/>
              <a:t>ביטוי בוליאני</a:t>
            </a:r>
            <a:r>
              <a:rPr lang="he-IL" dirty="0"/>
              <a:t> </a:t>
            </a:r>
            <a:r>
              <a:rPr lang="he-IL" b="1" dirty="0">
                <a:solidFill>
                  <a:srgbClr val="FF0000"/>
                </a:solidFill>
              </a:rPr>
              <a:t>קשר </a:t>
            </a:r>
            <a:r>
              <a:rPr lang="he-IL" b="1" dirty="0"/>
              <a:t>ביטוי בוליאני</a:t>
            </a:r>
            <a:r>
              <a:rPr lang="he-IL" dirty="0"/>
              <a:t> </a:t>
            </a:r>
            <a:r>
              <a:rPr lang="he-IL" b="1" dirty="0" err="1">
                <a:solidFill>
                  <a:srgbClr val="FF0000"/>
                </a:solidFill>
              </a:rPr>
              <a:t>קשר</a:t>
            </a:r>
            <a:r>
              <a:rPr lang="he-IL" b="1" dirty="0" err="1"/>
              <a:t>ביטוי</a:t>
            </a:r>
            <a:r>
              <a:rPr lang="he-IL" b="1" dirty="0"/>
              <a:t> </a:t>
            </a:r>
            <a:r>
              <a:rPr lang="he-IL" b="1" dirty="0" err="1"/>
              <a:t>בוליאי</a:t>
            </a:r>
            <a:r>
              <a:rPr lang="he-IL" dirty="0"/>
              <a:t> )</a:t>
            </a:r>
            <a:endParaRPr lang="en-US" dirty="0"/>
          </a:p>
          <a:p>
            <a:pPr marL="2700338" lvl="8" indent="0" algn="l" rtl="0">
              <a:buNone/>
            </a:pPr>
            <a:endParaRPr lang="he-IL" sz="2800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B5DFAA18-B640-47DA-A2EB-3C02CE8E5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14099"/>
              </p:ext>
            </p:extLst>
          </p:nvPr>
        </p:nvGraphicFramePr>
        <p:xfrm>
          <a:off x="2306002" y="2938559"/>
          <a:ext cx="4531996" cy="132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998">
                  <a:extLst>
                    <a:ext uri="{9D8B030D-6E8A-4147-A177-3AD203B41FA5}">
                      <a16:colId xmlns:a16="http://schemas.microsoft.com/office/drawing/2014/main" val="1936809842"/>
                    </a:ext>
                  </a:extLst>
                </a:gridCol>
                <a:gridCol w="2265998">
                  <a:extLst>
                    <a:ext uri="{9D8B030D-6E8A-4147-A177-3AD203B41FA5}">
                      <a16:colId xmlns:a16="http://schemas.microsoft.com/office/drawing/2014/main" val="4281685782"/>
                    </a:ext>
                  </a:extLst>
                </a:gridCol>
              </a:tblGrid>
              <a:tr h="44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700" dirty="0">
                          <a:effectLst/>
                        </a:rPr>
                        <a:t>קשר</a:t>
                      </a:r>
                      <a:endParaRPr lang="en-US" sz="2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700" dirty="0">
                          <a:effectLst/>
                        </a:rPr>
                        <a:t>סימן מחבר</a:t>
                      </a:r>
                      <a:endParaRPr lang="en-US" sz="2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76404117"/>
                  </a:ext>
                </a:extLst>
              </a:tr>
              <a:tr h="44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700" dirty="0">
                          <a:effectLst/>
                        </a:rPr>
                        <a:t>וגם</a:t>
                      </a:r>
                      <a:endParaRPr lang="en-US" sz="2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700" dirty="0">
                          <a:effectLst/>
                        </a:rPr>
                        <a:t>&amp;&amp;</a:t>
                      </a:r>
                      <a:endParaRPr lang="en-US" sz="2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40120315"/>
                  </a:ext>
                </a:extLst>
              </a:tr>
              <a:tr h="44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700" dirty="0">
                          <a:effectLst/>
                        </a:rPr>
                        <a:t>או</a:t>
                      </a:r>
                      <a:endParaRPr lang="en-US" sz="2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700" dirty="0">
                          <a:effectLst/>
                        </a:rPr>
                        <a:t>||</a:t>
                      </a:r>
                      <a:endParaRPr lang="en-US" sz="2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0350225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D7D9461-8BA7-448C-9781-0491FD6A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1389" y="3812724"/>
            <a:ext cx="35650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825" u="sng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altLang="he-IL" sz="825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he-IL" sz="600"/>
          </a:p>
          <a:p>
            <a:pPr defTabSz="6858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825" u="sng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תנאי</a:t>
            </a:r>
            <a:r>
              <a:rPr lang="en-US" altLang="he-IL" sz="825" u="sng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altLang="he-IL" sz="1350">
              <a:latin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7014C5E-78D6-43AE-A989-9E7AF15E9995}"/>
              </a:ext>
            </a:extLst>
          </p:cNvPr>
          <p:cNvSpPr/>
          <p:nvPr/>
        </p:nvSpPr>
        <p:spPr>
          <a:xfrm>
            <a:off x="1727684" y="5029725"/>
            <a:ext cx="5688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latin typeface="Calibri" panose="020F0502020204030204" pitchFamily="34" charset="0"/>
                <a:cs typeface="Arial" panose="020B0604020202020204" pitchFamily="34" charset="0"/>
              </a:rPr>
              <a:t>num&gt;=0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&amp;&amp;</a:t>
            </a:r>
            <a:r>
              <a:rPr lang="en-US" sz="2800" dirty="0">
                <a:latin typeface="Calibri" panose="020F0502020204030204" pitchFamily="34" charset="0"/>
                <a:cs typeface="Arial" panose="020B0604020202020204" pitchFamily="34" charset="0"/>
              </a:rPr>
              <a:t> num&lt;=100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84B8A6E-C8CF-4DA4-9EA2-46D9D465283E}"/>
              </a:ext>
            </a:extLst>
          </p:cNvPr>
          <p:cNvSpPr/>
          <p:nvPr/>
        </p:nvSpPr>
        <p:spPr>
          <a:xfrm>
            <a:off x="1727684" y="5792581"/>
            <a:ext cx="5688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latin typeface="Calibri" panose="020F0502020204030204" pitchFamily="34" charset="0"/>
                <a:cs typeface="Arial" panose="020B0604020202020204" pitchFamily="34" charset="0"/>
              </a:rPr>
              <a:t>num==15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||</a:t>
            </a:r>
            <a:r>
              <a:rPr lang="en-US" sz="2800" dirty="0">
                <a:latin typeface="Calibri" panose="020F0502020204030204" pitchFamily="34" charset="0"/>
                <a:cs typeface="Arial" panose="020B0604020202020204" pitchFamily="34" charset="0"/>
              </a:rPr>
              <a:t> num==35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70B58E3-C5E9-4C8B-8F99-2A916272FEE5}"/>
              </a:ext>
            </a:extLst>
          </p:cNvPr>
          <p:cNvSpPr/>
          <p:nvPr/>
        </p:nvSpPr>
        <p:spPr>
          <a:xfrm>
            <a:off x="197768" y="1268760"/>
            <a:ext cx="8748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כתוב </a:t>
            </a:r>
            <a:r>
              <a:rPr lang="he-IL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תרשים זרימה ו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תוכנית הקולטת 3 מספרים ומציגה הודעה האם המספרים עוקבים או לא עוקבים. </a:t>
            </a:r>
            <a:r>
              <a:rPr lang="he-IL" sz="2800" u="sng" dirty="0">
                <a:latin typeface="Calibri" panose="020F0502020204030204" pitchFamily="34" charset="0"/>
                <a:ea typeface="Calibri" panose="020F0502020204030204" pitchFamily="34" charset="0"/>
              </a:rPr>
              <a:t>מספרים עוקבים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הם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מספרים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שההפרש ביניהם הוא 1.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tabLst>
                <a:tab pos="457200" algn="l"/>
              </a:tabLst>
            </a:pPr>
            <a:endParaRPr lang="he-IL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8BCFC0F8-5A1A-4D98-84D2-54227122BCDF}"/>
              </a:ext>
            </a:extLst>
          </p:cNvPr>
          <p:cNvSpPr txBox="1">
            <a:spLocks/>
          </p:cNvSpPr>
          <p:nvPr/>
        </p:nvSpPr>
        <p:spPr>
          <a:xfrm>
            <a:off x="814981" y="39356"/>
            <a:ext cx="7514035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דוגמאות לפתרון על הלוח</a:t>
            </a:r>
          </a:p>
        </p:txBody>
      </p:sp>
    </p:spTree>
    <p:extLst>
      <p:ext uri="{BB962C8B-B14F-4D97-AF65-F5344CB8AC3E}">
        <p14:creationId xmlns:p14="http://schemas.microsoft.com/office/powerpoint/2010/main" val="17954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387</Words>
  <Application>Microsoft Office PowerPoint</Application>
  <PresentationFormat>‫הצגה על המסך (4:3)</PresentationFormat>
  <Paragraphs>51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Guttman Yad-Brush</vt:lpstr>
      <vt:lpstr>Times New Roman</vt:lpstr>
      <vt:lpstr>ערכת נושא Office</vt:lpstr>
      <vt:lpstr>הוראה ביצוע "בתנאי" if - תזכורת</vt:lpstr>
      <vt:lpstr>מה נלמד היום?</vt:lpstr>
      <vt:lpstr>הוראת ביצוע בתנאי מורכב</vt:lpstr>
      <vt:lpstr>טבלת אמת – קשר "וגם"</vt:lpstr>
      <vt:lpstr>הוראת ביצוע בתנאי מורכב</vt:lpstr>
      <vt:lpstr>טבלת אמת – קשר "או"</vt:lpstr>
      <vt:lpstr>הוראה לביצוע בתנאי מורכב</vt:lpstr>
      <vt:lpstr>שאלות?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132</cp:revision>
  <dcterms:created xsi:type="dcterms:W3CDTF">2018-02-18T20:21:23Z</dcterms:created>
  <dcterms:modified xsi:type="dcterms:W3CDTF">2019-11-10T07:54:37Z</dcterms:modified>
</cp:coreProperties>
</file>