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26"/>
  </p:notesMasterIdLst>
  <p:handoutMasterIdLst>
    <p:handoutMasterId r:id="rId27"/>
  </p:handoutMasterIdLst>
  <p:sldIdLst>
    <p:sldId id="390" r:id="rId3"/>
    <p:sldId id="341" r:id="rId4"/>
    <p:sldId id="404" r:id="rId5"/>
    <p:sldId id="394" r:id="rId6"/>
    <p:sldId id="414" r:id="rId7"/>
    <p:sldId id="442" r:id="rId8"/>
    <p:sldId id="395" r:id="rId9"/>
    <p:sldId id="405" r:id="rId10"/>
    <p:sldId id="451" r:id="rId11"/>
    <p:sldId id="452" r:id="rId12"/>
    <p:sldId id="461" r:id="rId13"/>
    <p:sldId id="462" r:id="rId14"/>
    <p:sldId id="406" r:id="rId15"/>
    <p:sldId id="397" r:id="rId16"/>
    <p:sldId id="407" r:id="rId17"/>
    <p:sldId id="398" r:id="rId18"/>
    <p:sldId id="471" r:id="rId19"/>
    <p:sldId id="472" r:id="rId20"/>
    <p:sldId id="473" r:id="rId21"/>
    <p:sldId id="403" r:id="rId22"/>
    <p:sldId id="408" r:id="rId23"/>
    <p:sldId id="409" r:id="rId24"/>
    <p:sldId id="474" r:id="rId2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slides/slide6.xml" Type="http://schemas.openxmlformats.org/officeDocument/2006/relationships/slide" Id="rId8"></Relationship><Relationship Target="slides/slide11.xml" Type="http://schemas.openxmlformats.org/officeDocument/2006/relationships/slide" Id="rId13"></Relationship><Relationship Target="slides/slide16.xml" Type="http://schemas.openxmlformats.org/officeDocument/2006/relationships/slide" Id="rId18"></Relationship><Relationship Target="notesMasters/notesMaster1.xml" Type="http://schemas.openxmlformats.org/officeDocument/2006/relationships/notesMaster" Id="rId26"></Relationship><Relationship Target="slides/slide1.xml" Type="http://schemas.openxmlformats.org/officeDocument/2006/relationships/slide" Id="rId3"></Relationship><Relationship Target="slides/slide19.xml" Type="http://schemas.openxmlformats.org/officeDocument/2006/relationships/slide" Id="rId21"></Relationship><Relationship Target="slides/slide5.xml" Type="http://schemas.openxmlformats.org/officeDocument/2006/relationships/slide" Id="rId7"></Relationship><Relationship Target="slides/slide10.xml" Type="http://schemas.openxmlformats.org/officeDocument/2006/relationships/slide" Id="rId12"></Relationship><Relationship Target="slides/slide15.xml" Type="http://schemas.openxmlformats.org/officeDocument/2006/relationships/slide" Id="rId17"></Relationship><Relationship Target="slides/slide23.xml" Type="http://schemas.openxmlformats.org/officeDocument/2006/relationships/slide" Id="rId25"></Relationship><Relationship Target="slideMasters/slideMaster1.xml" Type="http://schemas.openxmlformats.org/officeDocument/2006/relationships/slideMaster" Id="rId2"></Relationship><Relationship Target="slides/slide14.xml" Type="http://schemas.openxmlformats.org/officeDocument/2006/relationships/slide" Id="rId16"></Relationship><Relationship Target="slides/slide18.xml" Type="http://schemas.openxmlformats.org/officeDocument/2006/relationships/slide" Id="rId20"></Relationship><Relationship Target="viewProps.xml" Type="http://schemas.openxmlformats.org/officeDocument/2006/relationships/viewProps" Id="rId29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slides/slide9.xml" Type="http://schemas.openxmlformats.org/officeDocument/2006/relationships/slide" Id="rId11"></Relationship><Relationship Target="slides/slide22.xml" Type="http://schemas.openxmlformats.org/officeDocument/2006/relationships/slide" Id="rId24"></Relationship><Relationship Target="slides/slide3.xml" Type="http://schemas.openxmlformats.org/officeDocument/2006/relationships/slide" Id="rId5"></Relationship><Relationship Target="slides/slide13.xml" Type="http://schemas.openxmlformats.org/officeDocument/2006/relationships/slide" Id="rId15"></Relationship><Relationship Target="slides/slide21.xml" Type="http://schemas.openxmlformats.org/officeDocument/2006/relationships/slide" Id="rId23"></Relationship><Relationship Target="presProps.xml" Type="http://schemas.openxmlformats.org/officeDocument/2006/relationships/presProps" Id="rId28"></Relationship><Relationship Target="slides/slide8.xml" Type="http://schemas.openxmlformats.org/officeDocument/2006/relationships/slide" Id="rId10"></Relationship><Relationship Target="slides/slide17.xml" Type="http://schemas.openxmlformats.org/officeDocument/2006/relationships/slide" Id="rId19"></Relationship><Relationship Target="tableStyles.xml" Type="http://schemas.openxmlformats.org/officeDocument/2006/relationships/tableStyles" Id="rId31"></Relationship><Relationship Target="slides/slide2.xml" Type="http://schemas.openxmlformats.org/officeDocument/2006/relationships/slide" Id="rId4"></Relationship><Relationship Target="slides/slide7.xml" Type="http://schemas.openxmlformats.org/officeDocument/2006/relationships/slide" Id="rId9"></Relationship><Relationship Target="slides/slide12.xml" Type="http://schemas.openxmlformats.org/officeDocument/2006/relationships/slide" Id="rId14"></Relationship><Relationship Target="slides/slide20.xml" Type="http://schemas.openxmlformats.org/officeDocument/2006/relationships/slide" Id="rId22"></Relationship><Relationship Target="handoutMasters/handoutMaster1.xml" Type="http://schemas.openxmlformats.org/officeDocument/2006/relationships/handoutMaster" Id="rId27"></Relationship><Relationship Target="theme/theme1.xml" Type="http://schemas.openxmlformats.org/officeDocument/2006/relationships/theme" Id="rId30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ז'/חשון/תש"פ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0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4.xml.rels><?xml version="1.0" encoding="UTF-8" ?><Relationships xmlns="http://schemas.openxmlformats.org/package/2006/relationships"><Relationship Target="../media/image3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6.xml.rels><?xml version="1.0" encoding="UTF-8" ?><Relationships xmlns="http://schemas.openxmlformats.org/package/2006/relationships"><Relationship Target="../media/image3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7.xml.rels><?xml version="1.0" encoding="UTF-8" ?><Relationships xmlns="http://schemas.openxmlformats.org/package/2006/relationships"><Relationship Target="../media/image3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8.xml.rels><?xml version="1.0" encoding="UTF-8" ?><Relationships xmlns="http://schemas.openxmlformats.org/package/2006/relationships"><Relationship Target="../media/image3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9.xml.rels><?xml version="1.0" encoding="UTF-8" ?><Relationships xmlns="http://schemas.openxmlformats.org/package/2006/relationships"><Relationship Target="../media/image3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0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2.xml.rels><?xml version="1.0" encoding="UTF-8" ?><Relationships xmlns="http://schemas.openxmlformats.org/package/2006/relationships"><Relationship Target="../media/image4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76116"/>
            <a:ext cx="10515600" cy="6463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711187" y="2153880"/>
            <a:ext cx="8769626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e-IL" dirty="0"/>
              <a:t>שימוש בפעולות לחישוב מנה ושארית בחלוקת מספרים שלמים</a:t>
            </a:r>
          </a:p>
        </p:txBody>
      </p:sp>
    </p:spTree>
    <p:extLst>
      <p:ext uri="{BB962C8B-B14F-4D97-AF65-F5344CB8AC3E}">
        <p14:creationId xmlns:p14="http://schemas.microsoft.com/office/powerpoint/2010/main" val="28618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48569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הכרזה על המשתנים בתוכנית הנתונה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550D4A4-873B-4EC5-8A92-07416F22DA42}"/>
              </a:ext>
            </a:extLst>
          </p:cNvPr>
          <p:cNvSpPr/>
          <p:nvPr/>
        </p:nvSpPr>
        <p:spPr>
          <a:xfrm>
            <a:off x="2061148" y="3429000"/>
            <a:ext cx="8069705" cy="1384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/>
              <a:t>amount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/>
              <a:t>bags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remainder;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מספר הגולות שנשארו ללא שקית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056DC7B8-D28E-41C1-A38E-26F8B2CAFF78}"/>
              </a:ext>
            </a:extLst>
          </p:cNvPr>
          <p:cNvSpPr txBox="1">
            <a:spLocks/>
          </p:cNvSpPr>
          <p:nvPr/>
        </p:nvSpPr>
        <p:spPr>
          <a:xfrm>
            <a:off x="5479915" y="1086155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0070C0"/>
                </a:solidFill>
              </a:rPr>
              <a:t>שלם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BFF1F1D6-9859-4EAB-9582-19D33918BABA}"/>
              </a:ext>
            </a:extLst>
          </p:cNvPr>
          <p:cNvSpPr txBox="1">
            <a:spLocks/>
          </p:cNvSpPr>
          <p:nvPr/>
        </p:nvSpPr>
        <p:spPr>
          <a:xfrm>
            <a:off x="2923082" y="1552847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defPPr>
              <a:defRPr lang="en-US"/>
            </a:defPPr>
            <a:lvl1pPr indent="0" algn="ctr" defTabSz="914400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he-IL" sz="2800" dirty="0"/>
              <a:t>שלם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7F131EE0-1453-440F-BFBC-7B358192CFB7}"/>
              </a:ext>
            </a:extLst>
          </p:cNvPr>
          <p:cNvSpPr txBox="1">
            <a:spLocks/>
          </p:cNvSpPr>
          <p:nvPr/>
        </p:nvSpPr>
        <p:spPr>
          <a:xfrm>
            <a:off x="2923082" y="2071052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0070C0"/>
                </a:solidFill>
              </a:rPr>
              <a:t>שלם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2E9888B7-72F5-4D02-A919-BE3C64E15D97}"/>
              </a:ext>
            </a:extLst>
          </p:cNvPr>
          <p:cNvSpPr txBox="1">
            <a:spLocks/>
          </p:cNvSpPr>
          <p:nvPr/>
        </p:nvSpPr>
        <p:spPr>
          <a:xfrm>
            <a:off x="184403" y="1058631"/>
            <a:ext cx="11823191" cy="1751249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amount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הגולות</a:t>
            </a:r>
          </a:p>
          <a:p>
            <a:r>
              <a:rPr lang="en-US" dirty="0"/>
              <a:t>bags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השקיות שמכילות 20 גולות</a:t>
            </a:r>
          </a:p>
          <a:p>
            <a:r>
              <a:rPr lang="en-US" dirty="0"/>
              <a:t>remainder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הגולות שנשארו פזורות</a:t>
            </a:r>
          </a:p>
          <a:p>
            <a:pPr marL="0" indent="0">
              <a:buNone/>
            </a:pP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14039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6" grpId="0" uiExpand="1" build="p"/>
      <p:bldP spid="7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האם יש צורך בקבועים בתוכנית הנתונה?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C127D21B-5A86-4E4D-9AE2-5D6758F7BD85}"/>
              </a:ext>
            </a:extLst>
          </p:cNvPr>
          <p:cNvSpPr txBox="1">
            <a:spLocks/>
          </p:cNvSpPr>
          <p:nvPr/>
        </p:nvSpPr>
        <p:spPr>
          <a:xfrm>
            <a:off x="362026" y="869367"/>
            <a:ext cx="11467948" cy="28679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נגדיר את </a:t>
            </a:r>
            <a:r>
              <a:rPr lang="he-IL" b="1" dirty="0">
                <a:solidFill>
                  <a:srgbClr val="0070C0"/>
                </a:solidFill>
              </a:rPr>
              <a:t>כמות הכדורים בשקית </a:t>
            </a:r>
            <a:r>
              <a:rPr lang="he-IL" dirty="0"/>
              <a:t>כקבוע. למה?</a:t>
            </a:r>
          </a:p>
          <a:p>
            <a:r>
              <a:rPr lang="he-IL" dirty="0"/>
              <a:t>אם כמות הכדורים לשקית </a:t>
            </a:r>
            <a:r>
              <a:rPr lang="he-IL" b="1" dirty="0">
                <a:solidFill>
                  <a:srgbClr val="0070C0"/>
                </a:solidFill>
              </a:rPr>
              <a:t>ישתנה בעתיד</a:t>
            </a:r>
            <a:r>
              <a:rPr lang="he-IL" dirty="0"/>
              <a:t>, נשנה רק את ערך הקבוע והוא ישתנה אוטומטית בכל הנוסחאות.</a:t>
            </a:r>
          </a:p>
          <a:p>
            <a:endParaRPr lang="he-IL" dirty="0"/>
          </a:p>
          <a:p>
            <a:r>
              <a:rPr lang="he-IL" dirty="0"/>
              <a:t>כדי למנוע טעויות</a:t>
            </a:r>
          </a:p>
          <a:p>
            <a:pPr marL="457200" lvl="1" indent="0">
              <a:buNone/>
            </a:pPr>
            <a:r>
              <a:rPr lang="he-IL" sz="2800" dirty="0"/>
              <a:t>טעות לדוגמא, בהוראה אחת נרשום בטעות 30 שקיות במקום 20</a:t>
            </a:r>
          </a:p>
        </p:txBody>
      </p:sp>
    </p:spTree>
    <p:extLst>
      <p:ext uri="{BB962C8B-B14F-4D97-AF65-F5344CB8AC3E}">
        <p14:creationId xmlns:p14="http://schemas.microsoft.com/office/powerpoint/2010/main" val="25368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48569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נוסיף את הקבוע לאחר הכרזה על המשתנים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5B97A0C-45A9-49BB-AD5E-6DDC9138B7B9}"/>
              </a:ext>
            </a:extLst>
          </p:cNvPr>
          <p:cNvSpPr/>
          <p:nvPr/>
        </p:nvSpPr>
        <p:spPr>
          <a:xfrm>
            <a:off x="2061148" y="1480279"/>
            <a:ext cx="8069705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/>
              <a:t>amount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/>
              <a:t>bags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remainder;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מספר הגולות שנשארו ללא שקית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int </a:t>
            </a:r>
            <a:r>
              <a:rPr lang="en-US" sz="2800" dirty="0"/>
              <a:t>PER_BAG = 20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כמות כדורים בשקית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8469443" y="4265800"/>
            <a:ext cx="3570708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4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4 – כתיבת האלגוריתם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3188934"/>
            <a:ext cx="11823191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האלגוריתם:</a:t>
            </a:r>
            <a:endParaRPr lang="he-IL" dirty="0"/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FE11B69D-3791-4273-992E-D12276DB735D}"/>
              </a:ext>
            </a:extLst>
          </p:cNvPr>
          <p:cNvSpPr txBox="1">
            <a:spLocks/>
          </p:cNvSpPr>
          <p:nvPr/>
        </p:nvSpPr>
        <p:spPr>
          <a:xfrm>
            <a:off x="3914152" y="825400"/>
            <a:ext cx="7958762" cy="2028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מספר הגולות</a:t>
            </a:r>
          </a:p>
          <a:p>
            <a:pPr marL="0" indent="0">
              <a:buNone/>
            </a:pPr>
            <a:r>
              <a:rPr lang="he-IL" dirty="0"/>
              <a:t>2 .חישוב מספר השקיות</a:t>
            </a:r>
          </a:p>
          <a:p>
            <a:pPr marL="0" indent="0">
              <a:buNone/>
            </a:pPr>
            <a:r>
              <a:rPr lang="he-IL" dirty="0"/>
              <a:t>3 .חישוב מספר הגולות הפזורות</a:t>
            </a:r>
          </a:p>
          <a:p>
            <a:pPr marL="0" indent="0">
              <a:buNone/>
            </a:pPr>
            <a:r>
              <a:rPr lang="he-IL" dirty="0"/>
              <a:t>4 .הצגה של מספר השקיות ושל הגולות הפזורות כפלט.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373C876-2368-4DA3-A478-A6EA69B7C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23"/>
          <a:stretch/>
        </p:blipFill>
        <p:spPr>
          <a:xfrm>
            <a:off x="1573616" y="3765560"/>
            <a:ext cx="10433979" cy="37172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E3FA18F8-CC88-43BC-80A3-2B047C100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83" b="53481"/>
          <a:stretch/>
        </p:blipFill>
        <p:spPr>
          <a:xfrm>
            <a:off x="1573616" y="4233779"/>
            <a:ext cx="10433979" cy="74295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419D4635-C322-4E3F-890D-1DE754471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25" b="21239"/>
          <a:stretch/>
        </p:blipFill>
        <p:spPr>
          <a:xfrm>
            <a:off x="1573616" y="5073228"/>
            <a:ext cx="10433979" cy="74295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8EA0CC3C-3AC6-4DF4-B9E0-98F7751E0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67"/>
          <a:stretch/>
        </p:blipFill>
        <p:spPr>
          <a:xfrm>
            <a:off x="1573616" y="5912677"/>
            <a:ext cx="10433979" cy="4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ע"י </a:t>
            </a:r>
            <a:r>
              <a:rPr lang="he-IL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515021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0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34074" y="3711606"/>
            <a:ext cx="11028469" cy="95410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amount of marbles: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amount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5A814FA-A002-4912-A17E-5B859D17D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23"/>
          <a:stretch/>
        </p:blipFill>
        <p:spPr>
          <a:xfrm>
            <a:off x="1438704" y="653170"/>
            <a:ext cx="10433979" cy="3717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06BB513-AFD2-4063-BDA5-5D8127CA7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83" b="53481"/>
          <a:stretch/>
        </p:blipFill>
        <p:spPr>
          <a:xfrm>
            <a:off x="1438704" y="1121389"/>
            <a:ext cx="10433979" cy="74295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83B32AD-CDF7-4CC0-8CB7-326F7EB7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25" b="21239"/>
          <a:stretch/>
        </p:blipFill>
        <p:spPr>
          <a:xfrm>
            <a:off x="1438704" y="1960838"/>
            <a:ext cx="10433979" cy="742955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8E098C8B-CE39-41BE-A36F-8C97BA1E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67"/>
          <a:stretch/>
        </p:blipFill>
        <p:spPr>
          <a:xfrm>
            <a:off x="1438704" y="2800287"/>
            <a:ext cx="10433979" cy="456484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4167266" y="653170"/>
            <a:ext cx="7872886" cy="3680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6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34074" y="3711606"/>
            <a:ext cx="11028469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bags = amount / PER_BAG;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5A814FA-A002-4912-A17E-5B859D17D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23"/>
          <a:stretch/>
        </p:blipFill>
        <p:spPr>
          <a:xfrm>
            <a:off x="1438704" y="653170"/>
            <a:ext cx="10433979" cy="3717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06BB513-AFD2-4063-BDA5-5D8127CA7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83" b="53481"/>
          <a:stretch/>
        </p:blipFill>
        <p:spPr>
          <a:xfrm>
            <a:off x="1438704" y="1121389"/>
            <a:ext cx="10433979" cy="74295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83B32AD-CDF7-4CC0-8CB7-326F7EB7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25" b="21239"/>
          <a:stretch/>
        </p:blipFill>
        <p:spPr>
          <a:xfrm>
            <a:off x="1438704" y="1960838"/>
            <a:ext cx="10433979" cy="742955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8E098C8B-CE39-41BE-A36F-8C97BA1E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67"/>
          <a:stretch/>
        </p:blipFill>
        <p:spPr>
          <a:xfrm>
            <a:off x="1438704" y="2800287"/>
            <a:ext cx="10433979" cy="456484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1438704" y="1111661"/>
            <a:ext cx="10433979" cy="8491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93520B97-9722-43AE-B769-D01D0D93B3BD}"/>
              </a:ext>
            </a:extLst>
          </p:cNvPr>
          <p:cNvSpPr/>
          <p:nvPr/>
        </p:nvSpPr>
        <p:spPr>
          <a:xfrm>
            <a:off x="7120328" y="3687762"/>
            <a:ext cx="4886793" cy="523219"/>
          </a:xfrm>
          <a:prstGeom prst="wedgeRoundRectCallout">
            <a:avLst>
              <a:gd name="adj1" fmla="val -86614"/>
              <a:gd name="adj2" fmla="val 13795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int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PER_BAG = 20;</a:t>
            </a:r>
            <a:endParaRPr lang="he-IL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34074" y="3711606"/>
            <a:ext cx="11028469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remainder = amount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PER_BAG;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5A814FA-A002-4912-A17E-5B859D17D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23"/>
          <a:stretch/>
        </p:blipFill>
        <p:spPr>
          <a:xfrm>
            <a:off x="1438704" y="653170"/>
            <a:ext cx="10433979" cy="3717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06BB513-AFD2-4063-BDA5-5D8127CA7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83" b="53481"/>
          <a:stretch/>
        </p:blipFill>
        <p:spPr>
          <a:xfrm>
            <a:off x="1438704" y="1121389"/>
            <a:ext cx="10433979" cy="74295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83B32AD-CDF7-4CC0-8CB7-326F7EB7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25" b="21239"/>
          <a:stretch/>
        </p:blipFill>
        <p:spPr>
          <a:xfrm>
            <a:off x="1438704" y="1960838"/>
            <a:ext cx="10433979" cy="742955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8E098C8B-CE39-41BE-A36F-8C97BA1E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67"/>
          <a:stretch/>
        </p:blipFill>
        <p:spPr>
          <a:xfrm>
            <a:off x="1438704" y="2800287"/>
            <a:ext cx="10433979" cy="456484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1438703" y="1907217"/>
            <a:ext cx="10433979" cy="8491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93520B97-9722-43AE-B769-D01D0D93B3BD}"/>
              </a:ext>
            </a:extLst>
          </p:cNvPr>
          <p:cNvSpPr/>
          <p:nvPr/>
        </p:nvSpPr>
        <p:spPr>
          <a:xfrm>
            <a:off x="5651292" y="4981029"/>
            <a:ext cx="4886793" cy="523219"/>
          </a:xfrm>
          <a:prstGeom prst="wedgeRoundRectCallout">
            <a:avLst>
              <a:gd name="adj1" fmla="val -74958"/>
              <a:gd name="adj2" fmla="val -203944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chemeClr val="tx1"/>
                </a:solidFill>
                <a:latin typeface="Consolas" panose="020B0609020204030204" pitchFamily="49" charset="0"/>
              </a:rPr>
              <a:t>פעולת השארית (</a:t>
            </a:r>
            <a:r>
              <a:rPr lang="he-IL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מודולו</a:t>
            </a:r>
            <a:r>
              <a:rPr lang="he-IL" sz="2800" dirty="0">
                <a:solidFill>
                  <a:schemeClr val="tx1"/>
                </a:solidFill>
                <a:latin typeface="Consolas" panose="020B0609020204030204" pitchFamily="49" charset="0"/>
              </a:rPr>
              <a:t>) ב #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268279" y="3711606"/>
            <a:ext cx="11655442" cy="101566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"There are {0} bags, {1} are left over"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bags, remainder);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"There are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bags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bags,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remainder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are left over"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$"There are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{bags}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bags,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{remainder}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are left over"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5A814FA-A002-4912-A17E-5B859D17D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23"/>
          <a:stretch/>
        </p:blipFill>
        <p:spPr>
          <a:xfrm>
            <a:off x="1438704" y="653170"/>
            <a:ext cx="10433979" cy="37172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06BB513-AFD2-4063-BDA5-5D8127CA7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83" b="53481"/>
          <a:stretch/>
        </p:blipFill>
        <p:spPr>
          <a:xfrm>
            <a:off x="1438704" y="1121389"/>
            <a:ext cx="10433979" cy="74295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83B32AD-CDF7-4CC0-8CB7-326F7EB7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25" b="21239"/>
          <a:stretch/>
        </p:blipFill>
        <p:spPr>
          <a:xfrm>
            <a:off x="1438704" y="1960838"/>
            <a:ext cx="10433979" cy="742955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8E098C8B-CE39-41BE-A36F-8C97BA1E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67"/>
          <a:stretch/>
        </p:blipFill>
        <p:spPr>
          <a:xfrm>
            <a:off x="1438704" y="2800287"/>
            <a:ext cx="10433979" cy="456484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1438703" y="2679376"/>
            <a:ext cx="10433979" cy="573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93520B97-9722-43AE-B769-D01D0D93B3BD}"/>
              </a:ext>
            </a:extLst>
          </p:cNvPr>
          <p:cNvSpPr/>
          <p:nvPr/>
        </p:nvSpPr>
        <p:spPr>
          <a:xfrm>
            <a:off x="5561351" y="5735082"/>
            <a:ext cx="4886793" cy="523219"/>
          </a:xfrm>
          <a:prstGeom prst="wedgeRoundRectCallout">
            <a:avLst>
              <a:gd name="adj1" fmla="val -72504"/>
              <a:gd name="adj2" fmla="val -235459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chemeClr val="tx1"/>
                </a:solidFill>
                <a:latin typeface="Consolas" panose="020B0609020204030204" pitchFamily="49" charset="0"/>
              </a:rPr>
              <a:t>מספיקה אחת מההוראות הללו</a:t>
            </a: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12050" y="610939"/>
            <a:ext cx="11567900" cy="4223720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ליונתן אוסף של גולות. </a:t>
            </a:r>
          </a:p>
          <a:p>
            <a:pPr marL="0" indent="0">
              <a:buNone/>
            </a:pPr>
            <a:r>
              <a:rPr lang="he-IL" dirty="0"/>
              <a:t>הוא שומר את כל האוסף בקופסה. </a:t>
            </a:r>
          </a:p>
          <a:p>
            <a:pPr marL="0" indent="0">
              <a:buNone/>
            </a:pPr>
            <a:r>
              <a:rPr lang="he-IL" dirty="0"/>
              <a:t>כל קבוצה של 20 גולות ארוזה בשקית נפרדת. הגולות הנותרות מפוזרות בתחתית הקופסה.</a:t>
            </a:r>
          </a:p>
          <a:p>
            <a:pPr marL="0" indent="0">
              <a:buNone/>
            </a:pPr>
            <a:r>
              <a:rPr lang="he-IL" dirty="0"/>
              <a:t>פתחו וישמו בשלבים אלגוריתם אשר 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מספר הגולות</a:t>
            </a:r>
            <a:r>
              <a:rPr lang="he-IL" dirty="0"/>
              <a:t> שיש ליונתן,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הוא </a:t>
            </a:r>
            <a:r>
              <a:rPr lang="he-IL" b="1" dirty="0">
                <a:solidFill>
                  <a:srgbClr val="0070C0"/>
                </a:solidFill>
              </a:rPr>
              <a:t>מספר השקיות שיש בקופסה ומספר הגולות המפוזרות בתחתיתה</a:t>
            </a:r>
            <a:r>
              <a:rPr lang="he-IL" dirty="0"/>
              <a:t>. </a:t>
            </a:r>
          </a:p>
          <a:p>
            <a:pPr marL="0" indent="0">
              <a:buNone/>
            </a:pPr>
            <a:r>
              <a:rPr lang="he-IL" dirty="0"/>
              <a:t>למשל, עבור הקלט </a:t>
            </a:r>
            <a:r>
              <a:rPr lang="he-IL" b="1" dirty="0">
                <a:solidFill>
                  <a:srgbClr val="0070C0"/>
                </a:solidFill>
              </a:rPr>
              <a:t>135</a:t>
            </a:r>
            <a:r>
              <a:rPr lang="he-IL" dirty="0"/>
              <a:t> ,הפלט הדרוש הוא: </a:t>
            </a:r>
            <a:r>
              <a:rPr lang="he-IL" b="1" dirty="0">
                <a:solidFill>
                  <a:srgbClr val="0070C0"/>
                </a:solidFill>
              </a:rPr>
              <a:t>15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</a:rPr>
              <a:t>6</a:t>
            </a:r>
            <a:r>
              <a:rPr lang="he-IL" dirty="0"/>
              <a:t> כלומר, 6 שקיות ו-15 גולות פזורות:</a:t>
            </a:r>
          </a:p>
          <a:p>
            <a:pPr marL="0" indent="0" algn="ctr" rtl="0">
              <a:buNone/>
            </a:pPr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dirty="0"/>
              <a:t>*20+</a:t>
            </a:r>
            <a:r>
              <a:rPr lang="en-US" b="1" dirty="0">
                <a:solidFill>
                  <a:srgbClr val="0070C0"/>
                </a:solidFill>
              </a:rPr>
              <a:t>15</a:t>
            </a:r>
            <a:r>
              <a:rPr lang="en-US" dirty="0"/>
              <a:t>=135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0D4A1E1-05A8-4FDF-A086-FB055491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1" y="4564204"/>
            <a:ext cx="314368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B9D235AF-3922-4D99-B987-BB8CE03DF299}"/>
              </a:ext>
            </a:extLst>
          </p:cNvPr>
          <p:cNvSpPr/>
          <p:nvPr/>
        </p:nvSpPr>
        <p:spPr>
          <a:xfrm>
            <a:off x="92440" y="558499"/>
            <a:ext cx="120071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       קלט: מספר הגולות    פלט: מספר השקיות שיש בקופסה ומספר הגולות המפוזרות בתחתיתה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		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amount;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bags;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remainder;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מספר הגולות שנשארו ללא שקית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PER_BAG = 20;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כמות כדורים בשקית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amount of marbles: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amount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bags = amount / PER_BAG;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remainder = amount % PER_BAG;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"There are {0} bags, {1} are left over"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bags, remainder);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"There are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bags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bags,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remainder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are left over"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$"There are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{bags}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bags,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{remainder}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are left over"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		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השלמה</a:t>
            </a: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842369F0-A0A8-4F17-AC08-691E3A0A0F7C}"/>
              </a:ext>
            </a:extLst>
          </p:cNvPr>
          <p:cNvSpPr/>
          <p:nvPr/>
        </p:nvSpPr>
        <p:spPr>
          <a:xfrm>
            <a:off x="9595496" y="67157"/>
            <a:ext cx="2504063" cy="663997"/>
          </a:xfrm>
          <a:prstGeom prst="wedgeRoundRectCallout">
            <a:avLst>
              <a:gd name="adj1" fmla="val -56454"/>
              <a:gd name="adj2" fmla="val 6004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הערה שמסבירה מה מטרת התוכנית</a:t>
            </a:r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0495B103-CA14-4554-B2AC-EBF818E1F904}"/>
              </a:ext>
            </a:extLst>
          </p:cNvPr>
          <p:cNvSpPr/>
          <p:nvPr/>
        </p:nvSpPr>
        <p:spPr>
          <a:xfrm>
            <a:off x="7992705" y="1998302"/>
            <a:ext cx="2281803" cy="542489"/>
          </a:xfrm>
          <a:prstGeom prst="wedgeRoundRectCallout">
            <a:avLst>
              <a:gd name="adj1" fmla="val -88409"/>
              <a:gd name="adj2" fmla="val 2652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הכרזה על קבוע</a:t>
            </a:r>
          </a:p>
        </p:txBody>
      </p:sp>
      <p:sp>
        <p:nvSpPr>
          <p:cNvPr id="3" name="סוגר מסולסל ימני 2">
            <a:extLst>
              <a:ext uri="{FF2B5EF4-FFF2-40B4-BE49-F238E27FC236}">
                <a16:creationId xmlns:a16="http://schemas.microsoft.com/office/drawing/2014/main" id="{426C32AD-8FD8-437B-BD11-C869A73B5868}"/>
              </a:ext>
            </a:extLst>
          </p:cNvPr>
          <p:cNvSpPr/>
          <p:nvPr/>
        </p:nvSpPr>
        <p:spPr>
          <a:xfrm>
            <a:off x="6723986" y="1367632"/>
            <a:ext cx="359764" cy="9098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A772D645-B325-4DF7-9179-BC383579EDDD}"/>
              </a:ext>
            </a:extLst>
          </p:cNvPr>
          <p:cNvSpPr/>
          <p:nvPr/>
        </p:nvSpPr>
        <p:spPr>
          <a:xfrm>
            <a:off x="8225597" y="1274328"/>
            <a:ext cx="1745456" cy="663997"/>
          </a:xfrm>
          <a:prstGeom prst="wedgeRoundRectCallout">
            <a:avLst>
              <a:gd name="adj1" fmla="val -101348"/>
              <a:gd name="adj2" fmla="val 2959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הכרזה על משתנים</a:t>
            </a:r>
          </a:p>
        </p:txBody>
      </p:sp>
      <p:sp>
        <p:nvSpPr>
          <p:cNvPr id="17" name="סוגר מסולסל ימני 16">
            <a:extLst>
              <a:ext uri="{FF2B5EF4-FFF2-40B4-BE49-F238E27FC236}">
                <a16:creationId xmlns:a16="http://schemas.microsoft.com/office/drawing/2014/main" id="{9B28ACCB-B98D-43B1-9807-D50B2FBDBF68}"/>
              </a:ext>
            </a:extLst>
          </p:cNvPr>
          <p:cNvSpPr/>
          <p:nvPr/>
        </p:nvSpPr>
        <p:spPr>
          <a:xfrm>
            <a:off x="5446643" y="3114024"/>
            <a:ext cx="259618" cy="4110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סוגר מסולסל ימני 18">
            <a:extLst>
              <a:ext uri="{FF2B5EF4-FFF2-40B4-BE49-F238E27FC236}">
                <a16:creationId xmlns:a16="http://schemas.microsoft.com/office/drawing/2014/main" id="{CFF3D832-2AE5-43E7-A5B0-C9F40D2C6AAC}"/>
              </a:ext>
            </a:extLst>
          </p:cNvPr>
          <p:cNvSpPr/>
          <p:nvPr/>
        </p:nvSpPr>
        <p:spPr>
          <a:xfrm>
            <a:off x="11858165" y="3638955"/>
            <a:ext cx="359764" cy="827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בועת דיבור: מלבן עם פינות מעוגלות 20">
            <a:extLst>
              <a:ext uri="{FF2B5EF4-FFF2-40B4-BE49-F238E27FC236}">
                <a16:creationId xmlns:a16="http://schemas.microsoft.com/office/drawing/2014/main" id="{2E592F19-7DAC-4CB6-9181-A8C35C3956C8}"/>
              </a:ext>
            </a:extLst>
          </p:cNvPr>
          <p:cNvSpPr/>
          <p:nvPr/>
        </p:nvSpPr>
        <p:spPr>
          <a:xfrm>
            <a:off x="8619586" y="2657229"/>
            <a:ext cx="1351467" cy="542489"/>
          </a:xfrm>
          <a:prstGeom prst="wedgeRoundRectCallout">
            <a:avLst>
              <a:gd name="adj1" fmla="val -129359"/>
              <a:gd name="adj2" fmla="val -27583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קלט</a:t>
            </a:r>
          </a:p>
        </p:txBody>
      </p:sp>
      <p:sp>
        <p:nvSpPr>
          <p:cNvPr id="22" name="סוגר מסולסל ימני 21">
            <a:extLst>
              <a:ext uri="{FF2B5EF4-FFF2-40B4-BE49-F238E27FC236}">
                <a16:creationId xmlns:a16="http://schemas.microsoft.com/office/drawing/2014/main" id="{385D63B8-86E4-4BA5-A602-A8C48974A6BF}"/>
              </a:ext>
            </a:extLst>
          </p:cNvPr>
          <p:cNvSpPr/>
          <p:nvPr/>
        </p:nvSpPr>
        <p:spPr>
          <a:xfrm>
            <a:off x="7079404" y="2496086"/>
            <a:ext cx="359764" cy="582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בועת דיבור: מלבן עם פינות מעוגלות 22">
            <a:extLst>
              <a:ext uri="{FF2B5EF4-FFF2-40B4-BE49-F238E27FC236}">
                <a16:creationId xmlns:a16="http://schemas.microsoft.com/office/drawing/2014/main" id="{8FDDAC03-5D0C-4739-ACD7-9F6FEAF5216D}"/>
              </a:ext>
            </a:extLst>
          </p:cNvPr>
          <p:cNvSpPr/>
          <p:nvPr/>
        </p:nvSpPr>
        <p:spPr>
          <a:xfrm>
            <a:off x="7011316" y="3078707"/>
            <a:ext cx="1292680" cy="542489"/>
          </a:xfrm>
          <a:prstGeom prst="wedgeRoundRectCallout">
            <a:avLst>
              <a:gd name="adj1" fmla="val -133631"/>
              <a:gd name="adj2" fmla="val -643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חישובים</a:t>
            </a:r>
          </a:p>
        </p:txBody>
      </p:sp>
      <p:sp>
        <p:nvSpPr>
          <p:cNvPr id="24" name="בועת דיבור: מלבן עם פינות מעוגלות 23">
            <a:extLst>
              <a:ext uri="{FF2B5EF4-FFF2-40B4-BE49-F238E27FC236}">
                <a16:creationId xmlns:a16="http://schemas.microsoft.com/office/drawing/2014/main" id="{874A284C-4B97-4DCF-A0E2-E7BEA458C698}"/>
              </a:ext>
            </a:extLst>
          </p:cNvPr>
          <p:cNvSpPr/>
          <p:nvPr/>
        </p:nvSpPr>
        <p:spPr>
          <a:xfrm>
            <a:off x="9533985" y="4860545"/>
            <a:ext cx="2504062" cy="1597083"/>
          </a:xfrm>
          <a:prstGeom prst="wedgeRoundRectCallout">
            <a:avLst>
              <a:gd name="adj1" fmla="val -42033"/>
              <a:gd name="adj2" fmla="val -7616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3 צורות שונות של הדפסת הפלט.</a:t>
            </a:r>
          </a:p>
          <a:p>
            <a:pPr algn="ctr"/>
            <a:r>
              <a:rPr lang="he-IL" sz="2400" dirty="0">
                <a:solidFill>
                  <a:schemeClr val="tx1"/>
                </a:solidFill>
              </a:rPr>
              <a:t>מספיק לרשום אחת מהן</a:t>
            </a:r>
          </a:p>
        </p:txBody>
      </p:sp>
    </p:spTree>
    <p:extLst>
      <p:ext uri="{BB962C8B-B14F-4D97-AF65-F5344CB8AC3E}">
        <p14:creationId xmlns:p14="http://schemas.microsoft.com/office/powerpoint/2010/main" val="4307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3" grpId="0" animBg="1"/>
      <p:bldP spid="15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612217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5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88698-A93E-4173-96FC-E7F3710F786A}"/>
              </a:ext>
            </a:extLst>
          </p:cNvPr>
          <p:cNvSpPr txBox="1"/>
          <p:nvPr/>
        </p:nvSpPr>
        <p:spPr>
          <a:xfrm>
            <a:off x="1030054" y="2954435"/>
            <a:ext cx="34477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4167266" y="675859"/>
            <a:ext cx="7840329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92</a:t>
            </a:r>
            <a:r>
              <a:rPr lang="he-IL" dirty="0"/>
              <a:t>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C612712-8B03-457A-96CF-18022B15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0" y="4366480"/>
            <a:ext cx="7743926" cy="2245496"/>
          </a:xfrm>
          <a:prstGeom prst="rect">
            <a:avLst/>
          </a:prstGeom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8BA3E4DD-46EB-4739-AFC7-ABE58D5C81E8}"/>
              </a:ext>
            </a:extLst>
          </p:cNvPr>
          <p:cNvSpPr/>
          <p:nvPr/>
        </p:nvSpPr>
        <p:spPr>
          <a:xfrm>
            <a:off x="198456" y="1688988"/>
            <a:ext cx="72492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קלט: מספר הגולות    פלט: מספר השקיות שיש בקופסה ומספר הגולות המפוזרות בתחתיתה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		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amount;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bags;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מספר השקיות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remainder;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מספר הגולות שנשארו ללא שקית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PER_BAG = 20;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כמות כדורים בשקית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amount of marbles: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amount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bags = amount / PER_BAG;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remainder = amount % PER_BAG;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 Console.WriteLine(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$"There are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{bags}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bags,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{remainder}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are left over"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		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277733" y="555718"/>
            <a:ext cx="11636534" cy="1797415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שימו </a:t>
            </a:r>
            <a:r>
              <a:rPr lang="he-IL" b="1" dirty="0">
                <a:solidFill>
                  <a:srgbClr val="FF0000"/>
                </a:solidFill>
              </a:rPr>
              <a:t>♥</a:t>
            </a:r>
            <a:r>
              <a:rPr lang="he-IL" dirty="0"/>
              <a:t>: שארית החלוקה של ערך </a:t>
            </a:r>
            <a:r>
              <a:rPr lang="en-US" dirty="0"/>
              <a:t>x </a:t>
            </a:r>
            <a:r>
              <a:rPr lang="he-IL" dirty="0"/>
              <a:t> בערך </a:t>
            </a:r>
            <a:r>
              <a:rPr lang="en-US" dirty="0"/>
              <a:t>y </a:t>
            </a:r>
            <a:r>
              <a:rPr lang="he-IL" dirty="0"/>
              <a:t> אינה שווה לחלק הלא שלם המתקבל מפעולת החלוקה בממשיים של </a:t>
            </a:r>
            <a:r>
              <a:rPr lang="en-US" dirty="0"/>
              <a:t>x </a:t>
            </a:r>
            <a:r>
              <a:rPr lang="he-IL" dirty="0"/>
              <a:t> ב </a:t>
            </a:r>
            <a:r>
              <a:rPr lang="en-US" dirty="0"/>
              <a:t>y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למשל, אם נחשב 13/5 בפעולת חלוקה ממשית נקבל 2.6 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לעומת זאת, שארית החלוקה 13%5 היא 3 ,</a:t>
            </a:r>
            <a:r>
              <a:rPr lang="he-IL" b="1" dirty="0">
                <a:solidFill>
                  <a:srgbClr val="FF0000"/>
                </a:solidFill>
              </a:rPr>
              <a:t>ולא</a:t>
            </a:r>
            <a:r>
              <a:rPr lang="he-IL" dirty="0"/>
              <a:t> 6 </a:t>
            </a:r>
          </a:p>
        </p:txBody>
      </p:sp>
    </p:spTree>
    <p:extLst>
      <p:ext uri="{BB962C8B-B14F-4D97-AF65-F5344CB8AC3E}">
        <p14:creationId xmlns:p14="http://schemas.microsoft.com/office/powerpoint/2010/main" val="262516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5" y="413159"/>
            <a:ext cx="11823191" cy="6496137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פתחו וישמו בשלבים אלגוריתם אשר 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מספר הגולות</a:t>
            </a:r>
            <a:r>
              <a:rPr lang="he-IL" dirty="0"/>
              <a:t> שיש ליונתן,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הוא </a:t>
            </a:r>
            <a:r>
              <a:rPr lang="he-IL" b="1" dirty="0">
                <a:solidFill>
                  <a:srgbClr val="0070C0"/>
                </a:solidFill>
              </a:rPr>
              <a:t>מספר השקיות שיש בקופסה ומספר הגולות המפוזרות בתחתיתה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2383436" y="1582561"/>
            <a:ext cx="9624159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1 - בחינת דוגמאות קלט שונות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A3E03A8-2D12-46ED-95DA-25CB9C7C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19" y="1509736"/>
            <a:ext cx="6691162" cy="2170107"/>
          </a:xfrm>
          <a:prstGeom prst="rect">
            <a:avLst/>
          </a:prstGeom>
        </p:spPr>
      </p:pic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11B06D96-5CE5-41A6-99D0-D2FE1D6D1E87}"/>
              </a:ext>
            </a:extLst>
          </p:cNvPr>
          <p:cNvSpPr txBox="1">
            <a:spLocks/>
          </p:cNvSpPr>
          <p:nvPr/>
        </p:nvSpPr>
        <p:spPr>
          <a:xfrm>
            <a:off x="6095999" y="3199711"/>
            <a:ext cx="466078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4</a:t>
            </a: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4DEC954C-9D25-4948-A974-5612D2051B9C}"/>
              </a:ext>
            </a:extLst>
          </p:cNvPr>
          <p:cNvSpPr txBox="1">
            <a:spLocks/>
          </p:cNvSpPr>
          <p:nvPr/>
        </p:nvSpPr>
        <p:spPr>
          <a:xfrm>
            <a:off x="4099888" y="3199710"/>
            <a:ext cx="466078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2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B0D56485-891E-4FA5-8E0C-8A84500B4005}"/>
              </a:ext>
            </a:extLst>
          </p:cNvPr>
          <p:cNvSpPr/>
          <p:nvPr/>
        </p:nvSpPr>
        <p:spPr>
          <a:xfrm>
            <a:off x="422223" y="4312862"/>
            <a:ext cx="113475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אנו רואים כי </a:t>
            </a:r>
            <a:r>
              <a:rPr lang="he-IL" sz="2800" b="1" dirty="0">
                <a:solidFill>
                  <a:srgbClr val="0070C0"/>
                </a:solidFill>
              </a:rPr>
              <a:t>מספר השקיות </a:t>
            </a:r>
            <a:r>
              <a:rPr lang="he-IL" sz="2800" dirty="0"/>
              <a:t>הוא </a:t>
            </a:r>
            <a:r>
              <a:rPr lang="he-IL" sz="2800" b="1" dirty="0">
                <a:solidFill>
                  <a:srgbClr val="0070C0"/>
                </a:solidFill>
              </a:rPr>
              <a:t>מספר הפעמים שנכנס המספר 20 במספר הגולות </a:t>
            </a:r>
            <a:r>
              <a:rPr lang="he-IL" sz="2800" dirty="0"/>
              <a:t>הכולל, שנקלט מהקלט. </a:t>
            </a:r>
          </a:p>
          <a:p>
            <a:pPr algn="r" rtl="1"/>
            <a:endParaRPr lang="he-IL" sz="2800" b="1" dirty="0">
              <a:solidFill>
                <a:srgbClr val="0070C0"/>
              </a:solidFill>
            </a:endParaRPr>
          </a:p>
          <a:p>
            <a:pPr algn="r" rtl="1"/>
            <a:r>
              <a:rPr lang="he-IL" sz="2800" b="1" dirty="0">
                <a:solidFill>
                  <a:srgbClr val="0070C0"/>
                </a:solidFill>
              </a:rPr>
              <a:t>הגולות הפזורות </a:t>
            </a:r>
            <a:r>
              <a:rPr lang="he-IL" sz="2800" dirty="0"/>
              <a:t>הן השארית, אלה שנותרו אחרי שאספנו קבוצות של 20 גולות ככל שיכולנו. 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08635728-B538-4BAC-A425-604F1E85BEDA}"/>
              </a:ext>
            </a:extLst>
          </p:cNvPr>
          <p:cNvSpPr/>
          <p:nvPr/>
        </p:nvSpPr>
        <p:spPr>
          <a:xfrm>
            <a:off x="6324040" y="621304"/>
            <a:ext cx="2180792" cy="523219"/>
          </a:xfrm>
          <a:prstGeom prst="wedgeRoundRectCallout">
            <a:avLst>
              <a:gd name="adj1" fmla="val 5131"/>
              <a:gd name="adj2" fmla="val 202884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מנת החלוקה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B1B2A6E0-2CE5-43CA-ACBD-49B16D7CBC38}"/>
              </a:ext>
            </a:extLst>
          </p:cNvPr>
          <p:cNvSpPr/>
          <p:nvPr/>
        </p:nvSpPr>
        <p:spPr>
          <a:xfrm>
            <a:off x="3432747" y="621304"/>
            <a:ext cx="2512313" cy="832236"/>
          </a:xfrm>
          <a:prstGeom prst="wedgeRoundRectCallout">
            <a:avLst>
              <a:gd name="adj1" fmla="val 29023"/>
              <a:gd name="adj2" fmla="val 7426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שארית החלוקה (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modulus</a:t>
            </a:r>
            <a:r>
              <a:rPr lang="he-IL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7734DEA3-FFF6-4572-B257-48952358E01D}"/>
              </a:ext>
            </a:extLst>
          </p:cNvPr>
          <p:cNvSpPr/>
          <p:nvPr/>
        </p:nvSpPr>
        <p:spPr>
          <a:xfrm>
            <a:off x="6805533" y="1933731"/>
            <a:ext cx="1286575" cy="12659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549B884-04B8-4419-A4A8-141E26C84DD6}"/>
              </a:ext>
            </a:extLst>
          </p:cNvPr>
          <p:cNvSpPr/>
          <p:nvPr/>
        </p:nvSpPr>
        <p:spPr>
          <a:xfrm>
            <a:off x="5161961" y="1933702"/>
            <a:ext cx="1400115" cy="12659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2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uiExpand="1" build="p"/>
      <p:bldP spid="14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49760" y="129381"/>
            <a:ext cx="8892481" cy="678647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מנה ושארית (</a:t>
            </a:r>
            <a:r>
              <a:rPr lang="he-IL" b="1" dirty="0" err="1">
                <a:solidFill>
                  <a:srgbClr val="0070C0"/>
                </a:solidFill>
                <a:cs typeface="+mn-cs"/>
              </a:rPr>
              <a:t>מודולו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) של חלוקה</a:t>
            </a:r>
          </a:p>
        </p:txBody>
      </p: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074D9D32-D640-4A03-9294-60E5C84B5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55712"/>
              </p:ext>
            </p:extLst>
          </p:nvPr>
        </p:nvGraphicFramePr>
        <p:xfrm>
          <a:off x="309797" y="1661160"/>
          <a:ext cx="6096000" cy="3535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21110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41512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16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שארית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מנה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פעולת החילוק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3011"/>
                  </a:ext>
                </a:extLst>
              </a:tr>
            </a:tbl>
          </a:graphicData>
        </a:graphic>
      </p:graphicFrame>
      <p:sp>
        <p:nvSpPr>
          <p:cNvPr id="18" name="מציין מיקום תוכן 3">
            <a:extLst>
              <a:ext uri="{FF2B5EF4-FFF2-40B4-BE49-F238E27FC236}">
                <a16:creationId xmlns:a16="http://schemas.microsoft.com/office/drawing/2014/main" id="{4AD54DB6-D658-44B0-A9AB-8F4BFA140642}"/>
              </a:ext>
            </a:extLst>
          </p:cNvPr>
          <p:cNvSpPr txBox="1">
            <a:spLocks/>
          </p:cNvSpPr>
          <p:nvPr/>
        </p:nvSpPr>
        <p:spPr>
          <a:xfrm>
            <a:off x="1036030" y="2597264"/>
            <a:ext cx="72008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9:2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EF2CD7D3-B08D-4041-B3C1-CE440E4A6E04}"/>
              </a:ext>
            </a:extLst>
          </p:cNvPr>
          <p:cNvSpPr txBox="1">
            <a:spLocks/>
          </p:cNvSpPr>
          <p:nvPr/>
        </p:nvSpPr>
        <p:spPr>
          <a:xfrm>
            <a:off x="3202424" y="2597264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4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מציין מיקום תוכן 3">
            <a:extLst>
              <a:ext uri="{FF2B5EF4-FFF2-40B4-BE49-F238E27FC236}">
                <a16:creationId xmlns:a16="http://schemas.microsoft.com/office/drawing/2014/main" id="{3E733B0B-F871-4E33-89A3-69465E2CB2EA}"/>
              </a:ext>
            </a:extLst>
          </p:cNvPr>
          <p:cNvSpPr txBox="1">
            <a:spLocks/>
          </p:cNvSpPr>
          <p:nvPr/>
        </p:nvSpPr>
        <p:spPr>
          <a:xfrm>
            <a:off x="5108606" y="2597264"/>
            <a:ext cx="589246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{1}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מציין מיקום תוכן 3">
            <a:extLst>
              <a:ext uri="{FF2B5EF4-FFF2-40B4-BE49-F238E27FC236}">
                <a16:creationId xmlns:a16="http://schemas.microsoft.com/office/drawing/2014/main" id="{33178F35-782A-424E-BDAE-C9CF23CFCE38}"/>
              </a:ext>
            </a:extLst>
          </p:cNvPr>
          <p:cNvSpPr txBox="1">
            <a:spLocks/>
          </p:cNvSpPr>
          <p:nvPr/>
        </p:nvSpPr>
        <p:spPr>
          <a:xfrm>
            <a:off x="1057870" y="3120484"/>
            <a:ext cx="72008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9:3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9D25383D-3A2F-4B9F-84B3-C65DE4CD52CF}"/>
              </a:ext>
            </a:extLst>
          </p:cNvPr>
          <p:cNvSpPr txBox="1">
            <a:spLocks/>
          </p:cNvSpPr>
          <p:nvPr/>
        </p:nvSpPr>
        <p:spPr>
          <a:xfrm>
            <a:off x="3224264" y="3120484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מציין מיקום תוכן 3">
            <a:extLst>
              <a:ext uri="{FF2B5EF4-FFF2-40B4-BE49-F238E27FC236}">
                <a16:creationId xmlns:a16="http://schemas.microsoft.com/office/drawing/2014/main" id="{B4E7AA54-14E6-43BC-B4E0-C9B05CE937AE}"/>
              </a:ext>
            </a:extLst>
          </p:cNvPr>
          <p:cNvSpPr txBox="1">
            <a:spLocks/>
          </p:cNvSpPr>
          <p:nvPr/>
        </p:nvSpPr>
        <p:spPr>
          <a:xfrm>
            <a:off x="5130447" y="3120484"/>
            <a:ext cx="589245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{0}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C21EC47F-BAA0-4A6D-B141-4A04222DE67B}"/>
              </a:ext>
            </a:extLst>
          </p:cNvPr>
          <p:cNvSpPr txBox="1">
            <a:spLocks/>
          </p:cNvSpPr>
          <p:nvPr/>
        </p:nvSpPr>
        <p:spPr>
          <a:xfrm>
            <a:off x="896344" y="3643704"/>
            <a:ext cx="88160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22:3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מציין מיקום תוכן 3">
            <a:extLst>
              <a:ext uri="{FF2B5EF4-FFF2-40B4-BE49-F238E27FC236}">
                <a16:creationId xmlns:a16="http://schemas.microsoft.com/office/drawing/2014/main" id="{1D37A49D-08A7-4090-8CA9-54085F8A2CBB}"/>
              </a:ext>
            </a:extLst>
          </p:cNvPr>
          <p:cNvSpPr txBox="1">
            <a:spLocks/>
          </p:cNvSpPr>
          <p:nvPr/>
        </p:nvSpPr>
        <p:spPr>
          <a:xfrm>
            <a:off x="3202424" y="3663503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מציין מיקום תוכן 3">
            <a:extLst>
              <a:ext uri="{FF2B5EF4-FFF2-40B4-BE49-F238E27FC236}">
                <a16:creationId xmlns:a16="http://schemas.microsoft.com/office/drawing/2014/main" id="{C47436B8-6574-4A8C-A12F-C0F466636965}"/>
              </a:ext>
            </a:extLst>
          </p:cNvPr>
          <p:cNvSpPr txBox="1">
            <a:spLocks/>
          </p:cNvSpPr>
          <p:nvPr/>
        </p:nvSpPr>
        <p:spPr>
          <a:xfrm>
            <a:off x="5130447" y="3621091"/>
            <a:ext cx="58924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{1}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89B4EB72-0147-4666-81EB-57710175699C}"/>
              </a:ext>
            </a:extLst>
          </p:cNvPr>
          <p:cNvSpPr txBox="1">
            <a:spLocks/>
          </p:cNvSpPr>
          <p:nvPr/>
        </p:nvSpPr>
        <p:spPr>
          <a:xfrm>
            <a:off x="896344" y="4148762"/>
            <a:ext cx="85976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13:5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מציין מיקום תוכן 3">
            <a:extLst>
              <a:ext uri="{FF2B5EF4-FFF2-40B4-BE49-F238E27FC236}">
                <a16:creationId xmlns:a16="http://schemas.microsoft.com/office/drawing/2014/main" id="{E76AD90C-66FB-43A2-B028-89F0800D3F14}"/>
              </a:ext>
            </a:extLst>
          </p:cNvPr>
          <p:cNvSpPr txBox="1">
            <a:spLocks/>
          </p:cNvSpPr>
          <p:nvPr/>
        </p:nvSpPr>
        <p:spPr>
          <a:xfrm>
            <a:off x="3202424" y="4148762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מציין מיקום תוכן 3">
            <a:extLst>
              <a:ext uri="{FF2B5EF4-FFF2-40B4-BE49-F238E27FC236}">
                <a16:creationId xmlns:a16="http://schemas.microsoft.com/office/drawing/2014/main" id="{72E0E1C5-8E55-4FE1-A4DC-5205A0896FCF}"/>
              </a:ext>
            </a:extLst>
          </p:cNvPr>
          <p:cNvSpPr txBox="1">
            <a:spLocks/>
          </p:cNvSpPr>
          <p:nvPr/>
        </p:nvSpPr>
        <p:spPr>
          <a:xfrm>
            <a:off x="5136532" y="4148762"/>
            <a:ext cx="58924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{3}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0B8D8683-75CA-4C46-B157-88E334F1EC1F}"/>
              </a:ext>
            </a:extLst>
          </p:cNvPr>
          <p:cNvSpPr txBox="1">
            <a:spLocks/>
          </p:cNvSpPr>
          <p:nvPr/>
        </p:nvSpPr>
        <p:spPr>
          <a:xfrm>
            <a:off x="896344" y="4680884"/>
            <a:ext cx="859767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16:2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מציין מיקום תוכן 3">
            <a:extLst>
              <a:ext uri="{FF2B5EF4-FFF2-40B4-BE49-F238E27FC236}">
                <a16:creationId xmlns:a16="http://schemas.microsoft.com/office/drawing/2014/main" id="{94719CE4-E8E9-4D04-A237-09AE5EB26A2F}"/>
              </a:ext>
            </a:extLst>
          </p:cNvPr>
          <p:cNvSpPr txBox="1">
            <a:spLocks/>
          </p:cNvSpPr>
          <p:nvPr/>
        </p:nvSpPr>
        <p:spPr>
          <a:xfrm>
            <a:off x="3202424" y="4680884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8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6A458B0B-4874-4B9F-A198-89CE929A688E}"/>
              </a:ext>
            </a:extLst>
          </p:cNvPr>
          <p:cNvSpPr txBox="1">
            <a:spLocks/>
          </p:cNvSpPr>
          <p:nvPr/>
        </p:nvSpPr>
        <p:spPr>
          <a:xfrm>
            <a:off x="5145862" y="4680884"/>
            <a:ext cx="58924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{0}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מציין מיקום תוכן 3">
            <a:extLst>
              <a:ext uri="{FF2B5EF4-FFF2-40B4-BE49-F238E27FC236}">
                <a16:creationId xmlns:a16="http://schemas.microsoft.com/office/drawing/2014/main" id="{F625F32B-4739-46D3-A4A8-F29D1E1074F7}"/>
              </a:ext>
            </a:extLst>
          </p:cNvPr>
          <p:cNvSpPr txBox="1">
            <a:spLocks/>
          </p:cNvSpPr>
          <p:nvPr/>
        </p:nvSpPr>
        <p:spPr>
          <a:xfrm>
            <a:off x="6760564" y="1061652"/>
            <a:ext cx="5121639" cy="500239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פעולות החלוקה בשלמים מוגדרות רק על מספרים שלמים, וגם תוצאת הפעלתן היא מספר שלם.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he-IL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מנת החלוקה 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של מספר שלם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במספר שלם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y 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he-IL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שווה לחלק השלם של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x/y</a:t>
            </a:r>
            <a:r>
              <a:rPr lang="he-IL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ובמילים אחרות, שווה למספר הפעמים שהערך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y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נכנס בערך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he-IL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שארית החלוקה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he-IL" dirty="0" err="1">
                <a:latin typeface="Calibri" panose="020F0502020204030204" pitchFamily="34" charset="0"/>
                <a:ea typeface="Times New Roman" panose="02020603050405020304" pitchFamily="18" charset="0"/>
              </a:rPr>
              <a:t>מודולו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)של מספר שלם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במספר שלם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y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מבטאת את השארית הנותרת לאחר חלוקה בשלמים של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x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ב-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y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he-IL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5" y="413159"/>
            <a:ext cx="11823191" cy="644484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פתחו וישמו בשלבים אלגוריתם שהקלט שלו הוא </a:t>
            </a:r>
            <a:r>
              <a:rPr lang="he-IL" b="1" dirty="0">
                <a:solidFill>
                  <a:srgbClr val="0070C0"/>
                </a:solidFill>
              </a:rPr>
              <a:t>ארבעה מספרים שלמים</a:t>
            </a:r>
            <a:r>
              <a:rPr lang="he-IL" dirty="0"/>
              <a:t>, והפלט שלו הוא </a:t>
            </a:r>
            <a:r>
              <a:rPr lang="he-IL" b="1" dirty="0">
                <a:solidFill>
                  <a:srgbClr val="0070C0"/>
                </a:solidFill>
              </a:rPr>
              <a:t>ממוצע המספרים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2383436" y="2571912"/>
            <a:ext cx="9624159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968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2 - חלוקת המשימה לתת-משימות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1065603"/>
            <a:ext cx="11823191" cy="202824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מספר הגולות</a:t>
            </a:r>
          </a:p>
          <a:p>
            <a:pPr marL="0" indent="0">
              <a:buNone/>
            </a:pPr>
            <a:r>
              <a:rPr lang="he-IL" dirty="0"/>
              <a:t>2 .חישוב מספר השקיות</a:t>
            </a:r>
          </a:p>
          <a:p>
            <a:pPr marL="0" indent="0">
              <a:buNone/>
            </a:pPr>
            <a:r>
              <a:rPr lang="he-IL" dirty="0"/>
              <a:t>3 .חישוב מספר הגולות הפזורות</a:t>
            </a:r>
          </a:p>
          <a:p>
            <a:pPr marL="0" indent="0">
              <a:buNone/>
            </a:pPr>
            <a:r>
              <a:rPr lang="he-IL" dirty="0"/>
              <a:t>4 .הצגה של מספר השקיות ושל הגולות הפזורות כפלט. </a:t>
            </a:r>
          </a:p>
        </p:txBody>
      </p:sp>
    </p:spTree>
    <p:extLst>
      <p:ext uri="{BB962C8B-B14F-4D97-AF65-F5344CB8AC3E}">
        <p14:creationId xmlns:p14="http://schemas.microsoft.com/office/powerpoint/2010/main" val="32496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4407108" y="3399018"/>
            <a:ext cx="7600487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9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3 - בחירת משתנים (תפקיד, שם וטיפוס לכל משתנה)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0" y="4051511"/>
            <a:ext cx="11823191" cy="2783326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איזה משתנים נדרשים עבור פעולות 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? </a:t>
            </a:r>
          </a:p>
          <a:p>
            <a:r>
              <a:rPr lang="en-US" dirty="0"/>
              <a:t>amount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הגולות</a:t>
            </a:r>
          </a:p>
          <a:p>
            <a:r>
              <a:rPr lang="en-US" dirty="0"/>
              <a:t>bags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השקיות שמכילות 20 גולות</a:t>
            </a:r>
          </a:p>
          <a:p>
            <a:r>
              <a:rPr lang="en-US" dirty="0"/>
              <a:t>remainder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הגולות שנשארו פזורות</a:t>
            </a:r>
          </a:p>
          <a:p>
            <a:pPr marL="0" indent="0">
              <a:buNone/>
            </a:pPr>
            <a:endParaRPr lang="he-IL" sz="800" dirty="0"/>
          </a:p>
          <a:p>
            <a:pPr marL="0" indent="0">
              <a:buNone/>
            </a:pPr>
            <a:r>
              <a:rPr lang="he-IL" dirty="0"/>
              <a:t>מאיזה טיפוס יהיו המשתנים שהגדרנו?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AE09E40C-370C-446A-A9B3-96AA949A20E1}"/>
              </a:ext>
            </a:extLst>
          </p:cNvPr>
          <p:cNvSpPr txBox="1">
            <a:spLocks/>
          </p:cNvSpPr>
          <p:nvPr/>
        </p:nvSpPr>
        <p:spPr>
          <a:xfrm>
            <a:off x="5479917" y="4573313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FF0000"/>
                </a:solidFill>
              </a:rPr>
              <a:t>שלם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999A626D-6379-4C46-BA98-5E4EF56EFE5D}"/>
              </a:ext>
            </a:extLst>
          </p:cNvPr>
          <p:cNvSpPr txBox="1">
            <a:spLocks/>
          </p:cNvSpPr>
          <p:nvPr/>
        </p:nvSpPr>
        <p:spPr>
          <a:xfrm>
            <a:off x="2816667" y="5034126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defPPr>
              <a:defRPr lang="en-US"/>
            </a:defPPr>
            <a:lvl1pPr indent="0" algn="ctr" defTabSz="914400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he-IL" sz="2800" dirty="0">
                <a:solidFill>
                  <a:srgbClr val="FF0000"/>
                </a:solidFill>
              </a:rPr>
              <a:t>שלם</a:t>
            </a: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ADEC34BA-38FF-476A-925E-E642BADC6B01}"/>
              </a:ext>
            </a:extLst>
          </p:cNvPr>
          <p:cNvSpPr txBox="1">
            <a:spLocks/>
          </p:cNvSpPr>
          <p:nvPr/>
        </p:nvSpPr>
        <p:spPr>
          <a:xfrm>
            <a:off x="2816667" y="5552331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FF0000"/>
                </a:solidFill>
              </a:rPr>
              <a:t>שלם</a:t>
            </a:r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234D2BBF-69D5-4C26-BAF6-AD6AEE360159}"/>
              </a:ext>
            </a:extLst>
          </p:cNvPr>
          <p:cNvSpPr txBox="1">
            <a:spLocks/>
          </p:cNvSpPr>
          <p:nvPr/>
        </p:nvSpPr>
        <p:spPr>
          <a:xfrm>
            <a:off x="4048833" y="1065603"/>
            <a:ext cx="7958762" cy="2028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מספר הגולות</a:t>
            </a:r>
          </a:p>
          <a:p>
            <a:pPr marL="0" indent="0">
              <a:buNone/>
            </a:pPr>
            <a:r>
              <a:rPr lang="he-IL" dirty="0"/>
              <a:t>2 .חישוב מספר השקיות</a:t>
            </a:r>
          </a:p>
          <a:p>
            <a:pPr marL="0" indent="0">
              <a:buNone/>
            </a:pPr>
            <a:r>
              <a:rPr lang="he-IL" dirty="0"/>
              <a:t>3 .חישוב מספר הגולות הפזורות</a:t>
            </a:r>
          </a:p>
          <a:p>
            <a:pPr marL="0" indent="0">
              <a:buNone/>
            </a:pPr>
            <a:r>
              <a:rPr lang="he-IL" dirty="0"/>
              <a:t>4 .הצגה של מספר השקיות ושל הגולות הפזורות כפלט. </a:t>
            </a:r>
          </a:p>
        </p:txBody>
      </p:sp>
    </p:spTree>
    <p:extLst>
      <p:ext uri="{BB962C8B-B14F-4D97-AF65-F5344CB8AC3E}">
        <p14:creationId xmlns:p14="http://schemas.microsoft.com/office/powerpoint/2010/main" val="24306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6" grpId="0" uiExpand="1" build="p"/>
      <p:bldP spid="7" grpId="0" uiExpand="1" build="p"/>
      <p:bldP spid="8" grpId="0" uiExpand="1" build="p"/>
      <p:bldP spid="10" grpId="0" uiExpand="1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1250</Words>
  <Application>Microsoft Office PowerPoint</Application>
  <PresentationFormat>מסך רחב</PresentationFormat>
  <Paragraphs>229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ערכת נושא Office</vt:lpstr>
      <vt:lpstr>מה נלמד היום?</vt:lpstr>
      <vt:lpstr>דוגמא</vt:lpstr>
      <vt:lpstr>שלבים לפתרון בעיה</vt:lpstr>
      <vt:lpstr>שלב 1 - בחינת דוגמאות קלט שונות</vt:lpstr>
      <vt:lpstr>מנה ושארית (מודולו) של חלוקה</vt:lpstr>
      <vt:lpstr>סיכום שלבים לפתרון בעיה</vt:lpstr>
      <vt:lpstr>שלב 2 - חלוקת המשימה לתת-משימות</vt:lpstr>
      <vt:lpstr>סיכום שלבים לפתרון בעיה</vt:lpstr>
      <vt:lpstr>שלב 3 - בחירת משתנים (תפקיד, שם וטיפוס לכל משתנה)</vt:lpstr>
      <vt:lpstr>הכרזה על המשתנים בתוכנית הנתונה</vt:lpstr>
      <vt:lpstr>האם יש צורך בקבועים בתוכנית הנתונה?</vt:lpstr>
      <vt:lpstr>נוסיף את הקבוע לאחר הכרזה על המשתנים</vt:lpstr>
      <vt:lpstr>סיכום שלבים לפתרון בעיה</vt:lpstr>
      <vt:lpstr>שלב 4 – כתיבת האלגוריתם</vt:lpstr>
      <vt:lpstr>שלב 5 – יישום האלגוריתם ע"י תוכנית</vt:lpstr>
      <vt:lpstr>שלב 5 – יישום האלגוריתם ב #C</vt:lpstr>
      <vt:lpstr>שלב 5 – יישום האלגוריתם ב #C</vt:lpstr>
      <vt:lpstr>שלב 5 – יישום האלגוריתם ב #C</vt:lpstr>
      <vt:lpstr>שלב 5 – יישום האלגוריתם ב #C</vt:lpstr>
      <vt:lpstr>התוכנית השלמה</vt:lpstr>
      <vt:lpstr>סיכום שלבים לפתרון בעיה</vt:lpstr>
      <vt:lpstr>שלב 6 – ביצוע מעקב לבדיקת התוכנית שכתבנו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2019-11-05T22:03:15Z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