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5"></Relationship><Relationship Target="docProps/thumbnail.jpeg" Type="http://schemas.openxmlformats.org/package/2006/relationships/metadata/thumbnail" Id="rId6"></Relationship><Relationship Target="docProps/app.xml" Type="http://schemas.openxmlformats.org/officeDocument/2006/relationships/extended-properties" Id="rId7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410" r:id="rId2"/>
    <p:sldId id="416" r:id="rId3"/>
    <p:sldId id="418" r:id="rId4"/>
    <p:sldId id="417" r:id="rId5"/>
    <p:sldId id="398" r:id="rId6"/>
    <p:sldId id="363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5" autoAdjust="0"/>
    <p:restoredTop sz="94660"/>
  </p:normalViewPr>
  <p:slideViewPr>
    <p:cSldViewPr>
      <p:cViewPr varScale="1">
        <p:scale>
          <a:sx n="68" d="100"/>
          <a:sy n="68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?><Relationships xmlns="http://schemas.openxmlformats.org/package/2006/relationships"><Relationship Target="notesMasters/notesMaster1.xml" Type="http://schemas.openxmlformats.org/officeDocument/2006/relationships/notesMaster" Id="rId8"></Relationship><Relationship Target="slides/slide2.xml" Type="http://schemas.openxmlformats.org/officeDocument/2006/relationships/slide" Id="rId3"></Relationship><Relationship Target="slides/slide6.xml" Type="http://schemas.openxmlformats.org/officeDocument/2006/relationships/slide" Id="rId7"></Relationship><Relationship Target="tableStyles.xml" Type="http://schemas.openxmlformats.org/officeDocument/2006/relationships/tableStyles" Id="rId12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slides/slide5.xml" Type="http://schemas.openxmlformats.org/officeDocument/2006/relationships/slide" Id="rId6"></Relationship><Relationship Target="theme/theme1.xml" Type="http://schemas.openxmlformats.org/officeDocument/2006/relationships/theme" Id="rId11"></Relationship><Relationship Target="slides/slide4.xml" Type="http://schemas.openxmlformats.org/officeDocument/2006/relationships/slide" Id="rId5"></Relationship><Relationship Target="viewProps.xml" Type="http://schemas.openxmlformats.org/officeDocument/2006/relationships/viewProps" Id="rId10"></Relationship><Relationship Target="slides/slide3.xml" Type="http://schemas.openxmlformats.org/officeDocument/2006/relationships/slide" Id="rId4"></Relationship><Relationship Target="presProps.xml" Type="http://schemas.openxmlformats.org/officeDocument/2006/relationships/presProps" Id="rId9"></Relationship></Relationships>
</file>

<file path=ppt/notesMasters/_rels/notesMaster1.xml.rels><?xml version="1.0" encoding="UTF-8" 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4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4.xml.rels><?xml version="1.0" encoding="UTF-8" ?><Relationships xmlns="http://schemas.openxmlformats.org/package/2006/relationships"><Relationship Target="../slideLayouts/slideLayout4.xml" Type="http://schemas.openxmlformats.org/officeDocument/2006/relationships/slideLayout" Id="rId1"></Relationship></Relationships>
</file>

<file path=ppt/slides/_rels/slide5.xml.rels><?xml version="1.0" encoding="UTF-8" ?><Relationships xmlns="http://schemas.openxmlformats.org/package/2006/relationships"><Relationship Target="../slideLayouts/slideLayout7.xml" Type="http://schemas.openxmlformats.org/officeDocument/2006/relationships/slideLayout" Id="rId1"></Relationship></Relationships>
</file>

<file path=ppt/slides/_rels/slide6.xml.rels><?xml version="1.0" encoding="UTF-8" ?><Relationships xmlns="http://schemas.openxmlformats.org/package/2006/relationships"><Relationship TargetMode="External" Target="&#1514;&#1512;&#1490;&#1497;&#1500;%207%20-%20&#1495;&#1513;&#1489;&#1493;&#1503;%20&#1502;&#1493;&#1491;&#1493;&#1500;&#1512;&#1497;%20&#1493;&#1508;&#1506;&#1493;&#1500;&#1514;%20&#1492;&#1513;&#1488;&#1512;&#1497;&#1514;.docx" Type="http://schemas.openxmlformats.org/officeDocument/2006/relationships/hyperlink" Id="rId3"></Relationship><Relationship Target="../media/image3.png" Type="http://schemas.openxmlformats.org/officeDocument/2006/relationships/image" Id="rId2"></Relationship><Relationship Target="../slideLayouts/slideLayout3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4982" y="95526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שימושים ל-% (</a:t>
            </a:r>
            <a:r>
              <a:rPr lang="he-IL" b="1" dirty="0" err="1">
                <a:solidFill>
                  <a:srgbClr val="0070C0"/>
                </a:solidFill>
                <a:cs typeface="+mn-cs"/>
              </a:rPr>
              <a:t>מודולו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)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-1" y="747867"/>
            <a:ext cx="9144000" cy="6612066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חשבון מודולרי (חשבון מעגלי)</a:t>
            </a:r>
          </a:p>
          <a:p>
            <a:pPr marL="400050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בכל פעם שמגיעים לערך מקסימלי מתחילים לספור מ-0.</a:t>
            </a:r>
          </a:p>
          <a:p>
            <a:pPr marL="400050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דוגמאות:</a:t>
            </a:r>
          </a:p>
          <a:p>
            <a:pPr lvl="1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חשבון של שעון:</a:t>
            </a:r>
          </a:p>
          <a:p>
            <a:pPr marL="800100" lvl="2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מה תהיה השעה בעוד 4 שעות? </a:t>
            </a:r>
          </a:p>
          <a:p>
            <a:pPr lvl="1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חשבון של ימי השבוע:</a:t>
            </a:r>
          </a:p>
          <a:p>
            <a:pPr marL="800100" lvl="2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2800" dirty="0"/>
              <a:t>אם היום יום </a:t>
            </a:r>
            <a:r>
              <a:rPr lang="he-IL" sz="2800" b="1" dirty="0"/>
              <a:t>רביעי</a:t>
            </a:r>
            <a:r>
              <a:rPr lang="he-IL" sz="2800" dirty="0"/>
              <a:t> מה יהיה היום בעוד </a:t>
            </a:r>
            <a:r>
              <a:rPr lang="he-IL" sz="2800" b="1" dirty="0"/>
              <a:t>5</a:t>
            </a:r>
            <a:r>
              <a:rPr lang="he-IL" sz="2800" dirty="0"/>
              <a:t> ימים?   </a:t>
            </a:r>
          </a:p>
          <a:p>
            <a:pPr marL="800100" lvl="2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2800" dirty="0"/>
              <a:t>יום שני</a:t>
            </a:r>
          </a:p>
          <a:p>
            <a:pPr lvl="1" indent="-34290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המרה מדקות לשעות:</a:t>
            </a:r>
          </a:p>
          <a:p>
            <a:pPr marL="800100" lvl="2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28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כמה שעות זה 62 דקות?</a:t>
            </a:r>
          </a:p>
          <a:p>
            <a:pPr marL="800100" lvl="2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28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1 שעה ו-2 דקות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800100" lvl="2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7577E892-B53A-45C6-9D51-398D0825B654}"/>
              </a:ext>
            </a:extLst>
          </p:cNvPr>
          <p:cNvSpPr txBox="1">
            <a:spLocks/>
          </p:cNvSpPr>
          <p:nvPr/>
        </p:nvSpPr>
        <p:spPr>
          <a:xfrm>
            <a:off x="318659" y="2968510"/>
            <a:ext cx="3151111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(21 + 4)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24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09A82E03-9F41-4FFE-954A-6B5D2F79DF87}"/>
              </a:ext>
            </a:extLst>
          </p:cNvPr>
          <p:cNvSpPr txBox="1">
            <a:spLocks/>
          </p:cNvSpPr>
          <p:nvPr/>
        </p:nvSpPr>
        <p:spPr>
          <a:xfrm>
            <a:off x="318659" y="4656538"/>
            <a:ext cx="316835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he-IL" sz="2800" dirty="0"/>
              <a:t>2 = </a:t>
            </a:r>
            <a:r>
              <a:rPr lang="he-IL" sz="2800" b="1" dirty="0">
                <a:solidFill>
                  <a:srgbClr val="0070C0"/>
                </a:solidFill>
              </a:rPr>
              <a:t>7</a:t>
            </a:r>
            <a:r>
              <a:rPr lang="he-IL" sz="2800" dirty="0"/>
              <a:t> </a:t>
            </a:r>
            <a:r>
              <a:rPr lang="he-IL" sz="2800" b="1" dirty="0">
                <a:solidFill>
                  <a:srgbClr val="0070C0"/>
                </a:solidFill>
              </a:rPr>
              <a:t>%</a:t>
            </a:r>
            <a:r>
              <a:rPr lang="he-IL" sz="2800" dirty="0"/>
              <a:t>  ( 5 + 4 ) </a:t>
            </a:r>
          </a:p>
        </p:txBody>
      </p:sp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9C7EDF9D-A504-46FB-96FB-5570E356D935}"/>
              </a:ext>
            </a:extLst>
          </p:cNvPr>
          <p:cNvSpPr txBox="1">
            <a:spLocks/>
          </p:cNvSpPr>
          <p:nvPr/>
        </p:nvSpPr>
        <p:spPr>
          <a:xfrm>
            <a:off x="338741" y="5716175"/>
            <a:ext cx="316835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62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 60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=  1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CCEA2692-ADA6-4754-BA75-3214B8FD6F7F}"/>
              </a:ext>
            </a:extLst>
          </p:cNvPr>
          <p:cNvSpPr txBox="1">
            <a:spLocks/>
          </p:cNvSpPr>
          <p:nvPr/>
        </p:nvSpPr>
        <p:spPr>
          <a:xfrm>
            <a:off x="338741" y="6307114"/>
            <a:ext cx="316835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62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%60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2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30B04A1E-AF29-4650-B85B-19FF1009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59" y="2391620"/>
            <a:ext cx="1730671" cy="57689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D4AE82C-1D24-4AB3-A4AC-B35BB0CA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41" y="3536325"/>
            <a:ext cx="1824807" cy="6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4982" y="95526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שימושים נוספים ל-% (</a:t>
            </a:r>
            <a:r>
              <a:rPr lang="he-IL" b="1" dirty="0" err="1">
                <a:solidFill>
                  <a:srgbClr val="0070C0"/>
                </a:solidFill>
                <a:cs typeface="+mn-cs"/>
              </a:rPr>
              <a:t>מודולו</a:t>
            </a:r>
            <a:r>
              <a:rPr lang="he-IL" b="1" dirty="0">
                <a:solidFill>
                  <a:srgbClr val="0070C0"/>
                </a:solidFill>
                <a:cs typeface="+mn-cs"/>
              </a:rPr>
              <a:t>)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-1" y="747867"/>
            <a:ext cx="9144000" cy="4401205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he-IL" dirty="0"/>
              <a:t>לבדוק האם מספר (</a:t>
            </a:r>
            <a:r>
              <a:rPr lang="en-US" dirty="0"/>
              <a:t>x</a:t>
            </a:r>
            <a:r>
              <a:rPr lang="he-IL" dirty="0"/>
              <a:t>) הוא </a:t>
            </a:r>
            <a:r>
              <a:rPr lang="he-IL" b="1" dirty="0">
                <a:solidFill>
                  <a:srgbClr val="0070C0"/>
                </a:solidFill>
              </a:rPr>
              <a:t>זוגי</a:t>
            </a:r>
            <a:r>
              <a:rPr lang="he-IL" dirty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he-IL" sz="2800" dirty="0"/>
              <a:t>מחשבים </a:t>
            </a:r>
            <a:r>
              <a:rPr lang="en-US" sz="2800" dirty="0"/>
              <a:t>x</a:t>
            </a:r>
            <a:r>
              <a:rPr lang="en-US" sz="2800" b="1" dirty="0">
                <a:solidFill>
                  <a:srgbClr val="0070C0"/>
                </a:solidFill>
              </a:rPr>
              <a:t>%2</a:t>
            </a:r>
            <a:r>
              <a:rPr lang="he-IL" sz="2800" dirty="0"/>
              <a:t> ובודקים את התוצאה, אם התוצאה שווה ל-0 אז המספר זוגי.</a:t>
            </a:r>
          </a:p>
          <a:p>
            <a:pPr marL="514350" lvl="0" indent="-514350">
              <a:buFont typeface="+mj-lt"/>
              <a:buAutoNum type="arabicPeriod" startAt="3"/>
            </a:pPr>
            <a:r>
              <a:rPr lang="he-IL" dirty="0"/>
              <a:t>לבדוק האם מספר (</a:t>
            </a:r>
            <a:r>
              <a:rPr lang="en-US" dirty="0"/>
              <a:t>x</a:t>
            </a:r>
            <a:r>
              <a:rPr lang="he-IL" dirty="0"/>
              <a:t>) </a:t>
            </a:r>
            <a:r>
              <a:rPr lang="he-IL" b="1" dirty="0">
                <a:solidFill>
                  <a:srgbClr val="0070C0"/>
                </a:solidFill>
              </a:rPr>
              <a:t>מתחלק ב-3 </a:t>
            </a:r>
            <a:r>
              <a:rPr lang="he-IL" dirty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he-IL" sz="2800" dirty="0"/>
              <a:t>מחשבים </a:t>
            </a:r>
            <a:r>
              <a:rPr lang="en-US" sz="2800" dirty="0"/>
              <a:t>x</a:t>
            </a:r>
            <a:r>
              <a:rPr lang="en-US" sz="2800" b="1" dirty="0">
                <a:solidFill>
                  <a:srgbClr val="0070C0"/>
                </a:solidFill>
              </a:rPr>
              <a:t>%3</a:t>
            </a:r>
            <a:r>
              <a:rPr lang="he-IL" sz="2800" dirty="0"/>
              <a:t> ובודקים את התוצאה, אם התוצאה שווה ל-0 אז המספר מתחלק ב3.</a:t>
            </a:r>
            <a:endParaRPr lang="en-US" sz="2800" dirty="0"/>
          </a:p>
          <a:p>
            <a:pPr marL="514350" lvl="0" indent="-514350">
              <a:buFont typeface="+mj-lt"/>
              <a:buAutoNum type="arabicPeriod" startAt="4"/>
            </a:pPr>
            <a:r>
              <a:rPr lang="he-IL" dirty="0"/>
              <a:t>לבדוק האם </a:t>
            </a:r>
            <a:r>
              <a:rPr lang="he-IL" b="1" dirty="0">
                <a:solidFill>
                  <a:srgbClr val="0070C0"/>
                </a:solidFill>
              </a:rPr>
              <a:t>מספר (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he-IL" b="1" dirty="0">
                <a:solidFill>
                  <a:srgbClr val="0070C0"/>
                </a:solidFill>
              </a:rPr>
              <a:t>) מתחלק במספר אחר (</a:t>
            </a:r>
            <a:r>
              <a:rPr lang="en-US" b="1" dirty="0">
                <a:solidFill>
                  <a:srgbClr val="0070C0"/>
                </a:solidFill>
              </a:rPr>
              <a:t>y</a:t>
            </a:r>
            <a:r>
              <a:rPr lang="he-IL" b="1" dirty="0">
                <a:solidFill>
                  <a:srgbClr val="0070C0"/>
                </a:solidFill>
              </a:rPr>
              <a:t>):</a:t>
            </a:r>
            <a:endParaRPr lang="en-US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he-IL" sz="2800" dirty="0"/>
              <a:t>מחשבים </a:t>
            </a:r>
            <a:r>
              <a:rPr lang="en-US" sz="2800" dirty="0" err="1"/>
              <a:t>x</a:t>
            </a:r>
            <a:r>
              <a:rPr lang="en-US" sz="2800" b="1" dirty="0" err="1">
                <a:solidFill>
                  <a:srgbClr val="0070C0"/>
                </a:solidFill>
              </a:rPr>
              <a:t>%y</a:t>
            </a:r>
            <a:r>
              <a:rPr lang="he-IL" sz="2800" dirty="0"/>
              <a:t> ובודקים את התוצאה, אם התוצאה שווה ל-0 אז </a:t>
            </a:r>
            <a:r>
              <a:rPr lang="en-US" sz="2800" dirty="0"/>
              <a:t>x</a:t>
            </a:r>
            <a:r>
              <a:rPr lang="he-IL" sz="2800" dirty="0"/>
              <a:t> מתחלק ב- </a:t>
            </a:r>
            <a:r>
              <a:rPr lang="en-US" sz="2800" dirty="0"/>
              <a:t>y</a:t>
            </a:r>
            <a:r>
              <a:rPr lang="he-IL" sz="28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16157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4982" y="95526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עבודה עם ספרות של מספר נתון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-1" y="747867"/>
            <a:ext cx="9144000" cy="1557349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he-IL" dirty="0"/>
              <a:t>עבודה עם ספרות של מספר נתון (</a:t>
            </a:r>
            <a:r>
              <a:rPr lang="en-US" dirty="0"/>
              <a:t>x</a:t>
            </a:r>
            <a:r>
              <a:rPr lang="he-IL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sz="2800" dirty="0"/>
              <a:t>לחישוב </a:t>
            </a:r>
            <a:r>
              <a:rPr lang="he-IL" sz="2800" b="1" dirty="0">
                <a:solidFill>
                  <a:srgbClr val="0070C0"/>
                </a:solidFill>
              </a:rPr>
              <a:t>ספרת האחדות </a:t>
            </a:r>
            <a:r>
              <a:rPr lang="he-IL" sz="2800" dirty="0"/>
              <a:t>של מספר, נחשב </a:t>
            </a:r>
            <a:r>
              <a:rPr lang="en-US" sz="2800" dirty="0"/>
              <a:t>x</a:t>
            </a:r>
            <a:r>
              <a:rPr lang="en-US" sz="2800" b="1" dirty="0">
                <a:solidFill>
                  <a:srgbClr val="0070C0"/>
                </a:solidFill>
              </a:rPr>
              <a:t>%10</a:t>
            </a:r>
            <a:endParaRPr lang="he-IL" sz="2800" b="1" dirty="0">
              <a:solidFill>
                <a:srgbClr val="0070C0"/>
              </a:solidFill>
            </a:endParaRPr>
          </a:p>
          <a:p>
            <a:pPr marL="857250" lvl="2" indent="0">
              <a:buNone/>
            </a:pPr>
            <a:r>
              <a:rPr lang="he-IL" sz="2800" dirty="0"/>
              <a:t>דוגמאות: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10616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1350"/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B496A172-99A6-449F-9AFB-232DE9348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61448"/>
              </p:ext>
            </p:extLst>
          </p:nvPr>
        </p:nvGraphicFramePr>
        <p:xfrm>
          <a:off x="1524000" y="2472412"/>
          <a:ext cx="6096000" cy="3535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21110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41512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16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שארית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מנה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פעולת החילוק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0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2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68223"/>
                  </a:ext>
                </a:extLst>
              </a:tr>
            </a:tbl>
          </a:graphicData>
        </a:graphic>
      </p:graphicFrame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A590E0F1-E0AE-457D-BAC2-45329C95AFF8}"/>
              </a:ext>
            </a:extLst>
          </p:cNvPr>
          <p:cNvSpPr txBox="1">
            <a:spLocks/>
          </p:cNvSpPr>
          <p:nvPr/>
        </p:nvSpPr>
        <p:spPr>
          <a:xfrm>
            <a:off x="1937117" y="3380156"/>
            <a:ext cx="1404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:10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03EAB367-E23C-4721-BAA3-AEF8234D7A50}"/>
              </a:ext>
            </a:extLst>
          </p:cNvPr>
          <p:cNvSpPr txBox="1">
            <a:spLocks/>
          </p:cNvSpPr>
          <p:nvPr/>
        </p:nvSpPr>
        <p:spPr>
          <a:xfrm>
            <a:off x="4176000" y="3384310"/>
            <a:ext cx="792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2E14F78C-537A-410F-B24D-E9AC168A2691}"/>
              </a:ext>
            </a:extLst>
          </p:cNvPr>
          <p:cNvSpPr txBox="1">
            <a:spLocks/>
          </p:cNvSpPr>
          <p:nvPr/>
        </p:nvSpPr>
        <p:spPr>
          <a:xfrm>
            <a:off x="6322809" y="3380156"/>
            <a:ext cx="589246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{5}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מציין מיקום תוכן 3">
            <a:extLst>
              <a:ext uri="{FF2B5EF4-FFF2-40B4-BE49-F238E27FC236}">
                <a16:creationId xmlns:a16="http://schemas.microsoft.com/office/drawing/2014/main" id="{988B10DD-5434-4AF2-988C-9686331C15D5}"/>
              </a:ext>
            </a:extLst>
          </p:cNvPr>
          <p:cNvSpPr txBox="1">
            <a:spLocks/>
          </p:cNvSpPr>
          <p:nvPr/>
        </p:nvSpPr>
        <p:spPr>
          <a:xfrm>
            <a:off x="1937117" y="3903376"/>
            <a:ext cx="1404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23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4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:10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מציין מיקום תוכן 3">
            <a:extLst>
              <a:ext uri="{FF2B5EF4-FFF2-40B4-BE49-F238E27FC236}">
                <a16:creationId xmlns:a16="http://schemas.microsoft.com/office/drawing/2014/main" id="{FD1250C6-2CD7-4F88-8AEE-ECC8DDEFD3D3}"/>
              </a:ext>
            </a:extLst>
          </p:cNvPr>
          <p:cNvSpPr txBox="1">
            <a:spLocks/>
          </p:cNvSpPr>
          <p:nvPr/>
        </p:nvSpPr>
        <p:spPr>
          <a:xfrm>
            <a:off x="4176000" y="3907530"/>
            <a:ext cx="792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23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מציין מיקום תוכן 3">
            <a:extLst>
              <a:ext uri="{FF2B5EF4-FFF2-40B4-BE49-F238E27FC236}">
                <a16:creationId xmlns:a16="http://schemas.microsoft.com/office/drawing/2014/main" id="{DB53A5B7-9275-4717-801F-AA380868FE10}"/>
              </a:ext>
            </a:extLst>
          </p:cNvPr>
          <p:cNvSpPr txBox="1">
            <a:spLocks/>
          </p:cNvSpPr>
          <p:nvPr/>
        </p:nvSpPr>
        <p:spPr>
          <a:xfrm>
            <a:off x="6344649" y="3903376"/>
            <a:ext cx="589245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{4}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מציין מיקום תוכן 3">
            <a:extLst>
              <a:ext uri="{FF2B5EF4-FFF2-40B4-BE49-F238E27FC236}">
                <a16:creationId xmlns:a16="http://schemas.microsoft.com/office/drawing/2014/main" id="{93B2FC95-9DFC-4284-ABD4-811831CAB716}"/>
              </a:ext>
            </a:extLst>
          </p:cNvPr>
          <p:cNvSpPr txBox="1">
            <a:spLocks/>
          </p:cNvSpPr>
          <p:nvPr/>
        </p:nvSpPr>
        <p:spPr>
          <a:xfrm>
            <a:off x="1937117" y="4426596"/>
            <a:ext cx="1404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:10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מציין מיקום תוכן 3">
            <a:extLst>
              <a:ext uri="{FF2B5EF4-FFF2-40B4-BE49-F238E27FC236}">
                <a16:creationId xmlns:a16="http://schemas.microsoft.com/office/drawing/2014/main" id="{C7B2DFF9-5653-4CAD-B1F4-1CD988C3833C}"/>
              </a:ext>
            </a:extLst>
          </p:cNvPr>
          <p:cNvSpPr txBox="1">
            <a:spLocks/>
          </p:cNvSpPr>
          <p:nvPr/>
        </p:nvSpPr>
        <p:spPr>
          <a:xfrm>
            <a:off x="4176000" y="4450549"/>
            <a:ext cx="792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מציין מיקום תוכן 3">
            <a:extLst>
              <a:ext uri="{FF2B5EF4-FFF2-40B4-BE49-F238E27FC236}">
                <a16:creationId xmlns:a16="http://schemas.microsoft.com/office/drawing/2014/main" id="{442BDB98-406E-41CC-858C-7546FC5F4EC5}"/>
              </a:ext>
            </a:extLst>
          </p:cNvPr>
          <p:cNvSpPr txBox="1">
            <a:spLocks/>
          </p:cNvSpPr>
          <p:nvPr/>
        </p:nvSpPr>
        <p:spPr>
          <a:xfrm>
            <a:off x="6344650" y="4403983"/>
            <a:ext cx="58924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{6}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מציין מיקום תוכן 3">
            <a:extLst>
              <a:ext uri="{FF2B5EF4-FFF2-40B4-BE49-F238E27FC236}">
                <a16:creationId xmlns:a16="http://schemas.microsoft.com/office/drawing/2014/main" id="{442FEDC8-D524-4681-980B-8F3000EBB51D}"/>
              </a:ext>
            </a:extLst>
          </p:cNvPr>
          <p:cNvSpPr txBox="1">
            <a:spLocks/>
          </p:cNvSpPr>
          <p:nvPr/>
        </p:nvSpPr>
        <p:spPr>
          <a:xfrm>
            <a:off x="1937117" y="4931654"/>
            <a:ext cx="1404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134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8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:10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מציין מיקום תוכן 3">
            <a:extLst>
              <a:ext uri="{FF2B5EF4-FFF2-40B4-BE49-F238E27FC236}">
                <a16:creationId xmlns:a16="http://schemas.microsoft.com/office/drawing/2014/main" id="{225EF613-0033-4B73-B928-5A8C9492CBE5}"/>
              </a:ext>
            </a:extLst>
          </p:cNvPr>
          <p:cNvSpPr txBox="1">
            <a:spLocks/>
          </p:cNvSpPr>
          <p:nvPr/>
        </p:nvSpPr>
        <p:spPr>
          <a:xfrm>
            <a:off x="4176000" y="4935808"/>
            <a:ext cx="792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134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מציין מיקום תוכן 3">
            <a:extLst>
              <a:ext uri="{FF2B5EF4-FFF2-40B4-BE49-F238E27FC236}">
                <a16:creationId xmlns:a16="http://schemas.microsoft.com/office/drawing/2014/main" id="{9B0D79C3-4342-4A78-9834-A7B26544B5B6}"/>
              </a:ext>
            </a:extLst>
          </p:cNvPr>
          <p:cNvSpPr txBox="1">
            <a:spLocks/>
          </p:cNvSpPr>
          <p:nvPr/>
        </p:nvSpPr>
        <p:spPr>
          <a:xfrm>
            <a:off x="6350735" y="4931654"/>
            <a:ext cx="58924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{8}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מציין מיקום תוכן 3">
            <a:extLst>
              <a:ext uri="{FF2B5EF4-FFF2-40B4-BE49-F238E27FC236}">
                <a16:creationId xmlns:a16="http://schemas.microsoft.com/office/drawing/2014/main" id="{DA1D6E7E-B73F-4D8B-AAAB-E9FC7FF56BEB}"/>
              </a:ext>
            </a:extLst>
          </p:cNvPr>
          <p:cNvSpPr txBox="1">
            <a:spLocks/>
          </p:cNvSpPr>
          <p:nvPr/>
        </p:nvSpPr>
        <p:spPr>
          <a:xfrm>
            <a:off x="1937117" y="5416913"/>
            <a:ext cx="1404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:10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ציין מיקום תוכן 3">
            <a:extLst>
              <a:ext uri="{FF2B5EF4-FFF2-40B4-BE49-F238E27FC236}">
                <a16:creationId xmlns:a16="http://schemas.microsoft.com/office/drawing/2014/main" id="{5D003CB6-780B-4775-BB7F-656F983B7C63}"/>
              </a:ext>
            </a:extLst>
          </p:cNvPr>
          <p:cNvSpPr txBox="1">
            <a:spLocks/>
          </p:cNvSpPr>
          <p:nvPr/>
        </p:nvSpPr>
        <p:spPr>
          <a:xfrm>
            <a:off x="4176000" y="5421067"/>
            <a:ext cx="79200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מציין מיקום תוכן 3">
            <a:extLst>
              <a:ext uri="{FF2B5EF4-FFF2-40B4-BE49-F238E27FC236}">
                <a16:creationId xmlns:a16="http://schemas.microsoft.com/office/drawing/2014/main" id="{CFA2DE36-6EDA-44F4-B5BA-1B9D6FAD618B}"/>
              </a:ext>
            </a:extLst>
          </p:cNvPr>
          <p:cNvSpPr txBox="1">
            <a:spLocks/>
          </p:cNvSpPr>
          <p:nvPr/>
        </p:nvSpPr>
        <p:spPr>
          <a:xfrm>
            <a:off x="6350735" y="5416913"/>
            <a:ext cx="58924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{0}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1F1EF0F-0848-4B35-A7C3-9239D7421387}"/>
              </a:ext>
            </a:extLst>
          </p:cNvPr>
          <p:cNvSpPr/>
          <p:nvPr/>
        </p:nvSpPr>
        <p:spPr>
          <a:xfrm>
            <a:off x="5993117" y="3398318"/>
            <a:ext cx="1213766" cy="26097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בועת דיבור: מלבן עם פינות מעוגלות 28">
            <a:extLst>
              <a:ext uri="{FF2B5EF4-FFF2-40B4-BE49-F238E27FC236}">
                <a16:creationId xmlns:a16="http://schemas.microsoft.com/office/drawing/2014/main" id="{D99868DF-06F7-4C10-9369-BA07A1616EF4}"/>
              </a:ext>
            </a:extLst>
          </p:cNvPr>
          <p:cNvSpPr/>
          <p:nvPr/>
        </p:nvSpPr>
        <p:spPr>
          <a:xfrm>
            <a:off x="7810234" y="3398318"/>
            <a:ext cx="1195202" cy="1028278"/>
          </a:xfrm>
          <a:prstGeom prst="wedgeRoundRectCallout">
            <a:avLst>
              <a:gd name="adj1" fmla="val -95777"/>
              <a:gd name="adj2" fmla="val 5433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ספרת האחדות</a:t>
            </a:r>
          </a:p>
        </p:txBody>
      </p:sp>
    </p:spTree>
    <p:extLst>
      <p:ext uri="{BB962C8B-B14F-4D97-AF65-F5344CB8AC3E}">
        <p14:creationId xmlns:p14="http://schemas.microsoft.com/office/powerpoint/2010/main" val="41429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4982" y="95526"/>
            <a:ext cx="7514035" cy="746358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עבודה עם ספרות של מספר נתון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-1" y="747867"/>
            <a:ext cx="9144000" cy="3970318"/>
          </a:xfrm>
          <a:ln>
            <a:noFill/>
          </a:ln>
        </p:spPr>
        <p:txBody>
          <a:bodyPr vert="horz" wrap="square" lIns="91440" tIns="45720" rIns="91440" bIns="45720" rtlCol="1">
            <a:spAutoFit/>
          </a:bodyPr>
          <a:lstStyle/>
          <a:p>
            <a:pPr lvl="0">
              <a:spcBef>
                <a:spcPts val="0"/>
              </a:spcBef>
            </a:pPr>
            <a:r>
              <a:rPr lang="he-IL" dirty="0"/>
              <a:t>מציאת </a:t>
            </a:r>
            <a:r>
              <a:rPr lang="he-IL" b="1" dirty="0">
                <a:solidFill>
                  <a:srgbClr val="0070C0"/>
                </a:solidFill>
              </a:rPr>
              <a:t>ספרת העשרות </a:t>
            </a:r>
            <a:r>
              <a:rPr lang="he-IL" dirty="0"/>
              <a:t>במספר תלת-סיפרתי.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he-IL" sz="2800" dirty="0"/>
              <a:t>לדוגמא: נמצא את ספרת העשרות של 2</a:t>
            </a:r>
            <a:r>
              <a:rPr lang="he-IL" sz="2800" b="1" dirty="0">
                <a:solidFill>
                  <a:srgbClr val="FF0000"/>
                </a:solidFill>
              </a:rPr>
              <a:t>3</a:t>
            </a:r>
            <a:r>
              <a:rPr lang="he-IL" sz="2800" dirty="0"/>
              <a:t>4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he-IL" sz="2800" dirty="0"/>
              <a:t>דרך 1:  </a:t>
            </a:r>
          </a:p>
          <a:p>
            <a:pPr marL="400050" lvl="1" indent="0" algn="ctr" rtl="0">
              <a:spcBef>
                <a:spcPts val="0"/>
              </a:spcBef>
              <a:buNone/>
            </a:pPr>
            <a:r>
              <a:rPr lang="en-US" sz="2800" dirty="0"/>
              <a:t>(x%100)/10</a:t>
            </a:r>
          </a:p>
          <a:p>
            <a:pPr marL="400050" lvl="1" indent="0" algn="ctr" rtl="0">
              <a:spcBef>
                <a:spcPts val="0"/>
              </a:spcBef>
              <a:buNone/>
            </a:pPr>
            <a:endParaRPr lang="en-US" sz="2800" dirty="0"/>
          </a:p>
          <a:p>
            <a:pPr marL="400050" lvl="1" indent="0">
              <a:spcBef>
                <a:spcPts val="0"/>
              </a:spcBef>
              <a:buNone/>
            </a:pPr>
            <a:endParaRPr lang="he-IL" sz="2800" dirty="0"/>
          </a:p>
          <a:p>
            <a:pPr marL="400050" lvl="1" indent="0">
              <a:spcBef>
                <a:spcPts val="0"/>
              </a:spcBef>
              <a:buNone/>
            </a:pPr>
            <a:endParaRPr lang="he-IL" sz="2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he-IL" sz="2800" dirty="0"/>
              <a:t>דרך 2:</a:t>
            </a:r>
          </a:p>
          <a:p>
            <a:pPr marL="400050" lvl="1" indent="0" algn="ctr" rtl="0">
              <a:spcBef>
                <a:spcPts val="0"/>
              </a:spcBef>
              <a:buNone/>
            </a:pPr>
            <a:r>
              <a:rPr lang="he-IL" sz="2800" dirty="0"/>
              <a:t> </a:t>
            </a:r>
            <a:r>
              <a:rPr lang="en-US" sz="2800" dirty="0"/>
              <a:t>(x/10)%10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76FD4-A37B-40F2-96C3-590D21B7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36" y="950082"/>
            <a:ext cx="138564" cy="5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 sz="2800"/>
          </a:p>
        </p:txBody>
      </p:sp>
      <p:sp>
        <p:nvSpPr>
          <p:cNvPr id="5" name="מציין מיקום תוכן 3">
            <a:extLst>
              <a:ext uri="{FF2B5EF4-FFF2-40B4-BE49-F238E27FC236}">
                <a16:creationId xmlns:a16="http://schemas.microsoft.com/office/drawing/2014/main" id="{41069BB7-3371-447A-800D-6E8707947294}"/>
              </a:ext>
            </a:extLst>
          </p:cNvPr>
          <p:cNvSpPr txBox="1">
            <a:spLocks/>
          </p:cNvSpPr>
          <p:nvPr/>
        </p:nvSpPr>
        <p:spPr>
          <a:xfrm>
            <a:off x="3563888" y="2761764"/>
            <a:ext cx="216024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234%100=?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AB6732AC-228F-4734-BEF3-5A530399AA65}"/>
              </a:ext>
            </a:extLst>
          </p:cNvPr>
          <p:cNvSpPr txBox="1">
            <a:spLocks/>
          </p:cNvSpPr>
          <p:nvPr/>
        </p:nvSpPr>
        <p:spPr>
          <a:xfrm>
            <a:off x="5724128" y="2761764"/>
            <a:ext cx="57606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34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ציין מיקום תוכן 3">
            <a:extLst>
              <a:ext uri="{FF2B5EF4-FFF2-40B4-BE49-F238E27FC236}">
                <a16:creationId xmlns:a16="http://schemas.microsoft.com/office/drawing/2014/main" id="{5FD71FF0-23BF-485D-8979-C66A81F0BB28}"/>
              </a:ext>
            </a:extLst>
          </p:cNvPr>
          <p:cNvSpPr txBox="1">
            <a:spLocks/>
          </p:cNvSpPr>
          <p:nvPr/>
        </p:nvSpPr>
        <p:spPr>
          <a:xfrm>
            <a:off x="3563888" y="3284984"/>
            <a:ext cx="216024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34/10=?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ציין מיקום תוכן 3">
            <a:extLst>
              <a:ext uri="{FF2B5EF4-FFF2-40B4-BE49-F238E27FC236}">
                <a16:creationId xmlns:a16="http://schemas.microsoft.com/office/drawing/2014/main" id="{BBFBA134-7700-4F08-AE70-38AB58108E80}"/>
              </a:ext>
            </a:extLst>
          </p:cNvPr>
          <p:cNvSpPr txBox="1">
            <a:spLocks/>
          </p:cNvSpPr>
          <p:nvPr/>
        </p:nvSpPr>
        <p:spPr>
          <a:xfrm>
            <a:off x="5724128" y="3284984"/>
            <a:ext cx="57606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FA82B8A8-543D-4569-97F5-F8C317B46DB8}"/>
              </a:ext>
            </a:extLst>
          </p:cNvPr>
          <p:cNvSpPr txBox="1">
            <a:spLocks/>
          </p:cNvSpPr>
          <p:nvPr/>
        </p:nvSpPr>
        <p:spPr>
          <a:xfrm>
            <a:off x="3373017" y="4928380"/>
            <a:ext cx="216024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234/10=?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ציין מיקום תוכן 3">
            <a:extLst>
              <a:ext uri="{FF2B5EF4-FFF2-40B4-BE49-F238E27FC236}">
                <a16:creationId xmlns:a16="http://schemas.microsoft.com/office/drawing/2014/main" id="{C9F0B898-0BC2-447A-BFE8-80729A5736C7}"/>
              </a:ext>
            </a:extLst>
          </p:cNvPr>
          <p:cNvSpPr txBox="1">
            <a:spLocks/>
          </p:cNvSpPr>
          <p:nvPr/>
        </p:nvSpPr>
        <p:spPr>
          <a:xfrm>
            <a:off x="5533257" y="4928380"/>
            <a:ext cx="57606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23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ציין מיקום תוכן 3">
            <a:extLst>
              <a:ext uri="{FF2B5EF4-FFF2-40B4-BE49-F238E27FC236}">
                <a16:creationId xmlns:a16="http://schemas.microsoft.com/office/drawing/2014/main" id="{4DC889C6-F095-43F9-8A01-8D5FB794F6B0}"/>
              </a:ext>
            </a:extLst>
          </p:cNvPr>
          <p:cNvSpPr txBox="1">
            <a:spLocks/>
          </p:cNvSpPr>
          <p:nvPr/>
        </p:nvSpPr>
        <p:spPr>
          <a:xfrm>
            <a:off x="3347864" y="5517232"/>
            <a:ext cx="2160240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23%10=?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ציין מיקום תוכן 3">
            <a:extLst>
              <a:ext uri="{FF2B5EF4-FFF2-40B4-BE49-F238E27FC236}">
                <a16:creationId xmlns:a16="http://schemas.microsoft.com/office/drawing/2014/main" id="{30626098-F27D-4ACA-B812-E1EFD718350F}"/>
              </a:ext>
            </a:extLst>
          </p:cNvPr>
          <p:cNvSpPr txBox="1">
            <a:spLocks/>
          </p:cNvSpPr>
          <p:nvPr/>
        </p:nvSpPr>
        <p:spPr>
          <a:xfrm>
            <a:off x="5508104" y="5517232"/>
            <a:ext cx="576064" cy="52322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BCC2FD6-72C1-4103-9F16-F9E41AB6A7DC}"/>
              </a:ext>
            </a:extLst>
          </p:cNvPr>
          <p:cNvSpPr/>
          <p:nvPr/>
        </p:nvSpPr>
        <p:spPr>
          <a:xfrm>
            <a:off x="3851920" y="2060848"/>
            <a:ext cx="1872208" cy="4907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8C28BE8-C16E-4694-9DC8-61B3CF6E4248}"/>
              </a:ext>
            </a:extLst>
          </p:cNvPr>
          <p:cNvSpPr/>
          <p:nvPr/>
        </p:nvSpPr>
        <p:spPr>
          <a:xfrm>
            <a:off x="3851920" y="4215184"/>
            <a:ext cx="1872208" cy="4907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591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70B58E3-C5E9-4C8B-8F99-2A916272FEE5}"/>
              </a:ext>
            </a:extLst>
          </p:cNvPr>
          <p:cNvSpPr/>
          <p:nvPr/>
        </p:nvSpPr>
        <p:spPr>
          <a:xfrm>
            <a:off x="98883" y="908720"/>
            <a:ext cx="894623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כתוב תרשים ותוכנית הקולטת מספר שלם </a:t>
            </a:r>
            <a:r>
              <a:rPr lang="he-IL" sz="2800" b="1" dirty="0">
                <a:latin typeface="Calibri" panose="020F0502020204030204" pitchFamily="34" charset="0"/>
                <a:ea typeface="Calibri" panose="020F0502020204030204" pitchFamily="34" charset="0"/>
              </a:rPr>
              <a:t>דו-ספרתי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ומציגה על המסך את ספרותיו (אחדות ועשרות), אחת מתחת לשנייה.</a:t>
            </a:r>
          </a:p>
          <a:p>
            <a:pPr marL="514350" lvl="0" indent="-51435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endParaRPr lang="he-IL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lvl="0" indent="-514350"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כתוב תרשים ותוכנית הקולטת מספר שלם </a:t>
            </a:r>
            <a:r>
              <a:rPr lang="he-IL" sz="2800" b="1" dirty="0">
                <a:latin typeface="Calibri" panose="020F0502020204030204" pitchFamily="34" charset="0"/>
                <a:ea typeface="Calibri" panose="020F0502020204030204" pitchFamily="34" charset="0"/>
              </a:rPr>
              <a:t>תלת-ספרתי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ומציגה על המסך את ספרותיו (אחדות, עשרות ומאות), אחת מתחת לשנייה.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8BCFC0F8-5A1A-4D98-84D2-54227122BCDF}"/>
              </a:ext>
            </a:extLst>
          </p:cNvPr>
          <p:cNvSpPr txBox="1">
            <a:spLocks/>
          </p:cNvSpPr>
          <p:nvPr/>
        </p:nvSpPr>
        <p:spPr>
          <a:xfrm>
            <a:off x="814980" y="-99392"/>
            <a:ext cx="7514035" cy="746358"/>
          </a:xfrm>
          <a:prstGeom prst="rect">
            <a:avLst/>
          </a:prstGeom>
        </p:spPr>
        <p:txBody>
          <a:bodyPr vert="horz" wrap="square" lIns="68580" tIns="34290" rIns="68580" bIns="34290" rtlCol="1" anchor="ctr">
            <a:sp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solidFill>
                  <a:srgbClr val="0070C0"/>
                </a:solidFill>
                <a:cs typeface="+mn-cs"/>
              </a:rPr>
              <a:t>דוגמאות לפתרון על הלוח</a:t>
            </a:r>
          </a:p>
        </p:txBody>
      </p:sp>
    </p:spTree>
    <p:extLst>
      <p:ext uri="{BB962C8B-B14F-4D97-AF65-F5344CB8AC3E}">
        <p14:creationId xmlns:p14="http://schemas.microsoft.com/office/powerpoint/2010/main" val="17954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8650" y="1819553"/>
            <a:ext cx="7886700" cy="577081"/>
          </a:xfrm>
        </p:spPr>
        <p:txBody>
          <a:bodyPr vert="horz" lIns="68580" tIns="34290" rIns="68580" bIns="34290" rtlCol="1" anchor="ctr">
            <a:spAutoFit/>
          </a:bodyPr>
          <a:lstStyle/>
          <a:p>
            <a:pPr algn="ctr"/>
            <a:r>
              <a:rPr lang="he-IL" sz="3300" dirty="0">
                <a:solidFill>
                  <a:srgbClr val="0070C0"/>
                </a:solidFill>
                <a:cs typeface="+mn-cs"/>
              </a:rPr>
              <a:t>שאלות?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494535-4D9E-45D6-9698-C9EF57BC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65" y="3898767"/>
            <a:ext cx="2615270" cy="1572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F5FB9A-0437-4543-B7AD-7F4FD5EE1980}"/>
              </a:ext>
            </a:extLst>
          </p:cNvPr>
          <p:cNvSpPr txBox="1"/>
          <p:nvPr/>
        </p:nvSpPr>
        <p:spPr>
          <a:xfrm>
            <a:off x="1763688" y="2708920"/>
            <a:ext cx="561662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>
                <a:hlinkClick r:id="rId3" action="ppaction://hlinkfile"/>
              </a:rPr>
              <a:t>תרגיל 7 - חשבון מודולרי ופעולת השארית.</a:t>
            </a:r>
            <a:r>
              <a:rPr lang="en-US" sz="2800">
                <a:hlinkClick r:id="rId3" action="ppaction://hlinkfile"/>
              </a:rPr>
              <a:t>docx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438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</TotalTime>
  <Words>346</Words>
  <Application>Microsoft Office PowerPoint</Application>
  <PresentationFormat>‫הצגה על המסך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9" baseType="lpstr">
      <vt:lpstr>Arial</vt:lpstr>
      <vt:lpstr>Calibri</vt:lpstr>
      <vt:lpstr>ערכת נושא Office</vt:lpstr>
      <vt:lpstr>שימושים ל-% (מודולו)</vt:lpstr>
      <vt:lpstr>שימושים נוספים ל-% (מודולו)</vt:lpstr>
      <vt:lpstr>עבודה עם ספרות של מספר נתון</vt:lpstr>
      <vt:lpstr>עבודה עם ספרות של מספר נתון</vt:lpstr>
      <vt:lpstr>מצגת של PowerPoint‏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anita ullmann</cp:lastModifiedBy>
  <cp:revision>202</cp:revision>
  <dcterms:created xsi:type="dcterms:W3CDTF">2018-02-18T20:21:23Z</dcterms:created>
  <dcterms:modified xsi:type="dcterms:W3CDTF">2019-11-16T06:52:55Z</dcterms:modified>
</cp:coreProperties>
</file>