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8"/>
  </p:notesMasterIdLst>
  <p:handoutMasterIdLst>
    <p:handoutMasterId r:id="rId9"/>
  </p:handoutMasterIdLst>
  <p:sldIdLst>
    <p:sldId id="291" r:id="rId3"/>
    <p:sldId id="384" r:id="rId4"/>
    <p:sldId id="396" r:id="rId5"/>
    <p:sldId id="389" r:id="rId6"/>
    <p:sldId id="398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ט"ו/חשון/תש"פ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ט"ו/חשון/תש"פ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ט"ו/חשון/תש"פ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ט"ו/חשון/תש"פ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ט"ו/חשון/תש"פ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ט"ו/חשון/תש"פ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84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נושאי התרגיל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0A1265CB-2A7F-41C6-A5C4-29873FBA007B}"/>
              </a:ext>
            </a:extLst>
          </p:cNvPr>
          <p:cNvSpPr txBox="1">
            <a:spLocks/>
          </p:cNvSpPr>
          <p:nvPr/>
        </p:nvSpPr>
        <p:spPr>
          <a:xfrm>
            <a:off x="4107402" y="1358750"/>
            <a:ext cx="3977196" cy="99617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מנת החלוקה בשלמים</a:t>
            </a:r>
          </a:p>
          <a:p>
            <a:r>
              <a:rPr lang="he-IL" dirty="0"/>
              <a:t>שארית החלוקה בשלמים</a:t>
            </a:r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897" y="0"/>
            <a:ext cx="11940207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260072" y="1033670"/>
            <a:ext cx="11806032" cy="424732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בנו טבלת מעקב אחר מהלך ביצוע </a:t>
            </a:r>
            <a:r>
              <a:rPr lang="he-IL" sz="2400" dirty="0" err="1"/>
              <a:t>תוכנית</a:t>
            </a:r>
            <a:r>
              <a:rPr lang="he-IL" sz="2400" dirty="0"/>
              <a:t> הגולות עבור הקלט </a:t>
            </a:r>
            <a:r>
              <a:rPr lang="he-IL" sz="2400" b="1" dirty="0">
                <a:solidFill>
                  <a:srgbClr val="FF0000"/>
                </a:solidFill>
              </a:rPr>
              <a:t>123</a:t>
            </a:r>
            <a:r>
              <a:rPr lang="he-IL" sz="2400" dirty="0"/>
              <a:t> 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93A790C-820E-42DF-8D94-1A17AD6E48BF}"/>
              </a:ext>
            </a:extLst>
          </p:cNvPr>
          <p:cNvSpPr/>
          <p:nvPr/>
        </p:nvSpPr>
        <p:spPr>
          <a:xfrm>
            <a:off x="125897" y="1949978"/>
            <a:ext cx="120071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       קלט: מספר הגולות    פלט: מספר השקיות שיש בקופסה ומספר הגולות המפוזרות בתחתיתה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	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amount;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bags;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remainder;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מספר הגולות שנשארו ללא שקית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PER_BAG = 20;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כמות כדורים בשקית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amount of marbles: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amount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bags = amount / PER_BAG;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remainder = amount % PER_BAG;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"There are {0} bags, {1} are left over"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bags, remainder);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"There are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bags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bags,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remainder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are left over"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$"There are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{bags}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bags,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{remainder}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are left over"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		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4174434" y="974756"/>
            <a:ext cx="8017565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השלימו את תוצאות הפעולות הבאות של חלוקה בשלמים:</a:t>
            </a:r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99E63E42-CEAC-44EF-8A21-CB39A02540B9}"/>
              </a:ext>
            </a:extLst>
          </p:cNvPr>
          <p:cNvSpPr txBox="1">
            <a:spLocks/>
          </p:cNvSpPr>
          <p:nvPr/>
        </p:nvSpPr>
        <p:spPr>
          <a:xfrm>
            <a:off x="10114722" y="1621403"/>
            <a:ext cx="1878496" cy="3060325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r">
              <a:buFont typeface="+mj-cs"/>
              <a:buAutoNum type="hebrew2Minus"/>
            </a:pPr>
            <a:r>
              <a:rPr lang="he-IL" dirty="0"/>
              <a:t>7/3</a:t>
            </a:r>
          </a:p>
          <a:p>
            <a:pPr marL="514350" indent="-514350" algn="r">
              <a:buFont typeface="+mj-cs"/>
              <a:buAutoNum type="hebrew2Minus"/>
            </a:pPr>
            <a:r>
              <a:rPr lang="he-IL" dirty="0"/>
              <a:t>7%3</a:t>
            </a:r>
            <a:endParaRPr lang="en-US" dirty="0"/>
          </a:p>
          <a:p>
            <a:pPr marL="514350" indent="-514350" algn="r">
              <a:buFont typeface="+mj-cs"/>
              <a:buAutoNum type="hebrew2Minus"/>
            </a:pPr>
            <a:r>
              <a:rPr lang="he-IL" dirty="0"/>
              <a:t>20/4</a:t>
            </a:r>
          </a:p>
          <a:p>
            <a:pPr marL="514350" indent="-514350" algn="r">
              <a:buFont typeface="+mj-cs"/>
              <a:buAutoNum type="hebrew2Minus"/>
            </a:pPr>
            <a:r>
              <a:rPr lang="he-IL" dirty="0"/>
              <a:t>20%4</a:t>
            </a:r>
            <a:endParaRPr lang="en-US" dirty="0"/>
          </a:p>
          <a:p>
            <a:pPr marL="514350" indent="-514350" algn="r">
              <a:buFont typeface="+mj-cs"/>
              <a:buAutoNum type="hebrew2Minus"/>
            </a:pPr>
            <a:r>
              <a:rPr lang="he-IL" dirty="0"/>
              <a:t>3/7</a:t>
            </a:r>
          </a:p>
          <a:p>
            <a:pPr marL="514350" indent="-514350" algn="r">
              <a:buFont typeface="+mj-cs"/>
              <a:buAutoNum type="hebrew2Minus"/>
            </a:pPr>
            <a:r>
              <a:rPr lang="he-IL" dirty="0"/>
              <a:t>3%7</a:t>
            </a:r>
          </a:p>
        </p:txBody>
      </p:sp>
    </p:spTree>
    <p:extLst>
      <p:ext uri="{BB962C8B-B14F-4D97-AF65-F5344CB8AC3E}">
        <p14:creationId xmlns:p14="http://schemas.microsoft.com/office/powerpoint/2010/main" val="35200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446261"/>
            <a:ext cx="12192000" cy="3643562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נתון קטע התוכנית הבא:</a:t>
            </a:r>
          </a:p>
          <a:p>
            <a:pPr marL="457200" lvl="1" indent="0" algn="l" rtl="0">
              <a:buNone/>
            </a:pPr>
            <a:r>
              <a:rPr lang="en-US" sz="2800" dirty="0" err="1"/>
              <a:t>Console.Write</a:t>
            </a:r>
            <a:r>
              <a:rPr lang="en-US" sz="2800" dirty="0"/>
              <a:t>("Enter first number: ");</a:t>
            </a:r>
          </a:p>
          <a:p>
            <a:pPr marL="457200" lvl="1" indent="0" algn="l" rtl="0">
              <a:buNone/>
            </a:pPr>
            <a:r>
              <a:rPr lang="en-US" sz="2800" dirty="0"/>
              <a:t>num1 = int.Parse(Console.ReadLine());</a:t>
            </a:r>
          </a:p>
          <a:p>
            <a:pPr marL="457200" lvl="1" indent="0" algn="l" rtl="0">
              <a:buNone/>
            </a:pPr>
            <a:r>
              <a:rPr lang="en-US" sz="2800" dirty="0" err="1"/>
              <a:t>Console.Write</a:t>
            </a:r>
            <a:r>
              <a:rPr lang="en-US" sz="2800" dirty="0"/>
              <a:t>("Enter second number: ");</a:t>
            </a:r>
          </a:p>
          <a:p>
            <a:pPr marL="457200" lvl="1" indent="0" algn="l" rtl="0">
              <a:buNone/>
            </a:pPr>
            <a:r>
              <a:rPr lang="en-US" sz="2800" dirty="0"/>
              <a:t>num2 = int.Parse(Console.ReadLine());</a:t>
            </a:r>
          </a:p>
          <a:p>
            <a:pPr marL="457200" lvl="1" indent="0" algn="l" rtl="0">
              <a:buNone/>
            </a:pPr>
            <a:r>
              <a:rPr lang="en-US" sz="2800" dirty="0"/>
              <a:t>a = num1 / num2; </a:t>
            </a:r>
          </a:p>
          <a:p>
            <a:pPr marL="457200" lvl="1" indent="0" algn="l" rtl="0">
              <a:buNone/>
            </a:pPr>
            <a:r>
              <a:rPr lang="en-US" sz="2800" dirty="0"/>
              <a:t>b = num1 % num2;</a:t>
            </a:r>
          </a:p>
          <a:p>
            <a:pPr marL="457200" lvl="1" indent="0" algn="l" rtl="0">
              <a:buNone/>
            </a:pPr>
            <a:r>
              <a:rPr lang="en-US" sz="2800" dirty="0"/>
              <a:t>Console.WriteLine("a: {0} b: {1}", a, b);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C29587D-9777-4B38-ABDF-83B646008F08}"/>
              </a:ext>
            </a:extLst>
          </p:cNvPr>
          <p:cNvSpPr/>
          <p:nvPr/>
        </p:nvSpPr>
        <p:spPr>
          <a:xfrm>
            <a:off x="7712765" y="4293705"/>
            <a:ext cx="2690192" cy="12854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B39BEB8-3448-463E-91FC-E10AFE981592}"/>
              </a:ext>
            </a:extLst>
          </p:cNvPr>
          <p:cNvSpPr/>
          <p:nvPr/>
        </p:nvSpPr>
        <p:spPr>
          <a:xfrm>
            <a:off x="1020417" y="4136206"/>
            <a:ext cx="11078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>
              <a:buFont typeface="+mj-cs"/>
              <a:buAutoNum type="hebrew2Minus"/>
            </a:pPr>
            <a:r>
              <a:rPr lang="he-IL" sz="2800" dirty="0"/>
              <a:t>רשמו את פלט קטע התוכנית עבור כל אחד </a:t>
            </a:r>
            <a:r>
              <a:rPr lang="he-IL" sz="2800" dirty="0" err="1"/>
              <a:t>מהקלטים</a:t>
            </a:r>
            <a:r>
              <a:rPr lang="he-IL" sz="2800" dirty="0"/>
              <a:t> הבאים (משמאל לימין):</a:t>
            </a:r>
          </a:p>
          <a:p>
            <a:pPr lvl="1" algn="r" rtl="1"/>
            <a:r>
              <a:rPr lang="he-IL" sz="2800" dirty="0"/>
              <a:t>2 5</a:t>
            </a:r>
          </a:p>
          <a:p>
            <a:pPr lvl="1" algn="r" rtl="1"/>
            <a:r>
              <a:rPr lang="he-IL" sz="2800" dirty="0"/>
              <a:t>4 5</a:t>
            </a:r>
          </a:p>
          <a:p>
            <a:pPr lvl="1" algn="r" rtl="1"/>
            <a:r>
              <a:rPr lang="he-IL" sz="2800" dirty="0"/>
              <a:t>5 5 </a:t>
            </a:r>
          </a:p>
          <a:p>
            <a:pPr marL="514350" indent="-514350" algn="r" rtl="1">
              <a:buFont typeface="+mj-cs"/>
              <a:buAutoNum type="hebrew2Minus"/>
            </a:pPr>
            <a:endParaRPr lang="he-IL" sz="2800" dirty="0"/>
          </a:p>
          <a:p>
            <a:pPr marL="514350" indent="-514350" algn="r" rtl="1">
              <a:buFont typeface="+mj-cs"/>
              <a:buAutoNum type="hebrew2Minus"/>
            </a:pPr>
            <a:r>
              <a:rPr lang="he-IL" sz="2800" dirty="0"/>
              <a:t>תנו דוגמה לקלט עבורו הפלט יהיה	</a:t>
            </a:r>
            <a:r>
              <a:rPr lang="en-US" sz="2800" dirty="0"/>
              <a:t>a: 2  b: 2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61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4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964012"/>
            <a:ext cx="12192000" cy="2932085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פתחו וישמו בשלבים אלגוריתם ש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פרק זמן הנתון בדקות</a:t>
            </a:r>
            <a:r>
              <a:rPr lang="he-IL" dirty="0"/>
              <a:t>,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מרכיבי השעות והדקות </a:t>
            </a:r>
            <a:r>
              <a:rPr lang="he-IL" dirty="0"/>
              <a:t>בפרק זמן זה.</a:t>
            </a:r>
          </a:p>
          <a:p>
            <a:pPr marL="0" indent="0">
              <a:buNone/>
            </a:pPr>
            <a:r>
              <a:rPr lang="he-IL" dirty="0"/>
              <a:t>למשל, </a:t>
            </a:r>
          </a:p>
          <a:p>
            <a:pPr marL="0" indent="0">
              <a:buNone/>
            </a:pPr>
            <a:r>
              <a:rPr lang="he-IL" dirty="0"/>
              <a:t>עבור הקלט 90 הפלט יהיה: 1 שעות, 30 דקות. </a:t>
            </a:r>
          </a:p>
          <a:p>
            <a:pPr marL="0" indent="0">
              <a:buNone/>
            </a:pPr>
            <a:r>
              <a:rPr lang="he-IL" dirty="0"/>
              <a:t>עבור הקלט 30 הפלט יהיה: 0 שעות, 30 דקות. </a:t>
            </a:r>
          </a:p>
          <a:p>
            <a:pPr marL="0" indent="0">
              <a:buNone/>
            </a:pPr>
            <a:r>
              <a:rPr lang="he-IL" dirty="0"/>
              <a:t>עבור הקלט 300 הפלט יהיה: 5 שעות, 0 דקות.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C29587D-9777-4B38-ABDF-83B646008F08}"/>
              </a:ext>
            </a:extLst>
          </p:cNvPr>
          <p:cNvSpPr/>
          <p:nvPr/>
        </p:nvSpPr>
        <p:spPr>
          <a:xfrm>
            <a:off x="7712765" y="4293705"/>
            <a:ext cx="2690192" cy="12854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4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Office PowerPoint</Application>
  <PresentationFormat>מסך רחב</PresentationFormat>
  <Paragraphs>49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ערכת נושא Office</vt:lpstr>
      <vt:lpstr>נושאי התרגיל</vt:lpstr>
      <vt:lpstr>תרגיל 1</vt:lpstr>
      <vt:lpstr>תרגיל 2</vt:lpstr>
      <vt:lpstr>תרגיל 3</vt:lpstr>
      <vt:lpstr>תרגיל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2019-11-13T16:01:54Z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