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87"/>
  </p:notesMasterIdLst>
  <p:sldIdLst>
    <p:sldId id="256" r:id="rId5"/>
    <p:sldId id="363" r:id="rId6"/>
    <p:sldId id="304" r:id="rId7"/>
    <p:sldId id="305" r:id="rId8"/>
    <p:sldId id="306" r:id="rId9"/>
    <p:sldId id="312" r:id="rId10"/>
    <p:sldId id="313" r:id="rId11"/>
    <p:sldId id="314" r:id="rId12"/>
    <p:sldId id="291" r:id="rId13"/>
    <p:sldId id="303" r:id="rId14"/>
    <p:sldId id="366" r:id="rId15"/>
    <p:sldId id="292" r:id="rId16"/>
    <p:sldId id="315" r:id="rId17"/>
    <p:sldId id="319" r:id="rId18"/>
    <p:sldId id="320" r:id="rId19"/>
    <p:sldId id="362" r:id="rId20"/>
    <p:sldId id="293" r:id="rId21"/>
    <p:sldId id="318" r:id="rId22"/>
    <p:sldId id="325" r:id="rId23"/>
    <p:sldId id="365" r:id="rId24"/>
    <p:sldId id="321" r:id="rId25"/>
    <p:sldId id="322" r:id="rId26"/>
    <p:sldId id="323" r:id="rId27"/>
    <p:sldId id="326" r:id="rId28"/>
    <p:sldId id="324" r:id="rId29"/>
    <p:sldId id="327" r:id="rId30"/>
    <p:sldId id="310" r:id="rId31"/>
    <p:sldId id="309" r:id="rId32"/>
    <p:sldId id="308" r:id="rId33"/>
    <p:sldId id="328" r:id="rId34"/>
    <p:sldId id="294" r:id="rId35"/>
    <p:sldId id="333" r:id="rId36"/>
    <p:sldId id="317" r:id="rId37"/>
    <p:sldId id="329" r:id="rId38"/>
    <p:sldId id="295" r:id="rId39"/>
    <p:sldId id="331" r:id="rId40"/>
    <p:sldId id="330" r:id="rId41"/>
    <p:sldId id="332" r:id="rId42"/>
    <p:sldId id="296" r:id="rId43"/>
    <p:sldId id="301" r:id="rId44"/>
    <p:sldId id="297" r:id="rId45"/>
    <p:sldId id="299" r:id="rId46"/>
    <p:sldId id="298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3" r:id="rId56"/>
    <p:sldId id="342" r:id="rId57"/>
    <p:sldId id="344" r:id="rId58"/>
    <p:sldId id="346" r:id="rId59"/>
    <p:sldId id="347" r:id="rId60"/>
    <p:sldId id="348" r:id="rId61"/>
    <p:sldId id="349" r:id="rId62"/>
    <p:sldId id="345" r:id="rId63"/>
    <p:sldId id="352" r:id="rId64"/>
    <p:sldId id="351" r:id="rId65"/>
    <p:sldId id="355" r:id="rId66"/>
    <p:sldId id="356" r:id="rId67"/>
    <p:sldId id="350" r:id="rId68"/>
    <p:sldId id="353" r:id="rId69"/>
    <p:sldId id="354" r:id="rId70"/>
    <p:sldId id="367" r:id="rId71"/>
    <p:sldId id="357" r:id="rId72"/>
    <p:sldId id="358" r:id="rId73"/>
    <p:sldId id="364" r:id="rId74"/>
    <p:sldId id="361" r:id="rId75"/>
    <p:sldId id="359" r:id="rId76"/>
    <p:sldId id="368" r:id="rId77"/>
    <p:sldId id="371" r:id="rId78"/>
    <p:sldId id="373" r:id="rId79"/>
    <p:sldId id="375" r:id="rId80"/>
    <p:sldId id="379" r:id="rId81"/>
    <p:sldId id="378" r:id="rId82"/>
    <p:sldId id="380" r:id="rId83"/>
    <p:sldId id="381" r:id="rId84"/>
    <p:sldId id="383" r:id="rId85"/>
    <p:sldId id="360" r:id="rId8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Eiband" initials="DE" lastIdx="1" clrIdx="0">
    <p:extLst>
      <p:ext uri="{19B8F6BF-5375-455C-9EA6-DF929625EA0E}">
        <p15:presenceInfo xmlns:p15="http://schemas.microsoft.com/office/powerpoint/2012/main" userId="S-1-5-21-1123561945-725345543-839522115-11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87347" autoAdjust="0"/>
  </p:normalViewPr>
  <p:slideViewPr>
    <p:cSldViewPr snapToGrid="0">
      <p:cViewPr varScale="1">
        <p:scale>
          <a:sx n="215" d="100"/>
          <a:sy n="215" d="100"/>
        </p:scale>
        <p:origin x="210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2811-4EB9-444B-B39A-0CC72CE03E6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B05DE-1079-4201-980F-4515BD1E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2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7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3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3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6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6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7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nal-try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982" y="249195"/>
            <a:ext cx="1417320" cy="249066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802" y="633515"/>
            <a:ext cx="8693818" cy="1619163"/>
          </a:xfrm>
          <a:ln>
            <a:noFill/>
          </a:ln>
        </p:spPr>
        <p:txBody>
          <a:bodyPr vert="horz" wrap="none" lIns="91440" tIns="0" rIns="9144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  <a:defRPr lang="en-US" sz="5800" b="1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PUT YOUR TITLE </a:t>
            </a:r>
          </a:p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2390781"/>
            <a:ext cx="7362740" cy="1059662"/>
          </a:xfrm>
        </p:spPr>
        <p:txBody>
          <a:bodyPr vert="horz" wrap="none" lIns="91440" tIns="0" rIns="91440" bIns="0" rtlCol="0"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None/>
              <a:defRPr lang="en-US" sz="4000" b="0" kern="1200" cap="all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de-DE" dirty="0" smtClean="0"/>
              <a:t>PUT YOUR SUBTITLE HERE</a:t>
            </a:r>
            <a:endParaRPr lang="en-US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264802" y="3512981"/>
            <a:ext cx="2478398" cy="26866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John </a:t>
            </a:r>
            <a:r>
              <a:rPr lang="de-DE" dirty="0" err="1" smtClean="0"/>
              <a:t>Doe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299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58746" y="3708459"/>
            <a:ext cx="241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15, 2018</a:t>
            </a:r>
          </a:p>
        </p:txBody>
      </p:sp>
    </p:spTree>
    <p:extLst>
      <p:ext uri="{BB962C8B-B14F-4D97-AF65-F5344CB8AC3E}">
        <p14:creationId xmlns:p14="http://schemas.microsoft.com/office/powerpoint/2010/main" val="2216912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7" name="Picture 6" descr="final-try-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6982" y="249195"/>
            <a:ext cx="1417320" cy="24906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802" y="987150"/>
            <a:ext cx="8693818" cy="1619163"/>
          </a:xfrm>
          <a:ln>
            <a:noFill/>
          </a:ln>
        </p:spPr>
        <p:txBody>
          <a:bodyPr vert="horz" wrap="none" lIns="91440" tIns="0" rIns="9144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  <a:defRPr lang="en-US" sz="5800" b="1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PUT YOUR TITLE </a:t>
            </a:r>
          </a:p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2744416"/>
            <a:ext cx="7362740" cy="1059662"/>
          </a:xfrm>
        </p:spPr>
        <p:txBody>
          <a:bodyPr vert="horz" wrap="none" lIns="91440" tIns="0" rIns="91440" bIns="0" rtlCol="0"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None/>
              <a:defRPr lang="en-US" sz="4000" b="0" kern="1200" cap="all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de-DE" dirty="0" smtClean="0"/>
              <a:t>PUT YOUR SUBTITLE 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32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226282"/>
          </a:xfrm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15, 2018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5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1116301"/>
            <a:ext cx="8574396" cy="3226282"/>
          </a:xfrm>
        </p:spPr>
        <p:txBody>
          <a:bodyPr wrap="square">
            <a:noAutofit/>
          </a:bodyPr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15, 2018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3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15, 2018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8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15, 2018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0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4000" cy="51435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806575" y="506413"/>
            <a:ext cx="5526088" cy="30702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828223-AD68-482F-A0F5-1663E02E3D83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18,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1" y="56507"/>
            <a:ext cx="8577716" cy="48249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329247" y="644468"/>
            <a:ext cx="6480534" cy="363998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1796A6-39AD-4854-8B44-06D43AFF9584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18,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2" y="-495435"/>
            <a:ext cx="9040482" cy="602548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121435" y="718868"/>
            <a:ext cx="6061494" cy="3410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E48EB8-7ED4-46AC-8ACD-7ACB48AD47A2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18,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36AC-74BC-4CF9-B778-45575C03CA7E}" type="datetime4">
              <a:rPr lang="en-US" smtClean="0"/>
              <a:t>May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C198-7709-4832-80A6-FD0F64FD8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4" r:id="rId3"/>
    <p:sldLayoutId id="2147483690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86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lang.llvm.org/docs/LibASTMatchersReferenc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vcblog/2017/09/11/two-phase-name-lookup-support-comes-to-msvc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v3.5/variable/CMAKE_EXPORT_COMPILE_COMMAND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ourcetrail.com/blog/export_clang_compilation_database_from_visual_studio_solution/" TargetMode="External"/><Relationship Id="rId4" Type="http://schemas.openxmlformats.org/officeDocument/2006/relationships/hyperlink" Target="https://ninja-build.org/manua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band/adcpp2018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ub.net/p/chr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penhub.net/p/firef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4802" y="1094648"/>
            <a:ext cx="7362740" cy="1059662"/>
          </a:xfrm>
        </p:spPr>
        <p:txBody>
          <a:bodyPr wrap="square"/>
          <a:lstStyle/>
          <a:p>
            <a:r>
              <a:rPr lang="en-US" dirty="0"/>
              <a:t>Tool-basierte </a:t>
            </a:r>
            <a:r>
              <a:rPr lang="en-US" dirty="0" err="1"/>
              <a:t>Refactorings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Visual </a:t>
            </a:r>
            <a:r>
              <a:rPr lang="en-US" dirty="0"/>
              <a:t>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Daniel Eiband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2043" y="1269476"/>
            <a:ext cx="7766354" cy="2745716"/>
            <a:chOff x="506161" y="1415982"/>
            <a:chExt cx="7766354" cy="2745716"/>
          </a:xfrm>
        </p:grpSpPr>
        <p:sp>
          <p:nvSpPr>
            <p:cNvPr id="4" name="Chevron 3"/>
            <p:cNvSpPr/>
            <p:nvPr/>
          </p:nvSpPr>
          <p:spPr>
            <a:xfrm>
              <a:off x="2388942" y="1981755"/>
              <a:ext cx="3526872" cy="1909632"/>
            </a:xfrm>
            <a:prstGeom prst="chevr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Gemeinsame</a:t>
              </a:r>
              <a:r>
                <a:rPr lang="en-US" dirty="0"/>
                <a:t> </a:t>
              </a:r>
              <a:r>
                <a:rPr lang="en-US" dirty="0" err="1"/>
                <a:t>Bibliotheken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6161" y="1415982"/>
              <a:ext cx="2218267" cy="2745716"/>
              <a:chOff x="1385197" y="1476605"/>
              <a:chExt cx="2218267" cy="274571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5465" y="1476605"/>
                <a:ext cx="1247999" cy="936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052" y="3286321"/>
                <a:ext cx="1248000" cy="936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5197" y="2046034"/>
                <a:ext cx="1248000" cy="936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2971" y="2615463"/>
                <a:ext cx="1248000" cy="936000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5274986" y="1966594"/>
              <a:ext cx="2997529" cy="1909633"/>
              <a:chOff x="4724325" y="1962937"/>
              <a:chExt cx="2997529" cy="1909633"/>
            </a:xfrm>
          </p:grpSpPr>
          <p:sp>
            <p:nvSpPr>
              <p:cNvPr id="7" name="Chevron 6"/>
              <p:cNvSpPr/>
              <p:nvPr/>
            </p:nvSpPr>
            <p:spPr>
              <a:xfrm>
                <a:off x="4724325" y="1962938"/>
                <a:ext cx="1993114" cy="1909632"/>
              </a:xfrm>
              <a:prstGeom prst="chevron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17156" y="1962937"/>
                <a:ext cx="2004698" cy="190963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Basis </a:t>
                </a:r>
                <a:r>
                  <a:rPr lang="en-US" dirty="0" err="1" smtClean="0"/>
                  <a:t>Bibliotheken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1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de-DE" sz="4000" dirty="0" smtClean="0"/>
              <a:t>CLANG </a:t>
            </a:r>
            <a:r>
              <a:rPr lang="de-DE" sz="4000" dirty="0" err="1" smtClean="0"/>
              <a:t>Tooling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76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Framework zum Erstellen von Tools für C++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Arbeitet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Abstract Syntax Tree (AST)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08" y="241537"/>
            <a:ext cx="2196090" cy="2196090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1547721" y="2143173"/>
            <a:ext cx="2197116" cy="2212230"/>
            <a:chOff x="1547721" y="2143173"/>
            <a:chExt cx="2197116" cy="2212230"/>
          </a:xfrm>
        </p:grpSpPr>
        <p:grpSp>
          <p:nvGrpSpPr>
            <p:cNvPr id="45" name="Group 44"/>
            <p:cNvGrpSpPr/>
            <p:nvPr/>
          </p:nvGrpSpPr>
          <p:grpSpPr>
            <a:xfrm>
              <a:off x="1547721" y="2143173"/>
              <a:ext cx="2197116" cy="1176060"/>
              <a:chOff x="4631361" y="2032933"/>
              <a:chExt cx="2197116" cy="11760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80204" y="2032933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5" idx="2"/>
                <a:endCxn id="8" idx="0"/>
              </p:cNvCxnSpPr>
              <p:nvPr/>
            </p:nvCxnSpPr>
            <p:spPr>
              <a:xfrm flipH="1">
                <a:off x="4861224" y="2285530"/>
                <a:ext cx="748843" cy="210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631361" y="2495655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49486" y="2498626"/>
                <a:ext cx="721163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07314" y="2495655"/>
                <a:ext cx="721163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5" idx="2"/>
                <a:endCxn id="10" idx="0"/>
              </p:cNvCxnSpPr>
              <p:nvPr/>
            </p:nvCxnSpPr>
            <p:spPr>
              <a:xfrm>
                <a:off x="5610067" y="2285530"/>
                <a:ext cx="1" cy="213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2"/>
                <a:endCxn id="11" idx="0"/>
              </p:cNvCxnSpPr>
              <p:nvPr/>
            </p:nvCxnSpPr>
            <p:spPr>
              <a:xfrm>
                <a:off x="5610067" y="2285530"/>
                <a:ext cx="857829" cy="210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0" idx="2"/>
                <a:endCxn id="21" idx="0"/>
              </p:cNvCxnSpPr>
              <p:nvPr/>
            </p:nvCxnSpPr>
            <p:spPr>
              <a:xfrm flipH="1">
                <a:off x="5610067" y="2751223"/>
                <a:ext cx="1" cy="205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380204" y="2956396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1" idx="2"/>
                <a:endCxn id="24" idx="0"/>
              </p:cNvCxnSpPr>
              <p:nvPr/>
            </p:nvCxnSpPr>
            <p:spPr>
              <a:xfrm flipH="1">
                <a:off x="6467895" y="2748252"/>
                <a:ext cx="1" cy="204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238032" y="2952358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966818" y="3524406"/>
              <a:ext cx="1119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1;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2;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41238" y="2143173"/>
            <a:ext cx="1644682" cy="1935230"/>
            <a:chOff x="4541238" y="2143173"/>
            <a:chExt cx="1644682" cy="1935230"/>
          </a:xfrm>
        </p:grpSpPr>
        <p:sp>
          <p:nvSpPr>
            <p:cNvPr id="47" name="TextBox 46"/>
            <p:cNvSpPr txBox="1"/>
            <p:nvPr/>
          </p:nvSpPr>
          <p:spPr>
            <a:xfrm>
              <a:off x="4549093" y="3801404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 1 : 2;</a:t>
              </a:r>
              <a:endParaRPr lang="en-US" sz="1200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541238" y="2143173"/>
              <a:ext cx="1644682" cy="1172537"/>
              <a:chOff x="6283063" y="2073345"/>
              <a:chExt cx="1644682" cy="1172537"/>
            </a:xfrm>
          </p:grpSpPr>
          <p:cxnSp>
            <p:nvCxnSpPr>
              <p:cNvPr id="50" name="Straight Arrow Connector 49"/>
              <p:cNvCxnSpPr>
                <a:stCxn id="53" idx="2"/>
                <a:endCxn id="51" idx="0"/>
              </p:cNvCxnSpPr>
              <p:nvPr/>
            </p:nvCxnSpPr>
            <p:spPr>
              <a:xfrm flipH="1">
                <a:off x="6512926" y="2794195"/>
                <a:ext cx="592479" cy="1990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6283063" y="2993285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44824" y="2073345"/>
                <a:ext cx="721163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580389" y="2541598"/>
                <a:ext cx="1050031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Conditional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7105404" y="2794195"/>
                <a:ext cx="1" cy="194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2" idx="2"/>
                <a:endCxn id="53" idx="0"/>
              </p:cNvCxnSpPr>
              <p:nvPr/>
            </p:nvCxnSpPr>
            <p:spPr>
              <a:xfrm flipH="1">
                <a:off x="7105405" y="2325942"/>
                <a:ext cx="1" cy="215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6875541" y="2988711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53" idx="2"/>
                <a:endCxn id="59" idx="0"/>
              </p:cNvCxnSpPr>
              <p:nvPr/>
            </p:nvCxnSpPr>
            <p:spPr>
              <a:xfrm>
                <a:off x="7105405" y="2794195"/>
                <a:ext cx="592477" cy="194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7468019" y="2988711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9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Framework zum </a:t>
            </a:r>
            <a:r>
              <a:rPr lang="de-DE" dirty="0" smtClean="0"/>
              <a:t>Erstellen </a:t>
            </a:r>
            <a:r>
              <a:rPr lang="de-DE" dirty="0"/>
              <a:t>von Tools für C++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Arbeitet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Abstract Syntax Tree (AST)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Matcher API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clang.llvm.org/docs/LibASTMatchersReference.html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08" y="241537"/>
            <a:ext cx="2196090" cy="219609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547721" y="2143173"/>
            <a:ext cx="2197116" cy="1176060"/>
            <a:chOff x="4631361" y="2032933"/>
            <a:chExt cx="2197116" cy="1176060"/>
          </a:xfrm>
        </p:grpSpPr>
        <p:sp>
          <p:nvSpPr>
            <p:cNvPr id="5" name="Rectangle 4"/>
            <p:cNvSpPr/>
            <p:nvPr/>
          </p:nvSpPr>
          <p:spPr>
            <a:xfrm>
              <a:off x="5380204" y="2032933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8" idx="0"/>
            </p:cNvCxnSpPr>
            <p:nvPr/>
          </p:nvCxnSpPr>
          <p:spPr>
            <a:xfrm flipH="1">
              <a:off x="4861224" y="2285530"/>
              <a:ext cx="748843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31361" y="249565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9486" y="2498626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7314" y="249565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5610067" y="2285530"/>
              <a:ext cx="1" cy="21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1" idx="0"/>
            </p:cNvCxnSpPr>
            <p:nvPr/>
          </p:nvCxnSpPr>
          <p:spPr>
            <a:xfrm>
              <a:off x="5610067" y="2285530"/>
              <a:ext cx="857829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21" idx="0"/>
            </p:cNvCxnSpPr>
            <p:nvPr/>
          </p:nvCxnSpPr>
          <p:spPr>
            <a:xfrm flipH="1">
              <a:off x="5610067" y="2751223"/>
              <a:ext cx="1" cy="20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80204" y="2956396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2"/>
              <a:endCxn id="24" idx="0"/>
            </p:cNvCxnSpPr>
            <p:nvPr/>
          </p:nvCxnSpPr>
          <p:spPr>
            <a:xfrm flipH="1">
              <a:off x="6467895" y="2748252"/>
              <a:ext cx="1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38032" y="2952358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41238" y="2143173"/>
            <a:ext cx="1644682" cy="1172537"/>
            <a:chOff x="6283063" y="2073345"/>
            <a:chExt cx="1644682" cy="1172537"/>
          </a:xfrm>
        </p:grpSpPr>
        <p:cxnSp>
          <p:nvCxnSpPr>
            <p:cNvPr id="50" name="Straight Arrow Connector 49"/>
            <p:cNvCxnSpPr>
              <a:stCxn id="53" idx="2"/>
              <a:endCxn id="51" idx="0"/>
            </p:cNvCxnSpPr>
            <p:nvPr/>
          </p:nvCxnSpPr>
          <p:spPr>
            <a:xfrm flipH="1">
              <a:off x="6512926" y="2794195"/>
              <a:ext cx="592479" cy="1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283063" y="299328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4824" y="207334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80389" y="2541598"/>
              <a:ext cx="1050031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57" idx="0"/>
            </p:cNvCxnSpPr>
            <p:nvPr/>
          </p:nvCxnSpPr>
          <p:spPr>
            <a:xfrm flipH="1">
              <a:off x="7105404" y="2794195"/>
              <a:ext cx="1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flipH="1">
              <a:off x="7105405" y="2325942"/>
              <a:ext cx="1" cy="21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875541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2"/>
              <a:endCxn id="59" idx="0"/>
            </p:cNvCxnSpPr>
            <p:nvPr/>
          </p:nvCxnSpPr>
          <p:spPr>
            <a:xfrm>
              <a:off x="7105405" y="2794195"/>
              <a:ext cx="592477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468019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Matcher Beispiel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ast_matchers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returnStmt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integerLiteral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()))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17824" y="1580183"/>
            <a:ext cx="1676586" cy="804330"/>
            <a:chOff x="2117824" y="1580183"/>
            <a:chExt cx="1676586" cy="804330"/>
          </a:xfrm>
        </p:grpSpPr>
        <p:sp>
          <p:nvSpPr>
            <p:cNvPr id="27" name="Rounded Rectangle 26"/>
            <p:cNvSpPr/>
            <p:nvPr/>
          </p:nvSpPr>
          <p:spPr>
            <a:xfrm>
              <a:off x="2117824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77666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47721" y="1158044"/>
            <a:ext cx="2197116" cy="1176060"/>
            <a:chOff x="4631361" y="2032933"/>
            <a:chExt cx="2197116" cy="1176060"/>
          </a:xfrm>
        </p:grpSpPr>
        <p:sp>
          <p:nvSpPr>
            <p:cNvPr id="5" name="Rectangle 4"/>
            <p:cNvSpPr/>
            <p:nvPr/>
          </p:nvSpPr>
          <p:spPr>
            <a:xfrm>
              <a:off x="5380204" y="2032933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8" idx="0"/>
            </p:cNvCxnSpPr>
            <p:nvPr/>
          </p:nvCxnSpPr>
          <p:spPr>
            <a:xfrm flipH="1">
              <a:off x="4861224" y="2285530"/>
              <a:ext cx="748843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31361" y="249565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9486" y="2498626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7314" y="249565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5610067" y="2285530"/>
              <a:ext cx="1" cy="21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1" idx="0"/>
            </p:cNvCxnSpPr>
            <p:nvPr/>
          </p:nvCxnSpPr>
          <p:spPr>
            <a:xfrm>
              <a:off x="5610067" y="2285530"/>
              <a:ext cx="857829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21" idx="0"/>
            </p:cNvCxnSpPr>
            <p:nvPr/>
          </p:nvCxnSpPr>
          <p:spPr>
            <a:xfrm flipH="1">
              <a:off x="5610067" y="2751223"/>
              <a:ext cx="1" cy="20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80204" y="2956396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2"/>
              <a:endCxn id="24" idx="0"/>
            </p:cNvCxnSpPr>
            <p:nvPr/>
          </p:nvCxnSpPr>
          <p:spPr>
            <a:xfrm flipH="1">
              <a:off x="6467895" y="2748252"/>
              <a:ext cx="1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38032" y="2952358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41238" y="1158044"/>
            <a:ext cx="1644682" cy="1172537"/>
            <a:chOff x="6283063" y="2073345"/>
            <a:chExt cx="1644682" cy="1172537"/>
          </a:xfrm>
        </p:grpSpPr>
        <p:cxnSp>
          <p:nvCxnSpPr>
            <p:cNvPr id="50" name="Straight Arrow Connector 49"/>
            <p:cNvCxnSpPr>
              <a:stCxn id="53" idx="2"/>
              <a:endCxn id="51" idx="0"/>
            </p:cNvCxnSpPr>
            <p:nvPr/>
          </p:nvCxnSpPr>
          <p:spPr>
            <a:xfrm flipH="1">
              <a:off x="6512926" y="2794195"/>
              <a:ext cx="592479" cy="1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283063" y="299328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4824" y="207334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80389" y="2541598"/>
              <a:ext cx="1050031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57" idx="0"/>
            </p:cNvCxnSpPr>
            <p:nvPr/>
          </p:nvCxnSpPr>
          <p:spPr>
            <a:xfrm flipH="1">
              <a:off x="7105404" y="2794195"/>
              <a:ext cx="1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flipH="1">
              <a:off x="7105405" y="2325942"/>
              <a:ext cx="1" cy="21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875541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2"/>
              <a:endCxn id="59" idx="0"/>
            </p:cNvCxnSpPr>
            <p:nvPr/>
          </p:nvCxnSpPr>
          <p:spPr>
            <a:xfrm>
              <a:off x="7105405" y="2794195"/>
              <a:ext cx="592477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468019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4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jeden</a:t>
            </a:r>
            <a:r>
              <a:rPr lang="en-US" dirty="0" smtClean="0"/>
              <a:t> Match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Callback </a:t>
            </a:r>
            <a:r>
              <a:rPr lang="en-US" dirty="0" err="1" smtClean="0"/>
              <a:t>ausgeführt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Zugriff</a:t>
            </a:r>
            <a:r>
              <a:rPr lang="en-US" dirty="0" smtClean="0"/>
              <a:t> auf AST </a:t>
            </a:r>
            <a:r>
              <a:rPr lang="en-US" dirty="0" err="1" smtClean="0"/>
              <a:t>Knoten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Ausgabe</a:t>
            </a:r>
            <a:r>
              <a:rPr lang="en-US" dirty="0" smtClean="0"/>
              <a:t> von Diagnose und/</a:t>
            </a:r>
            <a:r>
              <a:rPr lang="en-US" dirty="0" err="1" smtClean="0"/>
              <a:t>oder</a:t>
            </a:r>
            <a:r>
              <a:rPr lang="en-US" dirty="0" smtClean="0"/>
              <a:t> Source Code Text </a:t>
            </a:r>
            <a:r>
              <a:rPr lang="en-US" dirty="0" err="1" smtClean="0"/>
              <a:t>Ersetzungen</a:t>
            </a:r>
            <a:r>
              <a:rPr lang="en-US" dirty="0" smtClean="0"/>
              <a:t>, </a:t>
            </a:r>
            <a:r>
              <a:rPr lang="en-US" dirty="0" err="1" smtClean="0"/>
              <a:t>sogenannte</a:t>
            </a:r>
            <a:r>
              <a:rPr lang="en-US" dirty="0" smtClean="0"/>
              <a:t> Replacements (Code Diff)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17824" y="1580183"/>
            <a:ext cx="1676586" cy="804330"/>
            <a:chOff x="2117824" y="1580183"/>
            <a:chExt cx="1676586" cy="804330"/>
          </a:xfrm>
        </p:grpSpPr>
        <p:sp>
          <p:nvSpPr>
            <p:cNvPr id="27" name="Rounded Rectangle 26"/>
            <p:cNvSpPr/>
            <p:nvPr/>
          </p:nvSpPr>
          <p:spPr>
            <a:xfrm>
              <a:off x="2117824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77666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47721" y="1158044"/>
            <a:ext cx="2197116" cy="1176060"/>
            <a:chOff x="4631361" y="2032933"/>
            <a:chExt cx="2197116" cy="1176060"/>
          </a:xfrm>
        </p:grpSpPr>
        <p:sp>
          <p:nvSpPr>
            <p:cNvPr id="5" name="Rectangle 4"/>
            <p:cNvSpPr/>
            <p:nvPr/>
          </p:nvSpPr>
          <p:spPr>
            <a:xfrm>
              <a:off x="5380204" y="2032933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8" idx="0"/>
            </p:cNvCxnSpPr>
            <p:nvPr/>
          </p:nvCxnSpPr>
          <p:spPr>
            <a:xfrm flipH="1">
              <a:off x="4861224" y="2285530"/>
              <a:ext cx="748843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31361" y="249565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9486" y="2498626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7314" y="249565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5610067" y="2285530"/>
              <a:ext cx="1" cy="21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1" idx="0"/>
            </p:cNvCxnSpPr>
            <p:nvPr/>
          </p:nvCxnSpPr>
          <p:spPr>
            <a:xfrm>
              <a:off x="5610067" y="2285530"/>
              <a:ext cx="857829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21" idx="0"/>
            </p:cNvCxnSpPr>
            <p:nvPr/>
          </p:nvCxnSpPr>
          <p:spPr>
            <a:xfrm flipH="1">
              <a:off x="5610067" y="2751223"/>
              <a:ext cx="1" cy="20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80204" y="2956396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2"/>
              <a:endCxn id="24" idx="0"/>
            </p:cNvCxnSpPr>
            <p:nvPr/>
          </p:nvCxnSpPr>
          <p:spPr>
            <a:xfrm flipH="1">
              <a:off x="6467895" y="2748252"/>
              <a:ext cx="1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38032" y="2952358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41238" y="1158044"/>
            <a:ext cx="1644682" cy="1172537"/>
            <a:chOff x="6283063" y="2073345"/>
            <a:chExt cx="1644682" cy="1172537"/>
          </a:xfrm>
        </p:grpSpPr>
        <p:cxnSp>
          <p:nvCxnSpPr>
            <p:cNvPr id="50" name="Straight Arrow Connector 49"/>
            <p:cNvCxnSpPr>
              <a:stCxn id="53" idx="2"/>
              <a:endCxn id="51" idx="0"/>
            </p:cNvCxnSpPr>
            <p:nvPr/>
          </p:nvCxnSpPr>
          <p:spPr>
            <a:xfrm flipH="1">
              <a:off x="6512926" y="2794195"/>
              <a:ext cx="592479" cy="1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283063" y="299328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4824" y="207334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80389" y="2541598"/>
              <a:ext cx="1050031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57" idx="0"/>
            </p:cNvCxnSpPr>
            <p:nvPr/>
          </p:nvCxnSpPr>
          <p:spPr>
            <a:xfrm flipH="1">
              <a:off x="7105404" y="2794195"/>
              <a:ext cx="1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flipH="1">
              <a:off x="7105405" y="2325942"/>
              <a:ext cx="1" cy="21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875541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2"/>
              <a:endCxn id="59" idx="0"/>
            </p:cNvCxnSpPr>
            <p:nvPr/>
          </p:nvCxnSpPr>
          <p:spPr>
            <a:xfrm>
              <a:off x="7105405" y="2794195"/>
              <a:ext cx="592477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468019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de-DE" sz="4000" dirty="0" smtClean="0"/>
              <a:t>MSVC vs. CLANG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4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besitzt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Driver Mode </a:t>
            </a:r>
            <a:r>
              <a:rPr lang="en-US" dirty="0" err="1" smtClean="0"/>
              <a:t>für</a:t>
            </a:r>
            <a:r>
              <a:rPr lang="en-US" dirty="0" smtClean="0"/>
              <a:t> MSVC </a:t>
            </a:r>
            <a:r>
              <a:rPr lang="en-US" dirty="0" err="1" smtClean="0"/>
              <a:t>Kompatibilität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Notwendig</a:t>
            </a:r>
            <a:r>
              <a:rPr lang="en-US" dirty="0" smtClean="0"/>
              <a:t> um System Header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parsen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Microsoft Extensions </a:t>
            </a:r>
            <a:r>
              <a:rPr lang="en-US" dirty="0" err="1" smtClean="0"/>
              <a:t>werden</a:t>
            </a:r>
            <a:r>
              <a:rPr lang="en-US" dirty="0" smtClean="0"/>
              <a:t> von Clang </a:t>
            </a:r>
            <a:r>
              <a:rPr lang="en-US" dirty="0" err="1" smtClean="0"/>
              <a:t>unterstützt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Benutzung</a:t>
            </a:r>
            <a:r>
              <a:rPr lang="en-US" dirty="0" smtClean="0"/>
              <a:t> von </a:t>
            </a:r>
            <a:r>
              <a:rPr lang="en-US" dirty="0" err="1" smtClean="0"/>
              <a:t>Schlüsselwörtern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Beispiel: MSVC </a:t>
            </a:r>
            <a:r>
              <a:rPr lang="en-US" dirty="0" err="1" smtClean="0"/>
              <a:t>akzeptiert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‘default’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Beispiel: </a:t>
            </a:r>
            <a:r>
              <a:rPr lang="en-US" dirty="0"/>
              <a:t>MSVC </a:t>
            </a:r>
            <a:r>
              <a:rPr lang="en-US" dirty="0" err="1"/>
              <a:t>akzeptiert</a:t>
            </a:r>
            <a:r>
              <a:rPr lang="en-US" dirty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‘</a:t>
            </a:r>
            <a:r>
              <a:rPr lang="en-US" dirty="0" err="1" smtClean="0"/>
              <a:t>xor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Initialisierung</a:t>
            </a:r>
            <a:r>
              <a:rPr lang="en-US" dirty="0" smtClean="0"/>
              <a:t> von </a:t>
            </a:r>
            <a:r>
              <a:rPr lang="en-US" dirty="0" err="1" smtClean="0"/>
              <a:t>atomaren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MSVC: OK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Clang: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 : copying variable of type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::atomic&lt;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&gt;' invokes deleted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Typen</a:t>
            </a:r>
            <a:r>
              <a:rPr lang="en-US" dirty="0" smtClean="0"/>
              <a:t> von Refactoring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Clang Tooling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MSVC vs. Clang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 err="1" smtClean="0"/>
              <a:t>mit</a:t>
            </a:r>
            <a:r>
              <a:rPr lang="en-US" dirty="0" smtClean="0"/>
              <a:t> Visual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Clang-</a:t>
            </a:r>
            <a:r>
              <a:rPr lang="en-US" dirty="0" err="1" smtClean="0"/>
              <a:t>basiertes</a:t>
            </a:r>
            <a:r>
              <a:rPr lang="en-US" dirty="0" smtClean="0"/>
              <a:t>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Initialisierung</a:t>
            </a:r>
            <a:r>
              <a:rPr lang="en-US" dirty="0" smtClean="0"/>
              <a:t> von </a:t>
            </a:r>
            <a:r>
              <a:rPr lang="en-US" dirty="0" err="1" smtClean="0"/>
              <a:t>atomaren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MSVC: OK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Clang: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Microsoft Extension: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en-US" dirty="0" err="1" smtClean="0"/>
              <a:t>Referenz</a:t>
            </a:r>
            <a:r>
              <a:rPr lang="en-US" dirty="0" smtClean="0"/>
              <a:t> </a:t>
            </a:r>
            <a:r>
              <a:rPr lang="en-US" dirty="0" err="1" smtClean="0"/>
              <a:t>bindet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err="1"/>
              <a:t>temporäres</a:t>
            </a:r>
            <a:r>
              <a:rPr lang="en-US" dirty="0"/>
              <a:t> </a:t>
            </a:r>
            <a:r>
              <a:rPr lang="en-US" dirty="0" err="1" smtClean="0"/>
              <a:t>Objekt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4239)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legacy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Microsoft Extension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s =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rvalue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s =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 rot="5400000">
            <a:off x="1918201" y="2641059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4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130379" cy="3226282"/>
          </a:xfrm>
        </p:spPr>
        <p:txBody>
          <a:bodyPr/>
          <a:lstStyle/>
          <a:p>
            <a:r>
              <a:rPr lang="en-US" dirty="0" err="1" smtClean="0"/>
              <a:t>Spezialisierung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verschachtelten</a:t>
            </a:r>
            <a:r>
              <a:rPr lang="en-US" dirty="0" smtClean="0"/>
              <a:t> Template </a:t>
            </a:r>
            <a:r>
              <a:rPr lang="en-US" dirty="0" err="1" smtClean="0"/>
              <a:t>Klasse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Outer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Microsoft Extension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Outer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hevron 5"/>
          <p:cNvSpPr/>
          <p:nvPr/>
        </p:nvSpPr>
        <p:spPr>
          <a:xfrm>
            <a:off x="3198358" y="188182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878268">
            <a:off x="6482660" y="1176429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Fehler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unterdrückbar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/>
              <a:t>Two-Phase Name Lookup </a:t>
            </a:r>
            <a:r>
              <a:rPr lang="en-US" dirty="0" smtClean="0"/>
              <a:t>in MSVC </a:t>
            </a:r>
            <a:r>
              <a:rPr lang="en-US" baseline="30000" dirty="0" smtClean="0"/>
              <a:t>*)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MSVC </a:t>
            </a:r>
            <a:r>
              <a:rPr lang="en-US" dirty="0" err="1" smtClean="0"/>
              <a:t>fordert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die </a:t>
            </a:r>
            <a:r>
              <a:rPr lang="en-US" dirty="0" err="1" smtClean="0"/>
              <a:t>Verwendung</a:t>
            </a:r>
            <a:r>
              <a:rPr lang="en-US" dirty="0" smtClean="0"/>
              <a:t> von ‘template’ und ‘</a:t>
            </a:r>
            <a:r>
              <a:rPr lang="en-US" dirty="0" err="1" smtClean="0"/>
              <a:t>typename</a:t>
            </a:r>
            <a:r>
              <a:rPr lang="en-US" dirty="0" smtClean="0"/>
              <a:t>’ </a:t>
            </a:r>
            <a:r>
              <a:rPr lang="en-US" dirty="0" err="1" smtClean="0"/>
              <a:t>bei</a:t>
            </a:r>
            <a:r>
              <a:rPr lang="en-US" dirty="0" smtClean="0"/>
              <a:t> Dependent Types</a:t>
            </a:r>
          </a:p>
          <a:p>
            <a:pPr lvl="1"/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3025674"/>
            <a:ext cx="4444015" cy="13169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878268">
            <a:off x="6175163" y="2422603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Fehler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unterdrückbar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3303554" y="305516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554" y="4370383"/>
            <a:ext cx="7255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https://blogs.msdn.microsoft.com/vcblog/2017/09/11/two-phase-name-lookup-support-comes-to-msvc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/>
              <a:t>Two-Phase Name Lookup</a:t>
            </a:r>
            <a:r>
              <a:rPr lang="en-US" dirty="0" smtClean="0"/>
              <a:t> in MSVC </a:t>
            </a:r>
            <a:r>
              <a:rPr lang="en-US" baseline="30000" dirty="0" smtClean="0"/>
              <a:t>*)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MSVC </a:t>
            </a:r>
            <a:r>
              <a:rPr lang="en-US" dirty="0" err="1" smtClean="0"/>
              <a:t>fordert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die </a:t>
            </a:r>
            <a:r>
              <a:rPr lang="en-US" dirty="0" err="1" smtClean="0"/>
              <a:t>Verwendung</a:t>
            </a:r>
            <a:r>
              <a:rPr lang="en-US" dirty="0" smtClean="0"/>
              <a:t> von ‘template’ und ‘</a:t>
            </a:r>
            <a:r>
              <a:rPr lang="en-US" dirty="0" err="1" smtClean="0"/>
              <a:t>typename</a:t>
            </a:r>
            <a:r>
              <a:rPr lang="en-US" dirty="0" smtClean="0"/>
              <a:t>’ </a:t>
            </a:r>
            <a:r>
              <a:rPr lang="en-US" dirty="0" err="1" smtClean="0"/>
              <a:t>bei</a:t>
            </a:r>
            <a:r>
              <a:rPr lang="en-US" dirty="0" smtClean="0"/>
              <a:t> Dependent Types</a:t>
            </a:r>
          </a:p>
          <a:p>
            <a:pPr lvl="1"/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.bar&lt;1&gt;(2);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878268">
            <a:off x="6175163" y="2422603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Fehler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unterdrückbar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3025674"/>
            <a:ext cx="4444015" cy="13169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bar&lt;1&gt;(2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hevron 7"/>
          <p:cNvSpPr/>
          <p:nvPr/>
        </p:nvSpPr>
        <p:spPr>
          <a:xfrm>
            <a:off x="3303554" y="305516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76633" y="3107342"/>
            <a:ext cx="938879" cy="320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 err="1" smtClean="0"/>
              <a:t>Kompatibilität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Ohne</a:t>
            </a:r>
            <a:r>
              <a:rPr lang="en-US" dirty="0" smtClean="0"/>
              <a:t> Two-Phase Name Lookup:</a:t>
            </a:r>
            <a:endParaRPr lang="en-US" baseline="30000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Callback </a:t>
            </a:r>
            <a:r>
              <a:rPr lang="en-US" dirty="0" err="1" smtClean="0"/>
              <a:t>eines</a:t>
            </a:r>
            <a:r>
              <a:rPr lang="en-US" dirty="0" smtClean="0"/>
              <a:t> Matchers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Instantiierung</a:t>
            </a:r>
            <a:r>
              <a:rPr lang="en-US" dirty="0" smtClean="0"/>
              <a:t> des Templates </a:t>
            </a:r>
            <a:r>
              <a:rPr lang="en-US" dirty="0" err="1" smtClean="0"/>
              <a:t>aufgerufen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Tool-</a:t>
            </a:r>
            <a:r>
              <a:rPr lang="en-US" dirty="0" err="1" smtClean="0"/>
              <a:t>basierte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von Templates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Unittests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, die </a:t>
            </a:r>
            <a:r>
              <a:rPr lang="en-US" dirty="0" err="1" smtClean="0"/>
              <a:t>alle</a:t>
            </a:r>
            <a:r>
              <a:rPr lang="en-US" dirty="0" smtClean="0"/>
              <a:t> Templates </a:t>
            </a:r>
            <a:r>
              <a:rPr lang="en-US" dirty="0" err="1" smtClean="0"/>
              <a:t>instantiieren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 = foo&lt;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0735" y="2573267"/>
            <a:ext cx="298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returnStmt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integerLiteral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()))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47195" y="296868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  <a:r>
              <a:rPr lang="en-US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Match!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en-US" sz="4000" dirty="0" smtClean="0"/>
              <a:t>Integration </a:t>
            </a:r>
            <a:r>
              <a:rPr lang="en-US" sz="4000" dirty="0" err="1" smtClean="0"/>
              <a:t>mit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Visual Studio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5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 Interop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7876" y="2191231"/>
            <a:ext cx="2488277" cy="432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compile_commands.json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81" y="2623493"/>
            <a:ext cx="498886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directory" :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"C:/MyProject",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command" : "\"C:/Program Files/LLVM/bin/clang++.exe\" </a:t>
            </a:r>
            <a:r>
              <a:rPr lang="en-US" sz="1050" dirty="0" smtClean="0"/>
              <a:t>↵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--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driver-mode=cl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/MyFirstFile.cpp",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file" :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MyFirstFile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.cpp"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"directory" : "C:/MyProject",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"command" : "\"C:/Program Files/LLVM/bin/clang++.exe\" </a:t>
            </a:r>
            <a:r>
              <a:rPr lang="en-US" sz="1050" dirty="0"/>
              <a:t>↵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--driver-mode=cl …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File.cpp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"file" : "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/MySecondFile.cpp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51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 Interop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7876" y="2191231"/>
            <a:ext cx="2488277" cy="432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compile_commands.json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85159" y="1119045"/>
            <a:ext cx="2313710" cy="1078910"/>
            <a:chOff x="3185159" y="917325"/>
            <a:chExt cx="2313710" cy="1078910"/>
          </a:xfrm>
        </p:grpSpPr>
        <p:sp>
          <p:nvSpPr>
            <p:cNvPr id="4" name="Oval 3"/>
            <p:cNvSpPr/>
            <p:nvPr/>
          </p:nvSpPr>
          <p:spPr>
            <a:xfrm>
              <a:off x="3185159" y="917325"/>
              <a:ext cx="2313710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Studio </a:t>
              </a:r>
              <a:r>
                <a:rPr lang="en-US" dirty="0" err="1" smtClean="0">
                  <a:solidFill>
                    <a:schemeClr val="tx1"/>
                  </a:solidFill>
                </a:rPr>
                <a:t>Projekt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4"/>
              <a:endCxn id="3" idx="0"/>
            </p:cNvCxnSpPr>
            <p:nvPr/>
          </p:nvCxnSpPr>
          <p:spPr>
            <a:xfrm>
              <a:off x="4342014" y="1416089"/>
              <a:ext cx="1" cy="580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42014" y="155724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87220" y="2623493"/>
            <a:ext cx="4935613" cy="1642902"/>
            <a:chOff x="1887220" y="2623493"/>
            <a:chExt cx="4935613" cy="1642902"/>
          </a:xfrm>
        </p:grpSpPr>
        <p:cxnSp>
          <p:nvCxnSpPr>
            <p:cNvPr id="11" name="Straight Arrow Connector 10"/>
            <p:cNvCxnSpPr>
              <a:stCxn id="3" idx="2"/>
              <a:endCxn id="12" idx="0"/>
            </p:cNvCxnSpPr>
            <p:nvPr/>
          </p:nvCxnSpPr>
          <p:spPr>
            <a:xfrm flipH="1">
              <a:off x="4342014" y="2623493"/>
              <a:ext cx="1" cy="1144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370877" y="3149089"/>
              <a:ext cx="1451956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clang-tidy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91760" y="3767631"/>
              <a:ext cx="2300507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Clang-</a:t>
              </a:r>
              <a:r>
                <a:rPr lang="en-US" dirty="0" err="1" smtClean="0">
                  <a:solidFill>
                    <a:schemeClr val="tx1"/>
                  </a:solidFill>
                </a:rPr>
                <a:t>basiertes</a:t>
              </a:r>
              <a:r>
                <a:rPr lang="en-US" dirty="0" smtClean="0">
                  <a:solidFill>
                    <a:schemeClr val="tx1"/>
                  </a:solidFill>
                </a:rPr>
                <a:t> Tool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" idx="2"/>
              <a:endCxn id="14" idx="0"/>
            </p:cNvCxnSpPr>
            <p:nvPr/>
          </p:nvCxnSpPr>
          <p:spPr>
            <a:xfrm>
              <a:off x="4342015" y="2623493"/>
              <a:ext cx="1754840" cy="5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" idx="2"/>
              <a:endCxn id="20" idx="0"/>
            </p:cNvCxnSpPr>
            <p:nvPr/>
          </p:nvCxnSpPr>
          <p:spPr>
            <a:xfrm flipH="1">
              <a:off x="2613198" y="2623493"/>
              <a:ext cx="1728817" cy="5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887220" y="3149089"/>
              <a:ext cx="1451956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clang-check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 Interop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cmake.org/cmake/help/v3.5/variable/CMAKE_EXPORT_COMPILE_COMMANDS.html</a:t>
            </a:r>
            <a:endParaRPr lang="en-US" dirty="0" smtClean="0"/>
          </a:p>
          <a:p>
            <a:pPr lvl="1"/>
            <a:r>
              <a:rPr lang="en-US" dirty="0" smtClean="0"/>
              <a:t>Variable CMAKE_EXPORT_COMPILE_COMMANDS</a:t>
            </a:r>
          </a:p>
          <a:p>
            <a:endParaRPr lang="en-US" dirty="0" smtClean="0"/>
          </a:p>
          <a:p>
            <a:r>
              <a:rPr lang="en-US" dirty="0" smtClean="0"/>
              <a:t>Ninja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ninja-build.org/manual.html</a:t>
            </a:r>
            <a:endParaRPr lang="en-US" dirty="0" smtClean="0"/>
          </a:p>
          <a:p>
            <a:pPr lvl="1"/>
            <a:r>
              <a:rPr lang="en-US" dirty="0" smtClean="0"/>
              <a:t>Extra tool </a:t>
            </a:r>
            <a:r>
              <a:rPr lang="en-US" dirty="0" err="1" smtClean="0"/>
              <a:t>compdb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Sourcetrail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://www.sourcetrail.com/blog/export_clang_compilation_database_from_visual_studio_solution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Visual Studio Plugin</a:t>
            </a:r>
          </a:p>
          <a:p>
            <a:endParaRPr lang="en-US" dirty="0"/>
          </a:p>
          <a:p>
            <a:r>
              <a:rPr lang="en-US" dirty="0"/>
              <a:t>Low Level </a:t>
            </a:r>
            <a:r>
              <a:rPr lang="en-US" dirty="0" err="1"/>
              <a:t>MSBuild</a:t>
            </a:r>
            <a:r>
              <a:rPr lang="en-US" dirty="0"/>
              <a:t>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images;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803" y="3960262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Manuelles</a:t>
            </a: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Refactoring</a:t>
            </a:r>
          </a:p>
        </p:txBody>
      </p:sp>
      <p:sp>
        <p:nvSpPr>
          <p:cNvPr id="8" name="Chevron 7"/>
          <p:cNvSpPr/>
          <p:nvPr/>
        </p:nvSpPr>
        <p:spPr>
          <a:xfrm rot="10800000">
            <a:off x="3081983" y="139968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/>
      <p:bldP spid="8" grpId="0" animBg="1"/>
      <p:bldP spid="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(von Hand)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68" y="1137096"/>
            <a:ext cx="5077462" cy="31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6429" y="3265714"/>
            <a:ext cx="4751614" cy="42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</a:t>
            </a:r>
            <a:r>
              <a:rPr lang="en-US" dirty="0"/>
              <a:t>von Hand)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Import von </a:t>
            </a:r>
            <a:r>
              <a:rPr lang="en-US" dirty="0" err="1" smtClean="0"/>
              <a:t>CompilationDatabase.proj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Konfiguration</a:t>
            </a:r>
            <a:r>
              <a:rPr lang="en-US" dirty="0"/>
              <a:t> </a:t>
            </a:r>
            <a:r>
              <a:rPr lang="en-US" dirty="0" err="1"/>
              <a:t>CompilationDB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github.com/eiband/adcpp2018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DefaultTargets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ToolsVersion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http://schemas.microsoft.com/developer/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msbuild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&lt;!--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...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Inhalt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der 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vcxproj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Datei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...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'$(Configuration)'=='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CompilationDB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../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MSBuild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CompilationDatabase.proj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CompilationDatabase.proj</a:t>
            </a:r>
            <a:r>
              <a:rPr lang="en-US" dirty="0" smtClean="0"/>
              <a:t> – die </a:t>
            </a:r>
            <a:r>
              <a:rPr lang="en-US" dirty="0" err="1" smtClean="0"/>
              <a:t>Idee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Ersetze</a:t>
            </a:r>
            <a:r>
              <a:rPr lang="en-US" dirty="0" smtClean="0"/>
              <a:t> den Compiler cl.exe </a:t>
            </a:r>
            <a:r>
              <a:rPr lang="en-US" dirty="0" err="1" smtClean="0"/>
              <a:t>mit</a:t>
            </a:r>
            <a:r>
              <a:rPr lang="en-US" dirty="0"/>
              <a:t> </a:t>
            </a:r>
            <a:r>
              <a:rPr lang="en-US" dirty="0" smtClean="0"/>
              <a:t>CompileCommand.exe </a:t>
            </a:r>
            <a:r>
              <a:rPr lang="en-US" dirty="0"/>
              <a:t>welches </a:t>
            </a:r>
            <a:r>
              <a:rPr lang="en-US" dirty="0" err="1" smtClean="0"/>
              <a:t>compile_commands.json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endParaRPr lang="en-US" dirty="0" smtClean="0"/>
          </a:p>
          <a:p>
            <a:pPr lvl="1"/>
            <a:endParaRPr lang="en-US" dirty="0" smtClean="0"/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MSBuildThisFileDirectory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)/bin/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CLToolExe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CompileCommand.exe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CLToolExe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CLToolArchitecture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Managed32Bit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CLToolArchitecture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Deaktiviere</a:t>
            </a:r>
            <a:r>
              <a:rPr lang="en-US" dirty="0" smtClean="0"/>
              <a:t> Linker Targets</a:t>
            </a:r>
          </a:p>
          <a:p>
            <a:pPr lvl="1"/>
            <a:endParaRPr lang="en-US" dirty="0"/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BuildLink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9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komplette</a:t>
            </a:r>
            <a:r>
              <a:rPr lang="en-US" dirty="0" smtClean="0"/>
              <a:t> Pipeline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13595" y="1759340"/>
            <a:ext cx="4013013" cy="2259866"/>
            <a:chOff x="4813595" y="1759340"/>
            <a:chExt cx="4013013" cy="2259866"/>
          </a:xfrm>
        </p:grpSpPr>
        <p:sp>
          <p:nvSpPr>
            <p:cNvPr id="25" name="Rounded Rectangle 24"/>
            <p:cNvSpPr/>
            <p:nvPr/>
          </p:nvSpPr>
          <p:spPr>
            <a:xfrm>
              <a:off x="4813595" y="2284535"/>
              <a:ext cx="3368940" cy="173467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769365">
              <a:off x="6823367" y="1759340"/>
              <a:ext cx="2003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Nicht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diesem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Talk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1356232" y="3405331"/>
            <a:ext cx="2300507" cy="4987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Clang-</a:t>
            </a:r>
            <a:r>
              <a:rPr lang="en-US" dirty="0" err="1" smtClean="0">
                <a:solidFill>
                  <a:schemeClr val="tx1"/>
                </a:solidFill>
              </a:rPr>
              <a:t>basiertes</a:t>
            </a:r>
            <a:r>
              <a:rPr lang="en-US" dirty="0" smtClean="0">
                <a:solidFill>
                  <a:schemeClr val="tx1"/>
                </a:solidFill>
              </a:rPr>
              <a:t> Tool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62348" y="1327461"/>
            <a:ext cx="6635417" cy="2576634"/>
            <a:chOff x="1262348" y="1327461"/>
            <a:chExt cx="6635417" cy="2576634"/>
          </a:xfrm>
        </p:grpSpPr>
        <p:sp>
          <p:nvSpPr>
            <p:cNvPr id="3" name="Rectangle 2"/>
            <p:cNvSpPr/>
            <p:nvPr/>
          </p:nvSpPr>
          <p:spPr>
            <a:xfrm>
              <a:off x="1262348" y="2399647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compile_commands.json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349631" y="1327461"/>
              <a:ext cx="2313710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Studio </a:t>
              </a:r>
              <a:r>
                <a:rPr lang="en-US" dirty="0" err="1" smtClean="0">
                  <a:solidFill>
                    <a:schemeClr val="tx1"/>
                  </a:solidFill>
                </a:rPr>
                <a:t>Projekt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4"/>
              <a:endCxn id="3" idx="0"/>
            </p:cNvCxnSpPr>
            <p:nvPr/>
          </p:nvCxnSpPr>
          <p:spPr>
            <a:xfrm>
              <a:off x="2506486" y="1826225"/>
              <a:ext cx="1" cy="573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3" idx="0"/>
            </p:cNvCxnSpPr>
            <p:nvPr/>
          </p:nvCxnSpPr>
          <p:spPr>
            <a:xfrm>
              <a:off x="2506486" y="2831909"/>
              <a:ext cx="0" cy="573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66100" y="3405331"/>
              <a:ext cx="2831665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clang-apply-replacements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7795" y="2399647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Replacements.yaml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4" idx="0"/>
            </p:cNvCxnSpPr>
            <p:nvPr/>
          </p:nvCxnSpPr>
          <p:spPr>
            <a:xfrm flipH="1">
              <a:off x="6481933" y="2831909"/>
              <a:ext cx="1" cy="573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3" idx="4"/>
              <a:endCxn id="12" idx="0"/>
            </p:cNvCxnSpPr>
            <p:nvPr/>
          </p:nvCxnSpPr>
          <p:spPr>
            <a:xfrm rot="5400000" flipH="1" flipV="1">
              <a:off x="3741986" y="1164147"/>
              <a:ext cx="1504448" cy="3975448"/>
            </a:xfrm>
            <a:prstGeom prst="bentConnector5">
              <a:avLst>
                <a:gd name="adj1" fmla="val -15195"/>
                <a:gd name="adj2" fmla="val 48819"/>
                <a:gd name="adj3" fmla="val 115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en-US" sz="4000" dirty="0" smtClean="0"/>
              <a:t>Das </a:t>
            </a:r>
            <a:r>
              <a:rPr lang="en-US" sz="4000" dirty="0" err="1" smtClean="0"/>
              <a:t>erste</a:t>
            </a:r>
            <a:r>
              <a:rPr lang="en-US" sz="4000" dirty="0" smtClean="0"/>
              <a:t> Clang-</a:t>
            </a:r>
            <a:r>
              <a:rPr lang="en-US" sz="4000" dirty="0" err="1" smtClean="0"/>
              <a:t>basierte</a:t>
            </a:r>
            <a:r>
              <a:rPr lang="en-US" sz="4000" dirty="0" smtClean="0"/>
              <a:t> Refactoring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46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Refactoring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Neuen</a:t>
            </a:r>
            <a:r>
              <a:rPr lang="en-US" dirty="0" smtClean="0"/>
              <a:t> Code </a:t>
            </a:r>
            <a:r>
              <a:rPr lang="en-US" dirty="0" err="1" smtClean="0"/>
              <a:t>hinzufügen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Bestehenden</a:t>
            </a:r>
            <a:r>
              <a:rPr lang="en-US" dirty="0" smtClean="0"/>
              <a:t> Code </a:t>
            </a:r>
            <a:r>
              <a:rPr lang="en-US" dirty="0" err="1" smtClean="0"/>
              <a:t>nach</a:t>
            </a:r>
            <a:r>
              <a:rPr lang="en-US" dirty="0" smtClean="0"/>
              <a:t> und </a:t>
            </a:r>
            <a:r>
              <a:rPr lang="en-US" dirty="0" err="1" smtClean="0"/>
              <a:t>nach</a:t>
            </a:r>
            <a:r>
              <a:rPr lang="en-US" dirty="0" smtClean="0"/>
              <a:t> von alt auf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umstellen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Alten</a:t>
            </a:r>
            <a:r>
              <a:rPr lang="en-US" dirty="0" smtClean="0"/>
              <a:t> Code </a:t>
            </a:r>
            <a:r>
              <a:rPr lang="en-US" dirty="0" err="1" smtClean="0"/>
              <a:t>entfernen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9552" y="1048781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9552" y="1587452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552" y="2126123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Refactoring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5207" y="3017526"/>
            <a:ext cx="2083549" cy="360000"/>
            <a:chOff x="815207" y="3017526"/>
            <a:chExt cx="2083549" cy="360000"/>
          </a:xfrm>
        </p:grpSpPr>
        <p:sp>
          <p:nvSpPr>
            <p:cNvPr id="6" name="TextBox 5"/>
            <p:cNvSpPr txBox="1"/>
            <p:nvPr/>
          </p:nvSpPr>
          <p:spPr>
            <a:xfrm>
              <a:off x="1175207" y="3028249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Manueller</a:t>
              </a:r>
              <a:r>
                <a:rPr 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Schritt</a:t>
              </a:r>
              <a:endPara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15207" y="3017526"/>
              <a:ext cx="360000" cy="36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0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Refactoring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3244664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3312" y="1743458"/>
            <a:ext cx="2926408" cy="360000"/>
            <a:chOff x="578260" y="1708094"/>
            <a:chExt cx="2926408" cy="360000"/>
          </a:xfrm>
        </p:grpSpPr>
        <p:sp>
          <p:nvSpPr>
            <p:cNvPr id="6" name="TextBox 5"/>
            <p:cNvSpPr txBox="1"/>
            <p:nvPr/>
          </p:nvSpPr>
          <p:spPr>
            <a:xfrm>
              <a:off x="938260" y="1719977"/>
              <a:ext cx="2566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Tool-</a:t>
              </a:r>
              <a:r>
                <a:rPr lang="en-US" sz="1600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basiertes</a:t>
              </a:r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Refactoring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78260" y="1708094"/>
              <a:ext cx="360000" cy="36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7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Refactoring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5207" y="1745182"/>
            <a:ext cx="2083549" cy="360000"/>
            <a:chOff x="815207" y="1745182"/>
            <a:chExt cx="2083549" cy="360000"/>
          </a:xfrm>
        </p:grpSpPr>
        <p:sp>
          <p:nvSpPr>
            <p:cNvPr id="6" name="TextBox 5"/>
            <p:cNvSpPr txBox="1"/>
            <p:nvPr/>
          </p:nvSpPr>
          <p:spPr>
            <a:xfrm>
              <a:off x="1175207" y="1755905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Manueller</a:t>
              </a:r>
              <a:r>
                <a:rPr 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Schritt</a:t>
              </a:r>
              <a:endPara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15207" y="1745182"/>
              <a:ext cx="360000" cy="36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Unittests</a:t>
            </a:r>
            <a:r>
              <a:rPr lang="en-US" dirty="0" smtClean="0"/>
              <a:t> der </a:t>
            </a:r>
            <a:r>
              <a:rPr lang="en-US" dirty="0" err="1" smtClean="0"/>
              <a:t>Bibliotheken</a:t>
            </a:r>
            <a:r>
              <a:rPr lang="en-US" dirty="0" smtClean="0"/>
              <a:t> um das Refactoring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verifizieren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Unittests</a:t>
            </a:r>
            <a:r>
              <a:rPr lang="en-US" dirty="0" smtClean="0"/>
              <a:t> des Clang-</a:t>
            </a:r>
            <a:r>
              <a:rPr lang="en-US" dirty="0" err="1" smtClean="0"/>
              <a:t>basierten</a:t>
            </a:r>
            <a:r>
              <a:rPr lang="en-US" dirty="0" smtClean="0"/>
              <a:t> Tools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C++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komplex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Der AST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game.render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createMultiplayerGame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game;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createMultiplayerGame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game.render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764" y="3960262"/>
            <a:ext cx="366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unterstütztes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Refactoring </a:t>
            </a:r>
            <a:r>
              <a:rPr 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6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Auszug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/>
              <a:t> </a:t>
            </a:r>
            <a:r>
              <a:rPr lang="en-US" dirty="0" smtClean="0"/>
              <a:t>die </a:t>
            </a:r>
            <a:r>
              <a:rPr lang="en-US" dirty="0" err="1" smtClean="0"/>
              <a:t>Implementierung</a:t>
            </a:r>
            <a:r>
              <a:rPr lang="en-US" dirty="0" smtClean="0"/>
              <a:t> von Generic </a:t>
            </a:r>
            <a:r>
              <a:rPr lang="en-US" dirty="0"/>
              <a:t>Scope </a:t>
            </a:r>
            <a:r>
              <a:rPr lang="en-US" dirty="0" smtClean="0"/>
              <a:t>Guard </a:t>
            </a:r>
            <a:r>
              <a:rPr lang="en-US" dirty="0" err="1" smtClean="0"/>
              <a:t>nach</a:t>
            </a:r>
            <a:r>
              <a:rPr lang="en-US" dirty="0"/>
              <a:t> </a:t>
            </a:r>
            <a:r>
              <a:rPr lang="en-US" dirty="0" smtClean="0"/>
              <a:t>N4189 (</a:t>
            </a:r>
            <a:r>
              <a:rPr lang="en-US" dirty="0" err="1" smtClean="0"/>
              <a:t>aktuell</a:t>
            </a:r>
            <a:r>
              <a:rPr lang="en-US" dirty="0"/>
              <a:t> </a:t>
            </a:r>
            <a:r>
              <a:rPr lang="en-US" dirty="0" smtClean="0"/>
              <a:t>P0052R7):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checkThatThrows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test_scope_exception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"throw on success"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[]()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test_scope_exception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 };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make_scope_success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818413"/>
            <a:ext cx="8574396" cy="38192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TranslationUnitDecl 0x24f7c10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0x24f81a0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__int128_t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0x24f7e80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0x24f8210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__uint128_t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0x24f7ea0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0x24f8578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NSConstantString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'struct __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NSConstantString_tag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0x24f8300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'struct __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NSConstantString_tag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CXXRecord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0x24f8268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'__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NSConstantString_tag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CXXRecordDecl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0x24f85d0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type_info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TypeVisibilityAttr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0x24f8690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Implicit Default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0x24f86f0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0x24f7de0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0x24f8790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builtin_ms_va_list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0x24f8750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0x24f7ca0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0x24f8800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builtin_va_list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0x24f8750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0x24f7ca0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LinkageSpecDecl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0x27161c0 &lt;C:/Program Files (x86)/Windows Kits/8.1/Include/shared\sal.h:2381:1, line:2987:1&gt; line:2381:8 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LinkageSpecDecl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0x2716240 &lt;C:/Program Files (x86)/Windows Kits/8.1/Include/shared\ConcurrencySal.h:22:1, line:354:1&gt; line:22:8 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LinkageSpecDecl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0x27162e8 &lt;C:/Program Files (x86)/Microsoft Visual Studio 14.0/VC/include\vadefs.h:18:1, line:118:1&gt; line:18:8 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0x2716350 &lt;line:28:9, col:35&gt; col:35 referenced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uintptr_t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0x24f7de0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0x27163c0 &lt;line:39:9, col:23&gt; col:23 referenced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va_list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0x24f8750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0x24f7ca0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0x2716810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0x2716688 &lt;line:106:5, col:43&gt; col:18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va_start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'void (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va_list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*, ...) throw()'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|   |-ParmVarDecl 0x27164a8 &lt;col:29, col:36&gt; col:38 </a:t>
            </a:r>
            <a:r>
              <a:rPr lang="it-IT" sz="800" dirty="0">
                <a:solidFill>
                  <a:srgbClr val="A31515"/>
                </a:solidFill>
                <a:latin typeface="Consolas" panose="020B0609020204030204" pitchFamily="49" charset="0"/>
              </a:rPr>
              <a:t>'va_list *'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NoThrowAttr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0x2716920 &lt;col:18&gt; Inherited Implicit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1400" dirty="0" smtClean="0"/>
              <a:t>35 KB / 260000 </a:t>
            </a:r>
            <a:r>
              <a:rPr lang="en-US" sz="1400" dirty="0" err="1" smtClean="0"/>
              <a:t>Zeilen</a:t>
            </a:r>
            <a:r>
              <a:rPr lang="en-US" sz="1400" dirty="0" smtClean="0"/>
              <a:t> </a:t>
            </a:r>
            <a:r>
              <a:rPr lang="en-US" sz="1400" dirty="0" err="1" smtClean="0"/>
              <a:t>weiter</a:t>
            </a:r>
            <a:r>
              <a:rPr lang="en-US" sz="1400" dirty="0" smtClean="0"/>
              <a:t> </a:t>
            </a:r>
            <a:r>
              <a:rPr lang="en-US" sz="1400" dirty="0" err="1" smtClean="0"/>
              <a:t>unten</a:t>
            </a:r>
            <a:r>
              <a:rPr lang="en-US" sz="1400" dirty="0" smtClean="0"/>
              <a:t> …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1" y="848724"/>
            <a:ext cx="8574396" cy="38394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|      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DeclStmt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0x4c946f8 &lt;line:363:9, col:63&gt;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0x4c8ac98 &lt;col:9, col:62&gt; col:14 guard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cinit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ExprWithCleanups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0x4c946e0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0x4c946a8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'void (class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elidable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MaterializeTemporaryExpr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0x4c94690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CXXBindTemporaryExpr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0x4c945d0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CXXTemporary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0x4c945c8)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0x4c8ff40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|-ImplicitCastExpr 0x4c8ff28 &lt;col:22, col:28&gt;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 (*)(class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FunctionToPointerDecay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0x4c8fe90 &lt;col:22, col:28&gt;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 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Function 0x4c8fd98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make_scope_success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 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FunctionTemplate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0x334dfd0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make_scope_success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0x4c8b8d0 &lt;col:47, col:61&gt;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type'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'class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  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0x4c8b8b8 &lt;col:47, col:52&gt;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&amp;&gt;::type &amp;&amp;(*)(class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FunctionToPointerDecay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 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0x4c8b638 &lt;col:47, col:52&gt;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&amp;&gt;::type &amp;&amp;(class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Function 0x4c8b540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'move'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&amp;&gt;::type &amp;&amp;(class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FunctionTemplate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0x2b9c698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'move'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0x4c8ae00 &lt;col:57&gt;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0x4c89998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4802" y="3541421"/>
            <a:ext cx="8574394" cy="1970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class 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operator T*() const;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Derived :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class 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operator T*() const;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Derived :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ptr.get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478" y="4386435"/>
            <a:ext cx="850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Unittest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Utilites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siehe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Bonus Slides</a:t>
            </a:r>
          </a:p>
        </p:txBody>
      </p:sp>
    </p:spTree>
    <p:extLst>
      <p:ext uri="{BB962C8B-B14F-4D97-AF65-F5344CB8AC3E}">
        <p14:creationId xmlns:p14="http://schemas.microsoft.com/office/powerpoint/2010/main" val="25946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Tests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der </a:t>
            </a:r>
            <a:r>
              <a:rPr lang="en-US" dirty="0" err="1" smtClean="0"/>
              <a:t>letzten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Zeilen</a:t>
            </a:r>
            <a:r>
              <a:rPr lang="en-US" dirty="0" smtClean="0"/>
              <a:t> des Tests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0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818" y="2017886"/>
            <a:ext cx="6059254" cy="42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818" y="2406890"/>
            <a:ext cx="7706184" cy="1215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22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924492" y="1394334"/>
            <a:ext cx="263844" cy="252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1736" y="2722992"/>
            <a:ext cx="598149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4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478" y="1131457"/>
            <a:ext cx="598149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erste</a:t>
            </a:r>
            <a:r>
              <a:rPr lang="en-US" dirty="0" smtClean="0"/>
              <a:t>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56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60" y="3960262"/>
            <a:ext cx="366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unterstütztes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Refactoring </a:t>
            </a: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6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478" y="1131457"/>
            <a:ext cx="598149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erste</a:t>
            </a:r>
            <a:r>
              <a:rPr lang="en-US" dirty="0" smtClean="0"/>
              <a:t>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0"/>
            <a:ext cx="8574396" cy="3225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Callback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MatchResult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insertAtEndOfRange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".get()"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478" y="4386435"/>
            <a:ext cx="850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Details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siehe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Bonus Slides</a:t>
            </a:r>
          </a:p>
        </p:txBody>
      </p:sp>
    </p:spTree>
    <p:extLst>
      <p:ext uri="{BB962C8B-B14F-4D97-AF65-F5344CB8AC3E}">
        <p14:creationId xmlns:p14="http://schemas.microsoft.com/office/powerpoint/2010/main" val="1356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6628" y="1131457"/>
            <a:ext cx="141454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erste</a:t>
            </a:r>
            <a:r>
              <a:rPr lang="en-US" dirty="0" smtClean="0"/>
              <a:t>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5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6628" y="1131457"/>
            <a:ext cx="141454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erste</a:t>
            </a:r>
            <a:r>
              <a:rPr lang="en-US" dirty="0" smtClean="0"/>
              <a:t>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hasImplicitDestinationType(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0140" y="1313326"/>
            <a:ext cx="420826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erste</a:t>
            </a:r>
            <a:r>
              <a:rPr lang="en-US" dirty="0" smtClean="0"/>
              <a:t>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hasImplicitDestinationType(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0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0140" y="1313326"/>
            <a:ext cx="420826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erste</a:t>
            </a:r>
            <a:r>
              <a:rPr lang="en-US" dirty="0" smtClean="0"/>
              <a:t>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hasImplicitDestinationType(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has(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cxxRecordDecl(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hasName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)))))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5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4802" y="2445136"/>
            <a:ext cx="8574394" cy="7527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Neuer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ptr.get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void 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Neuer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ptr.get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void 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.get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3179" y="3384795"/>
            <a:ext cx="2415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momentanen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Tools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36920" y="3016004"/>
            <a:ext cx="60623" cy="36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Neuer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des IF-Statements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0x5232f0 &lt;line:18:3,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|-ImplicitCastExpr 0x5232c0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'_Bool'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`-ImplicitCastExpr 0x5232a8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0x523280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0x523248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0x5216b0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`-ImplicitCastExpr 0x523230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0x523200 &lt;col:7&gt;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0x5213a8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CompoundStmt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0x5232d8 &lt;col:12,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56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73831" y="1116301"/>
            <a:ext cx="263844" cy="252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0283" y="2288353"/>
            <a:ext cx="460231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Neuer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0x5232f0 &lt;line:18:3,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|-ImplicitCastExpr 0x5232c0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'_Bool'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`-ImplicitCastExpr 0x5232a8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0x523280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0x523248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0x5216b0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`-ImplicitCastExpr 0x523230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0x523200 &lt;col:7&gt;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0x5213a8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CompoundStmt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0x5232d8 &lt;col:12,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25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8478" y="1131457"/>
            <a:ext cx="4617469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0x5232c0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'_Bool'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`-ImplicitCastExpr 0x5232a8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hasImplicitDestinationType(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(cxxRecordDecl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unless(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hasParent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(clang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CK_PointerToBoolean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))))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 err="1" smtClean="0"/>
              <a:t>Iterationen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2981" y="1136662"/>
            <a:ext cx="2488277" cy="432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Neuer</a:t>
            </a:r>
            <a:r>
              <a:rPr lang="en-US" dirty="0" smtClean="0">
                <a:solidFill>
                  <a:schemeClr val="tx1"/>
                </a:solidFill>
              </a:rPr>
              <a:t> Test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002981" y="1568924"/>
            <a:ext cx="2488277" cy="985972"/>
            <a:chOff x="2002981" y="1568924"/>
            <a:chExt cx="2488277" cy="985972"/>
          </a:xfrm>
        </p:grpSpPr>
        <p:sp>
          <p:nvSpPr>
            <p:cNvPr id="6" name="Rectangle 5"/>
            <p:cNvSpPr/>
            <p:nvPr/>
          </p:nvSpPr>
          <p:spPr>
            <a:xfrm>
              <a:off x="2002981" y="2122634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Modifiziere</a:t>
              </a:r>
              <a:r>
                <a:rPr lang="en-US" dirty="0" smtClean="0">
                  <a:solidFill>
                    <a:schemeClr val="tx1"/>
                  </a:solidFill>
                </a:rPr>
                <a:t> Matcher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3247120" y="1568924"/>
              <a:ext cx="0" cy="55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247120" y="1940876"/>
            <a:ext cx="2624985" cy="397889"/>
            <a:chOff x="3247120" y="1940876"/>
            <a:chExt cx="2624985" cy="397889"/>
          </a:xfrm>
        </p:grpSpPr>
        <p:cxnSp>
          <p:nvCxnSpPr>
            <p:cNvPr id="8" name="Elbow Connector 7"/>
            <p:cNvCxnSpPr>
              <a:stCxn id="6" idx="3"/>
              <a:endCxn id="6" idx="0"/>
            </p:cNvCxnSpPr>
            <p:nvPr/>
          </p:nvCxnSpPr>
          <p:spPr>
            <a:xfrm flipH="1" flipV="1">
              <a:off x="3247120" y="2122634"/>
              <a:ext cx="1244138" cy="216131"/>
            </a:xfrm>
            <a:prstGeom prst="bentConnector4">
              <a:avLst>
                <a:gd name="adj1" fmla="val -18374"/>
                <a:gd name="adj2" fmla="val 240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706401" y="1940876"/>
              <a:ext cx="11657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schlägt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fehl</a:t>
              </a:r>
              <a:endParaRPr lang="en-US" sz="105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02981" y="2554896"/>
            <a:ext cx="2488277" cy="987809"/>
            <a:chOff x="2002981" y="2554896"/>
            <a:chExt cx="2488277" cy="987809"/>
          </a:xfrm>
        </p:grpSpPr>
        <p:sp>
          <p:nvSpPr>
            <p:cNvPr id="7" name="Rectangle 6"/>
            <p:cNvSpPr/>
            <p:nvPr/>
          </p:nvSpPr>
          <p:spPr>
            <a:xfrm>
              <a:off x="2002981" y="3110443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Transformiere</a:t>
              </a:r>
              <a:r>
                <a:rPr lang="en-US" dirty="0" smtClean="0">
                  <a:solidFill>
                    <a:schemeClr val="tx1"/>
                  </a:solidFill>
                </a:rPr>
                <a:t> Code Basis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6" idx="2"/>
              <a:endCxn id="7" idx="0"/>
            </p:cNvCxnSpPr>
            <p:nvPr/>
          </p:nvCxnSpPr>
          <p:spPr>
            <a:xfrm>
              <a:off x="3247120" y="2554896"/>
              <a:ext cx="0" cy="55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570331" y="2705711"/>
              <a:ext cx="6767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OK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02980" y="3542705"/>
            <a:ext cx="2488277" cy="987809"/>
            <a:chOff x="2002980" y="3542705"/>
            <a:chExt cx="2488277" cy="987809"/>
          </a:xfrm>
        </p:grpSpPr>
        <p:cxnSp>
          <p:nvCxnSpPr>
            <p:cNvPr id="33" name="Straight Arrow Connector 32"/>
            <p:cNvCxnSpPr>
              <a:stCxn id="7" idx="2"/>
              <a:endCxn id="35" idx="0"/>
            </p:cNvCxnSpPr>
            <p:nvPr/>
          </p:nvCxnSpPr>
          <p:spPr>
            <a:xfrm flipH="1">
              <a:off x="3247119" y="3542705"/>
              <a:ext cx="1" cy="55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002980" y="4098252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Transformation </a:t>
              </a:r>
              <a:r>
                <a:rPr lang="en-US" dirty="0" err="1" smtClean="0">
                  <a:solidFill>
                    <a:schemeClr val="tx1"/>
                  </a:solidFill>
                </a:rPr>
                <a:t>bewerten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07438" y="3694078"/>
              <a:ext cx="9396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Unittests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491258" y="1351874"/>
            <a:ext cx="1947957" cy="1979753"/>
            <a:chOff x="4491258" y="1351874"/>
            <a:chExt cx="1947957" cy="1979753"/>
          </a:xfrm>
        </p:grpSpPr>
        <p:cxnSp>
          <p:nvCxnSpPr>
            <p:cNvPr id="69" name="Straight Arrow Connector 68"/>
            <p:cNvCxnSpPr>
              <a:endCxn id="5" idx="3"/>
            </p:cNvCxnSpPr>
            <p:nvPr/>
          </p:nvCxnSpPr>
          <p:spPr>
            <a:xfrm flipH="1">
              <a:off x="4491258" y="1351874"/>
              <a:ext cx="1947957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" idx="3"/>
            </p:cNvCxnSpPr>
            <p:nvPr/>
          </p:nvCxnSpPr>
          <p:spPr>
            <a:xfrm flipV="1">
              <a:off x="4491258" y="1351874"/>
              <a:ext cx="1947957" cy="19747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706401" y="2916129"/>
              <a:ext cx="15424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Kompiliert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nicht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oder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Unittests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schlagen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fehl</a:t>
              </a:r>
              <a:endParaRPr lang="en-US" sz="105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491257" y="1349715"/>
            <a:ext cx="2609761" cy="2964668"/>
            <a:chOff x="4491257" y="1349715"/>
            <a:chExt cx="2609761" cy="2964668"/>
          </a:xfrm>
        </p:grpSpPr>
        <p:cxnSp>
          <p:nvCxnSpPr>
            <p:cNvPr id="78" name="Elbow Connector 77"/>
            <p:cNvCxnSpPr>
              <a:stCxn id="35" idx="3"/>
            </p:cNvCxnSpPr>
            <p:nvPr/>
          </p:nvCxnSpPr>
          <p:spPr>
            <a:xfrm flipV="1">
              <a:off x="4491257" y="1349715"/>
              <a:ext cx="2609761" cy="296466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706401" y="4059827"/>
              <a:ext cx="19928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Unerwünschte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Transformation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6439215" y="1349715"/>
              <a:ext cx="661803" cy="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5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64801" y="2627861"/>
            <a:ext cx="8574394" cy="74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a +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Ausdrücke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(a + b).get();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64802" y="2079740"/>
            <a:ext cx="8574394" cy="1970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4802" y="3359549"/>
            <a:ext cx="8574394" cy="1970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a +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subscript = a[0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Ausdrücke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SmartPointer&lt;Base&gt;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const 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(a + b).get();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subscript = a[0].get();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sum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subscript = a[0];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Ausdrücke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SmartPointer&lt;Base&gt;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const 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sum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subscript = a[0].get();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4567" y="3965767"/>
            <a:ext cx="2415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momentanen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Tools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58308" y="3596976"/>
            <a:ext cx="60623" cy="36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98210" y="1490149"/>
            <a:ext cx="7289938" cy="550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Ausdrücke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0x2bdf798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0x2bdf770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0x2bdf738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Base * 0x2bdf280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0x2bdf720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0x2bdf6d0 &lt;col:13, col:17&gt;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hasImplicitDestinationType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(cxxRecordDecl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anyOf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(has(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memberExpr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(has(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ignoringImpCasts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())))),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anything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unless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hasParent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CK_PointerToBoolean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))))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35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06375" y="1818521"/>
            <a:ext cx="4592208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Ausdrücke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0x2bdf798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0x2bdf770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0x2bdf738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Base * 0x2bdf280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0x2bdf720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class 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0x2bdf6d0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hasImplicitDestinationType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(cxxRecordDecl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anyOf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ignoringImpCasts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.bind(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opCall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)))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anything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unless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hasParent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CK_PointerToBoolean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))))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9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06375" y="1818521"/>
            <a:ext cx="4592208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Ausdrücke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0x2bdf798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0x2bdf770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0x2bdf738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Base * 0x2bdf280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0x2bdf720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class 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0x2bdf6d0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Callback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op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opCall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((op-&gt;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OO_Call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(op-&gt;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OO_Subscript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Ersetzung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mit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Klammern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&lt;expr&gt; -&gt; (&lt;expr&gt;).get()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7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dirty="0" smtClean="0"/>
              <a:t> 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374868"/>
          </a:xfrm>
        </p:spPr>
        <p:txBody>
          <a:bodyPr/>
          <a:lstStyle/>
          <a:p>
            <a:r>
              <a:rPr lang="de-DE" dirty="0" smtClean="0"/>
              <a:t>Herzlichen Glückwunsch!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Wir haben ein funktionierendes Tool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Bis der transformierte Code bricht …</a:t>
            </a:r>
          </a:p>
          <a:p>
            <a:pPr lvl="1"/>
            <a:endParaRPr lang="de-DE" dirty="0"/>
          </a:p>
          <a:p>
            <a:pPr lvl="2"/>
            <a:r>
              <a:rPr lang="de-DE" dirty="0" smtClean="0"/>
              <a:t>… Hinzufügen eines neuen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Grenzen</a:t>
            </a:r>
            <a:r>
              <a:rPr lang="en-US" dirty="0" smtClean="0"/>
              <a:t> des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Ersetzungen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Aufruf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Templates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Grenzen</a:t>
            </a:r>
            <a:r>
              <a:rPr lang="en-US" dirty="0" smtClean="0"/>
              <a:t> des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Ersetzungen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Aufruf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Templates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ptr.get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370022" y="1596043"/>
            <a:ext cx="432262" cy="45443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Implizite</a:t>
            </a:r>
            <a:r>
              <a:rPr lang="en-US" dirty="0"/>
              <a:t> Casts und </a:t>
            </a:r>
            <a:r>
              <a:rPr lang="en-US" dirty="0" err="1"/>
              <a:t>Klammern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Casts und </a:t>
            </a:r>
            <a:r>
              <a:rPr lang="en-US" dirty="0" err="1" smtClean="0"/>
              <a:t>Klammer</a:t>
            </a:r>
            <a:r>
              <a:rPr lang="en-US" dirty="0" smtClean="0"/>
              <a:t> AST </a:t>
            </a:r>
            <a:r>
              <a:rPr lang="en-US" dirty="0" err="1" smtClean="0"/>
              <a:t>Knoten</a:t>
            </a:r>
            <a:r>
              <a:rPr lang="en-US" dirty="0" smtClean="0"/>
              <a:t> in Matches </a:t>
            </a:r>
            <a:r>
              <a:rPr lang="en-US" dirty="0" err="1" smtClean="0"/>
              <a:t>ignorieren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Ausdrücke</a:t>
            </a:r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ignoringImpCasts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ignoringParenImpCasts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ignoringParenCasts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Typen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ignoringParens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Schlussfolgerungen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374868"/>
          </a:xfrm>
        </p:spPr>
        <p:txBody>
          <a:bodyPr/>
          <a:lstStyle/>
          <a:p>
            <a:r>
              <a:rPr lang="en-US" dirty="0" err="1"/>
              <a:t>Erst</a:t>
            </a:r>
            <a:r>
              <a:rPr lang="en-US" dirty="0"/>
              <a:t> Code </a:t>
            </a:r>
            <a:r>
              <a:rPr lang="en-US" dirty="0" err="1"/>
              <a:t>transformieren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smtClean="0"/>
              <a:t>den </a:t>
            </a:r>
            <a:r>
              <a:rPr lang="en-US" dirty="0" err="1" smtClean="0"/>
              <a:t>zugehörigen</a:t>
            </a:r>
            <a:r>
              <a:rPr lang="en-US" dirty="0" smtClean="0"/>
              <a:t>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das Tool </a:t>
            </a:r>
            <a:r>
              <a:rPr lang="en-US" dirty="0" err="1" smtClean="0"/>
              <a:t>verhindern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Matcher </a:t>
            </a:r>
            <a:r>
              <a:rPr lang="en-US" dirty="0" err="1" smtClean="0"/>
              <a:t>inkrementell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Tests </a:t>
            </a:r>
            <a:r>
              <a:rPr lang="en-US" dirty="0" err="1" smtClean="0"/>
              <a:t>weiterentwickeln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C++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komplex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die Matcher </a:t>
            </a:r>
            <a:r>
              <a:rPr lang="en-US" dirty="0" err="1" smtClean="0"/>
              <a:t>komplex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Besseres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r>
              <a:rPr lang="en-US" dirty="0" smtClean="0"/>
              <a:t>-/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Verhältnis</a:t>
            </a:r>
            <a:r>
              <a:rPr lang="en-US" dirty="0" smtClean="0"/>
              <a:t> ab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bestimmten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röße</a:t>
            </a:r>
            <a:r>
              <a:rPr lang="en-US" dirty="0" smtClean="0"/>
              <a:t> der </a:t>
            </a:r>
            <a:r>
              <a:rPr lang="en-US" dirty="0" err="1" smtClean="0"/>
              <a:t>Änderung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Welche </a:t>
            </a:r>
            <a:r>
              <a:rPr lang="de-DE" dirty="0" err="1" smtClean="0"/>
              <a:t>Refactorings</a:t>
            </a:r>
            <a:r>
              <a:rPr lang="de-DE" dirty="0" smtClean="0"/>
              <a:t> sind möglich?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Höheres Abstraktionslevel möglich?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ast_matchers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file path */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clang::tooling::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System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.isInSystemHeader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!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.isInSystemMacro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 &amp;&amp;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</a:t>
            </a:r>
            <a:r>
              <a:rPr lang="en-US" dirty="0" err="1" smtClean="0"/>
              <a:t>Textersetzung</a:t>
            </a:r>
            <a:r>
              <a:rPr lang="en-US" dirty="0" smtClean="0"/>
              <a:t> am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Range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insertAtEndOfRange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ASTContext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suffix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CharSourceRange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 =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Lexer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We need some context otherwise the replacements will be applied multiple times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clang::tooling::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Replacement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replacement{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source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suffix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replacement.getFilePath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.add(replacement);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Lambda Callback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MatchCallbackImpl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MatchCallback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_output;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MatchCallbackImpl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, _output(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, _callback(std::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forward&lt;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_callback(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*_output);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7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Source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RewriteBuffer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raw_string_ostream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stream(source);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(stream);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stream.flush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verify(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detail::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MatchCallbackImpl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finderCallback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(&amp;output, std::forward&lt;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finder;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finder.addMatcher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(std::forward&lt;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finderCallback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runAndVerify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&amp;output, clang::tooling::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newFrontendActionFactory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(&amp;finder));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6628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runAndVerify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std::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&lt;clang::tooling::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FrontendActionFactory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file = clang::tooling::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getAbsolutePath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"test.cc"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sources = {file};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clang::tooling::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FixedCompilationDatabase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compilations(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clang::tooling::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ClangTool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tool(compilations, sources);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tool.mapVirtualFile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(file,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tool.run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 !=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longer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needed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-&gt;find(file);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-&gt;size() != 1) || (it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end(*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verifyImpl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tool.getFiles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file, it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second);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803" y="3862293"/>
            <a:ext cx="285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Automatisches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Tool-</a:t>
            </a:r>
            <a:r>
              <a:rPr 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basiertes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119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verifyImpl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clang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files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clang::tooling::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IntrusiveRefCntPtr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DiagnosticOptions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DiagnosticOptions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TextDiagnosticPrinter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diagnosticPrinter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::outs(),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diagnosticOpts.get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DiagnosticsEngine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diagnostics(clang::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IntrusiveRefCntPtr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DiagnosticIDs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DiagnosticIDs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diagnosticOpts.get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diagnosticPrinter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manager(diagnostics,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files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rewriter(manager,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LangOptions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(!clang::tooling::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applyAllReplacements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rewriter))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manager.translateFile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rewriter.getEditBuffer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(id));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(source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Dump AST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selben</a:t>
            </a:r>
            <a:r>
              <a:rPr lang="en-US" dirty="0" smtClean="0"/>
              <a:t> Tool Setup von verify() </a:t>
            </a:r>
            <a:r>
              <a:rPr lang="en-US" dirty="0" err="1" smtClean="0"/>
              <a:t>kann</a:t>
            </a:r>
            <a:r>
              <a:rPr lang="en-US" dirty="0" smtClean="0"/>
              <a:t> der AST auf der </a:t>
            </a:r>
            <a:r>
              <a:rPr lang="en-US" dirty="0" err="1" smtClean="0"/>
              <a:t>Kommandozeile</a:t>
            </a:r>
            <a:r>
              <a:rPr lang="en-US" dirty="0"/>
              <a:t> </a:t>
            </a:r>
            <a:r>
              <a:rPr lang="en-US" dirty="0" err="1" smtClean="0"/>
              <a:t>ausgegeben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ASTDumpAction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ASTFrontendAction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ASTConsumer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CreateASTConsumer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CompilerInstance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StringRef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file */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CreateASTDumper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ci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.getFrontendOpts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ASTDumpFilter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tool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(clang::tooling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newFrontendActionFactory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ASTDumpAction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get());</a:t>
            </a:r>
          </a:p>
        </p:txBody>
      </p:sp>
    </p:spTree>
    <p:extLst>
      <p:ext uri="{BB962C8B-B14F-4D97-AF65-F5344CB8AC3E}">
        <p14:creationId xmlns:p14="http://schemas.microsoft.com/office/powerpoint/2010/main" val="9253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3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26144" y="4129537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12652" y="241537"/>
            <a:ext cx="360000" cy="4248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49493" y="1285537"/>
            <a:ext cx="360000" cy="320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6334" y="2617537"/>
            <a:ext cx="360000" cy="1872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62985" y="4453537"/>
            <a:ext cx="360000" cy="36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100 K </a:t>
            </a:r>
            <a:r>
              <a:rPr lang="en-US" dirty="0" err="1" smtClean="0"/>
              <a:t>Zeilen</a:t>
            </a:r>
            <a:r>
              <a:rPr lang="en-US" dirty="0" smtClean="0"/>
              <a:t> C++ 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 Mio </a:t>
            </a:r>
            <a:r>
              <a:rPr lang="en-US" dirty="0" err="1" smtClean="0"/>
              <a:t>Zeilen</a:t>
            </a:r>
            <a:r>
              <a:rPr lang="en-US" dirty="0"/>
              <a:t> C++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5,2 Mio </a:t>
            </a:r>
            <a:r>
              <a:rPr lang="en-US" dirty="0" err="1" smtClean="0"/>
              <a:t>Zeilen</a:t>
            </a:r>
            <a:r>
              <a:rPr lang="en-US" dirty="0"/>
              <a:t> C++</a:t>
            </a:r>
            <a:r>
              <a:rPr lang="en-US" dirty="0" smtClean="0"/>
              <a:t> Code</a:t>
            </a:r>
          </a:p>
          <a:p>
            <a:pPr lvl="1"/>
            <a:r>
              <a:rPr lang="en-US" dirty="0" err="1" smtClean="0"/>
              <a:t>Brainlab</a:t>
            </a:r>
            <a:r>
              <a:rPr lang="en-US" dirty="0" smtClean="0"/>
              <a:t> Elements </a:t>
            </a:r>
            <a:r>
              <a:rPr lang="en-US" dirty="0" err="1" smtClean="0"/>
              <a:t>ohne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Party (</a:t>
            </a:r>
            <a:r>
              <a:rPr lang="en-US" dirty="0" err="1" smtClean="0"/>
              <a:t>SLOCCount</a:t>
            </a:r>
            <a:r>
              <a:rPr lang="en-US" dirty="0" smtClean="0"/>
              <a:t>, Mai 2018)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8,9 Mio </a:t>
            </a:r>
            <a:r>
              <a:rPr lang="en-US" dirty="0" err="1" smtClean="0"/>
              <a:t>Zeilen</a:t>
            </a:r>
            <a:r>
              <a:rPr lang="en-US" dirty="0"/>
              <a:t> C++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Chromium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www.openhub.net/p/chrome</a:t>
            </a:r>
            <a:r>
              <a:rPr lang="en-US" dirty="0" smtClean="0"/>
              <a:t>, November 2017)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11,8 </a:t>
            </a:r>
            <a:r>
              <a:rPr lang="en-US" dirty="0"/>
              <a:t>Mio </a:t>
            </a:r>
            <a:r>
              <a:rPr lang="en-US" dirty="0" err="1"/>
              <a:t>Zeilen</a:t>
            </a:r>
            <a:r>
              <a:rPr lang="en-US" dirty="0"/>
              <a:t> C++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Firefox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www.openhub.net/p/firefox</a:t>
            </a:r>
            <a:r>
              <a:rPr lang="en-US" dirty="0" smtClean="0"/>
              <a:t>, April 2018)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26144" y="4129537"/>
            <a:ext cx="36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9493" y="1285537"/>
            <a:ext cx="360000" cy="320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334" y="2617537"/>
            <a:ext cx="360000" cy="18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2985" y="4453537"/>
            <a:ext cx="360000" cy="3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0083BF"/>
      </a:accent1>
      <a:accent2>
        <a:srgbClr val="7F3F98"/>
      </a:accent2>
      <a:accent3>
        <a:srgbClr val="00A886"/>
      </a:accent3>
      <a:accent4>
        <a:srgbClr val="EE2375"/>
      </a:accent4>
      <a:accent5>
        <a:srgbClr val="FAA21B"/>
      </a:accent5>
      <a:accent6>
        <a:srgbClr val="ABA7A7"/>
      </a:accent6>
      <a:hlink>
        <a:srgbClr val="FAA21B"/>
      </a:hlink>
      <a:folHlink>
        <a:srgbClr val="00A88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859cb55-b334-457b-88fc-1f1ba9c88a59">----</Category>
    <PublishingStartDate xmlns="http://schemas.microsoft.com/sharepoint/v3" xsi:nil="true"/>
    <PublishingExpiration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43AFB8F0D44382CE43557E3550F3" ma:contentTypeVersion="2" ma:contentTypeDescription="Create a new document." ma:contentTypeScope="" ma:versionID="0d9b9292d5974c53d5f81b88942abc88">
  <xsd:schema xmlns:xsd="http://www.w3.org/2001/XMLSchema" xmlns:xs="http://www.w3.org/2001/XMLSchema" xmlns:p="http://schemas.microsoft.com/office/2006/metadata/properties" xmlns:ns1="http://schemas.microsoft.com/sharepoint/v3" xmlns:ns2="3859cb55-b334-457b-88fc-1f1ba9c88a59" targetNamespace="http://schemas.microsoft.com/office/2006/metadata/properties" ma:root="true" ma:fieldsID="6ee107d0d926b828d6a65fe51144c867" ns1:_="" ns2:_="">
    <xsd:import namespace="http://schemas.microsoft.com/sharepoint/v3"/>
    <xsd:import namespace="3859cb55-b334-457b-88fc-1f1ba9c88a5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9cb55-b334-457b-88fc-1f1ba9c88a5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----" ma:format="Dropdown" ma:internalName="Category">
      <xsd:simpleType>
        <xsd:restriction base="dms:Choice">
          <xsd:enumeration value="----"/>
          <xsd:enumeration value="Stationary:Print"/>
          <xsd:enumeration value="Stationary:Digital"/>
          <xsd:enumeration value="Stationary:Fax"/>
          <xsd:enumeration value="Invi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D5F797-C0A4-4241-A9D7-83B0E2B10E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6A8E74-3467-47EE-89E4-3D509DB073E8}">
  <ds:schemaRefs>
    <ds:schemaRef ds:uri="http://schemas.microsoft.com/office/2006/metadata/properties"/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859cb55-b334-457b-88fc-1f1ba9c88a5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3D00A4-ABDF-46DA-AB94-FA47B24E2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59cb55-b334-457b-88fc-1f1ba9c88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8565</TotalTime>
  <Words>5515</Words>
  <Application>Microsoft Office PowerPoint</Application>
  <PresentationFormat>On-screen Show (16:9)</PresentationFormat>
  <Paragraphs>1255</Paragraphs>
  <Slides>82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Überblick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PowerPoint Presentation</vt:lpstr>
      <vt:lpstr>Clang Tooling</vt:lpstr>
      <vt:lpstr>Clang Tooling</vt:lpstr>
      <vt:lpstr>Clang Tooling</vt:lpstr>
      <vt:lpstr>Clang Tooling</vt:lpstr>
      <vt:lpstr>PowerPoint Presentation</vt:lpstr>
      <vt:lpstr>Clang Kompatibilität</vt:lpstr>
      <vt:lpstr>Clang Kompatibilität</vt:lpstr>
      <vt:lpstr>Clang Kompatibilität</vt:lpstr>
      <vt:lpstr>Clang Kompatibilität</vt:lpstr>
      <vt:lpstr>Clang Kompatibilität</vt:lpstr>
      <vt:lpstr>Clang Kompatibilität</vt:lpstr>
      <vt:lpstr>Clang Kompatibilität</vt:lpstr>
      <vt:lpstr>Clang Kompatibilität</vt:lpstr>
      <vt:lpstr>Clang Kompatibilität</vt:lpstr>
      <vt:lpstr>PowerPoint Presentation</vt:lpstr>
      <vt:lpstr>Clang Tooling Interop</vt:lpstr>
      <vt:lpstr>Clang Tooling Interop</vt:lpstr>
      <vt:lpstr>Clang Tooling Interop</vt:lpstr>
      <vt:lpstr>Visual Studio (von Hand)</vt:lpstr>
      <vt:lpstr>Visual Studio (von Hand)</vt:lpstr>
      <vt:lpstr>Visual Studio (MSBuild)</vt:lpstr>
      <vt:lpstr>Die komplette Pipeline</vt:lpstr>
      <vt:lpstr>PowerPoint Presentation</vt:lpstr>
      <vt:lpstr>Das Refactoring</vt:lpstr>
      <vt:lpstr>Das Refactoring</vt:lpstr>
      <vt:lpstr>Das Refactoring</vt:lpstr>
      <vt:lpstr>Das Refactoring</vt:lpstr>
      <vt:lpstr>Unittests</vt:lpstr>
      <vt:lpstr>Abstract Syntax Tree</vt:lpstr>
      <vt:lpstr>Abstract Syntax Tree</vt:lpstr>
      <vt:lpstr>Abstract Syntax Tree</vt:lpstr>
      <vt:lpstr>Abstract Syntax Tree</vt:lpstr>
      <vt:lpstr>Test Driven Development</vt:lpstr>
      <vt:lpstr>Test Driven Development</vt:lpstr>
      <vt:lpstr>Test Driven Development</vt:lpstr>
      <vt:lpstr>Test Driven Development</vt:lpstr>
      <vt:lpstr>Test Driven Development</vt:lpstr>
      <vt:lpstr>Der erste Matcher</vt:lpstr>
      <vt:lpstr>Der erste Matcher</vt:lpstr>
      <vt:lpstr>Der erste Matcher</vt:lpstr>
      <vt:lpstr>Der erste Matcher</vt:lpstr>
      <vt:lpstr>Der erste Matcher</vt:lpstr>
      <vt:lpstr>Der erste Matcher</vt:lpstr>
      <vt:lpstr>Neuer Test</vt:lpstr>
      <vt:lpstr>Neuer Test</vt:lpstr>
      <vt:lpstr>Neuer Test</vt:lpstr>
      <vt:lpstr>Neuer Test</vt:lpstr>
      <vt:lpstr>Neuer Test</vt:lpstr>
      <vt:lpstr>Tool Iterationen</vt:lpstr>
      <vt:lpstr>Ausdrücke mit Operatoren</vt:lpstr>
      <vt:lpstr>Ausdrücke mit Operatoren</vt:lpstr>
      <vt:lpstr>Ausdrücke mit Operatoren</vt:lpstr>
      <vt:lpstr>Ausdrücke mit Operatoren</vt:lpstr>
      <vt:lpstr>Ausdrücke mit Operatoren</vt:lpstr>
      <vt:lpstr>Ausdrücke mit Operatoren</vt:lpstr>
      <vt:lpstr>Unittest OK</vt:lpstr>
      <vt:lpstr>Grenzen des Tools</vt:lpstr>
      <vt:lpstr>Grenzen des Tools</vt:lpstr>
      <vt:lpstr>Implizite Casts und Klammern</vt:lpstr>
      <vt:lpstr>Schlussfolgerungen</vt:lpstr>
      <vt:lpstr>PowerPoint Presentation</vt:lpstr>
      <vt:lpstr>Bonus</vt:lpstr>
      <vt:lpstr>Bonus – System Header</vt:lpstr>
      <vt:lpstr>Bonus – Textersetzung am Ende einer Range</vt:lpstr>
      <vt:lpstr>Bonus – Lambda Callback</vt:lpstr>
      <vt:lpstr>Bonus – Source Text</vt:lpstr>
      <vt:lpstr>Bonus – Verify</vt:lpstr>
      <vt:lpstr>Bonus – Verify</vt:lpstr>
      <vt:lpstr>Bonus – Verify</vt:lpstr>
      <vt:lpstr>Bonus – Dump AST</vt:lpstr>
      <vt:lpstr>PowerPoint Presentation</vt:lpstr>
    </vt:vector>
  </TitlesOfParts>
  <Company>Brainlab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Lumer</dc:creator>
  <cp:lastModifiedBy>Daniel Eiband</cp:lastModifiedBy>
  <cp:revision>311</cp:revision>
  <dcterms:created xsi:type="dcterms:W3CDTF">2017-03-06T13:04:01Z</dcterms:created>
  <dcterms:modified xsi:type="dcterms:W3CDTF">2018-05-18T08:40:10Z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0x010100BB2643AFB8F0D44382CE43557E3550F3</vt:lpwstr>
  </property>
</Properties>
</file>