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4"/>
  </p:sldMasterIdLst>
  <p:notesMasterIdLst>
    <p:notesMasterId r:id="rId87"/>
  </p:notesMasterIdLst>
  <p:sldIdLst>
    <p:sldId id="256" r:id="rId5"/>
    <p:sldId id="363" r:id="rId6"/>
    <p:sldId id="304" r:id="rId7"/>
    <p:sldId id="305" r:id="rId8"/>
    <p:sldId id="306" r:id="rId9"/>
    <p:sldId id="312" r:id="rId10"/>
    <p:sldId id="313" r:id="rId11"/>
    <p:sldId id="314" r:id="rId12"/>
    <p:sldId id="291" r:id="rId13"/>
    <p:sldId id="303" r:id="rId14"/>
    <p:sldId id="366" r:id="rId15"/>
    <p:sldId id="292" r:id="rId16"/>
    <p:sldId id="315" r:id="rId17"/>
    <p:sldId id="319" r:id="rId18"/>
    <p:sldId id="320" r:id="rId19"/>
    <p:sldId id="362" r:id="rId20"/>
    <p:sldId id="293" r:id="rId21"/>
    <p:sldId id="318" r:id="rId22"/>
    <p:sldId id="325" r:id="rId23"/>
    <p:sldId id="365" r:id="rId24"/>
    <p:sldId id="321" r:id="rId25"/>
    <p:sldId id="322" r:id="rId26"/>
    <p:sldId id="323" r:id="rId27"/>
    <p:sldId id="326" r:id="rId28"/>
    <p:sldId id="324" r:id="rId29"/>
    <p:sldId id="327" r:id="rId30"/>
    <p:sldId id="310" r:id="rId31"/>
    <p:sldId id="309" r:id="rId32"/>
    <p:sldId id="308" r:id="rId33"/>
    <p:sldId id="328" r:id="rId34"/>
    <p:sldId id="294" r:id="rId35"/>
    <p:sldId id="333" r:id="rId36"/>
    <p:sldId id="317" r:id="rId37"/>
    <p:sldId id="329" r:id="rId38"/>
    <p:sldId id="295" r:id="rId39"/>
    <p:sldId id="331" r:id="rId40"/>
    <p:sldId id="330" r:id="rId41"/>
    <p:sldId id="332" r:id="rId42"/>
    <p:sldId id="296" r:id="rId43"/>
    <p:sldId id="301" r:id="rId44"/>
    <p:sldId id="297" r:id="rId45"/>
    <p:sldId id="299" r:id="rId46"/>
    <p:sldId id="298" r:id="rId47"/>
    <p:sldId id="334" r:id="rId48"/>
    <p:sldId id="335" r:id="rId49"/>
    <p:sldId id="336" r:id="rId50"/>
    <p:sldId id="337" r:id="rId51"/>
    <p:sldId id="338" r:id="rId52"/>
    <p:sldId id="339" r:id="rId53"/>
    <p:sldId id="340" r:id="rId54"/>
    <p:sldId id="341" r:id="rId55"/>
    <p:sldId id="343" r:id="rId56"/>
    <p:sldId id="342" r:id="rId57"/>
    <p:sldId id="344" r:id="rId58"/>
    <p:sldId id="346" r:id="rId59"/>
    <p:sldId id="347" r:id="rId60"/>
    <p:sldId id="348" r:id="rId61"/>
    <p:sldId id="349" r:id="rId62"/>
    <p:sldId id="345" r:id="rId63"/>
    <p:sldId id="352" r:id="rId64"/>
    <p:sldId id="351" r:id="rId65"/>
    <p:sldId id="355" r:id="rId66"/>
    <p:sldId id="356" r:id="rId67"/>
    <p:sldId id="350" r:id="rId68"/>
    <p:sldId id="353" r:id="rId69"/>
    <p:sldId id="354" r:id="rId70"/>
    <p:sldId id="367" r:id="rId71"/>
    <p:sldId id="357" r:id="rId72"/>
    <p:sldId id="358" r:id="rId73"/>
    <p:sldId id="364" r:id="rId74"/>
    <p:sldId id="361" r:id="rId75"/>
    <p:sldId id="359" r:id="rId76"/>
    <p:sldId id="368" r:id="rId77"/>
    <p:sldId id="371" r:id="rId78"/>
    <p:sldId id="373" r:id="rId79"/>
    <p:sldId id="375" r:id="rId80"/>
    <p:sldId id="379" r:id="rId81"/>
    <p:sldId id="378" r:id="rId82"/>
    <p:sldId id="380" r:id="rId83"/>
    <p:sldId id="381" r:id="rId84"/>
    <p:sldId id="383" r:id="rId85"/>
    <p:sldId id="360" r:id="rId86"/>
  </p:sldIdLst>
  <p:sldSz cx="9144000" cy="5143500" type="screen16x9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niel Eiband" initials="DE" lastIdx="1" clrIdx="0">
    <p:extLst>
      <p:ext uri="{19B8F6BF-5375-455C-9EA6-DF929625EA0E}">
        <p15:presenceInfo xmlns:p15="http://schemas.microsoft.com/office/powerpoint/2012/main" userId="S-1-5-21-1123561945-725345543-839522115-1123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39" autoAdjust="0"/>
    <p:restoredTop sz="87347" autoAdjust="0"/>
  </p:normalViewPr>
  <p:slideViewPr>
    <p:cSldViewPr snapToGrid="0">
      <p:cViewPr varScale="1">
        <p:scale>
          <a:sx n="215" d="100"/>
          <a:sy n="215" d="100"/>
        </p:scale>
        <p:origin x="210" y="16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25" d="100"/>
          <a:sy n="125" d="100"/>
        </p:scale>
        <p:origin x="4932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76" Type="http://schemas.openxmlformats.org/officeDocument/2006/relationships/slide" Target="slides/slide72.xml"/><Relationship Id="rId84" Type="http://schemas.openxmlformats.org/officeDocument/2006/relationships/slide" Target="slides/slide80.xml"/><Relationship Id="rId89" Type="http://schemas.openxmlformats.org/officeDocument/2006/relationships/presProps" Target="presProps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9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slide" Target="slides/slide62.xml"/><Relationship Id="rId74" Type="http://schemas.openxmlformats.org/officeDocument/2006/relationships/slide" Target="slides/slide70.xml"/><Relationship Id="rId79" Type="http://schemas.openxmlformats.org/officeDocument/2006/relationships/slide" Target="slides/slide75.xml"/><Relationship Id="rId87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82" Type="http://schemas.openxmlformats.org/officeDocument/2006/relationships/slide" Target="slides/slide78.xml"/><Relationship Id="rId90" Type="http://schemas.openxmlformats.org/officeDocument/2006/relationships/viewProps" Target="viewProps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77" Type="http://schemas.openxmlformats.org/officeDocument/2006/relationships/slide" Target="slides/slide73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80" Type="http://schemas.openxmlformats.org/officeDocument/2006/relationships/slide" Target="slides/slide76.xml"/><Relationship Id="rId85" Type="http://schemas.openxmlformats.org/officeDocument/2006/relationships/slide" Target="slides/slide81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83" Type="http://schemas.openxmlformats.org/officeDocument/2006/relationships/slide" Target="slides/slide79.xml"/><Relationship Id="rId88" Type="http://schemas.openxmlformats.org/officeDocument/2006/relationships/commentAuthors" Target="commentAuthors.xml"/><Relationship Id="rId91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slide" Target="slides/slide69.xml"/><Relationship Id="rId78" Type="http://schemas.openxmlformats.org/officeDocument/2006/relationships/slide" Target="slides/slide74.xml"/><Relationship Id="rId81" Type="http://schemas.openxmlformats.org/officeDocument/2006/relationships/slide" Target="slides/slide77.xml"/><Relationship Id="rId86" Type="http://schemas.openxmlformats.org/officeDocument/2006/relationships/slide" Target="slides/slide82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702811-4EB9-444B-B39A-0CC72CE03E61}" type="datetimeFigureOut">
              <a:rPr lang="en-US" smtClean="0"/>
              <a:t>8/23/2018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1B05DE-1079-4201-980F-4515BD1E41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3627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1B05DE-1079-4201-980F-4515BD1E416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7197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1B05DE-1079-4201-980F-4515BD1E4164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070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1B05DE-1079-4201-980F-4515BD1E4164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9209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1B05DE-1079-4201-980F-4515BD1E4164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2474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1B05DE-1079-4201-980F-4515BD1E4164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44106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1B05DE-1079-4201-980F-4515BD1E4164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37392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1B05DE-1079-4201-980F-4515BD1E4164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92743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1B05DE-1079-4201-980F-4515BD1E4164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113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1B05DE-1079-4201-980F-4515BD1E4164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26232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1B05DE-1079-4201-980F-4515BD1E4164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40792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1B05DE-1079-4201-980F-4515BD1E4164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761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1B05DE-1079-4201-980F-4515BD1E416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26322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1B05DE-1079-4201-980F-4515BD1E4164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24388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1B05DE-1079-4201-980F-4515BD1E4164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28443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1B05DE-1079-4201-980F-4515BD1E4164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04648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1B05DE-1079-4201-980F-4515BD1E4164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86732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1B05DE-1079-4201-980F-4515BD1E4164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5138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1B05DE-1079-4201-980F-4515BD1E4164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59602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1B05DE-1079-4201-980F-4515BD1E4164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18771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1B05DE-1079-4201-980F-4515BD1E4164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5899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1B05DE-1079-4201-980F-4515BD1E416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3902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1B05DE-1079-4201-980F-4515BD1E416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8027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1B05DE-1079-4201-980F-4515BD1E416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1148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1B05DE-1079-4201-980F-4515BD1E416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364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1B05DE-1079-4201-980F-4515BD1E416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9419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1B05DE-1079-4201-980F-4515BD1E416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7472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1B05DE-1079-4201-980F-4515BD1E416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4397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jpe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final-try-white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486982" y="249195"/>
            <a:ext cx="1417320" cy="249066"/>
          </a:xfrm>
          <a:prstGeom prst="rect">
            <a:avLst/>
          </a:prstGeom>
        </p:spPr>
      </p:pic>
      <p:sp>
        <p:nvSpPr>
          <p:cNvPr id="10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64802" y="633515"/>
            <a:ext cx="8693818" cy="1619163"/>
          </a:xfrm>
          <a:ln>
            <a:noFill/>
          </a:ln>
        </p:spPr>
        <p:txBody>
          <a:bodyPr vert="horz" wrap="none" lIns="91440" tIns="0" rIns="91440" bIns="0" rtlCol="0" anchor="b" anchorCtr="0">
            <a:noAutofit/>
          </a:bodyPr>
          <a:lstStyle>
            <a:lvl1pPr marL="0" indent="0" algn="l" defTabSz="457200" rtl="0" eaLnBrk="1" latinLnBrk="0" hangingPunct="1">
              <a:lnSpc>
                <a:spcPts val="5800"/>
              </a:lnSpc>
              <a:spcBef>
                <a:spcPct val="0"/>
              </a:spcBef>
              <a:buFont typeface="Arial"/>
              <a:buNone/>
              <a:defRPr lang="en-US" sz="5800" b="1" kern="1200" cap="all" baseline="0" dirty="0" smtClean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457200" rtl="0" eaLnBrk="1" latinLnBrk="0" hangingPunct="1">
              <a:lnSpc>
                <a:spcPts val="5800"/>
              </a:lnSpc>
              <a:spcBef>
                <a:spcPct val="0"/>
              </a:spcBef>
              <a:buFont typeface="Arial"/>
              <a:buNone/>
            </a:pPr>
            <a:r>
              <a:rPr lang="en-US" dirty="0" smtClean="0"/>
              <a:t>PUT YOUR TITLE </a:t>
            </a:r>
          </a:p>
          <a:p>
            <a:pPr marL="0" lvl="0" indent="0" algn="l" defTabSz="457200" rtl="0" eaLnBrk="1" latinLnBrk="0" hangingPunct="1">
              <a:lnSpc>
                <a:spcPts val="5800"/>
              </a:lnSpc>
              <a:spcBef>
                <a:spcPct val="0"/>
              </a:spcBef>
              <a:buFont typeface="Arial"/>
              <a:buNone/>
            </a:pPr>
            <a:r>
              <a:rPr lang="en-US" dirty="0" smtClean="0"/>
              <a:t>HERE</a:t>
            </a:r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264802" y="2390781"/>
            <a:ext cx="7362740" cy="1059662"/>
          </a:xfrm>
        </p:spPr>
        <p:txBody>
          <a:bodyPr vert="horz" wrap="none" lIns="91440" tIns="0" rIns="91440" bIns="0" rtlCol="0">
            <a:noAutofit/>
          </a:bodyPr>
          <a:lstStyle>
            <a:lvl1pPr marL="0" indent="0">
              <a:lnSpc>
                <a:spcPts val="4400"/>
              </a:lnSpc>
              <a:spcBef>
                <a:spcPts val="0"/>
              </a:spcBef>
              <a:spcAft>
                <a:spcPts val="1200"/>
              </a:spcAft>
              <a:buNone/>
              <a:defRPr lang="en-US" sz="4000" b="0" kern="1200" cap="all" baseline="0" dirty="0" smtClean="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</a:lstStyle>
          <a:p>
            <a:pPr marL="0" lvl="0" indent="0" algn="l" defTabSz="457200" rtl="0" eaLnBrk="1" latinLnBrk="0" hangingPunct="1">
              <a:lnSpc>
                <a:spcPts val="4200"/>
              </a:lnSpc>
              <a:spcBef>
                <a:spcPts val="0"/>
              </a:spcBef>
              <a:spcAft>
                <a:spcPts val="1200"/>
              </a:spcAft>
              <a:buFont typeface="Arial"/>
              <a:buNone/>
            </a:pPr>
            <a:r>
              <a:rPr lang="de-DE" dirty="0" smtClean="0"/>
              <a:t>PUT YOUR SUBTITLE HERE</a:t>
            </a:r>
            <a:endParaRPr lang="en-US" dirty="0" smtClean="0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4" hasCustomPrompt="1"/>
          </p:nvPr>
        </p:nvSpPr>
        <p:spPr>
          <a:xfrm>
            <a:off x="264802" y="3512981"/>
            <a:ext cx="2478398" cy="268661"/>
          </a:xfrm>
        </p:spPr>
        <p:txBody>
          <a:bodyPr>
            <a:normAutofit/>
          </a:bodyPr>
          <a:lstStyle>
            <a:lvl1pPr marL="0" indent="0">
              <a:buNone/>
              <a:defRPr sz="140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 smtClean="0"/>
              <a:t>John </a:t>
            </a:r>
            <a:r>
              <a:rPr lang="de-DE" dirty="0" err="1" smtClean="0"/>
              <a:t>Doe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0299" cy="5143500"/>
          </a:xfrm>
          <a:prstGeom prst="rect">
            <a:avLst/>
          </a:prstGeom>
        </p:spPr>
      </p:pic>
      <p:sp>
        <p:nvSpPr>
          <p:cNvPr id="4" name="TextBox 3"/>
          <p:cNvSpPr txBox="1"/>
          <p:nvPr userDrawn="1"/>
        </p:nvSpPr>
        <p:spPr>
          <a:xfrm>
            <a:off x="258746" y="3708459"/>
            <a:ext cx="24161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August 22, 2018</a:t>
            </a:r>
          </a:p>
        </p:txBody>
      </p:sp>
    </p:spTree>
    <p:extLst>
      <p:ext uri="{BB962C8B-B14F-4D97-AF65-F5344CB8AC3E}">
        <p14:creationId xmlns:p14="http://schemas.microsoft.com/office/powerpoint/2010/main" val="2216912562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hank You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0" y="0"/>
            <a:ext cx="9140299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7235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hank You_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0" y="0"/>
            <a:ext cx="9140299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3494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0" y="0"/>
            <a:ext cx="9140299" cy="5143500"/>
          </a:xfrm>
          <a:prstGeom prst="rect">
            <a:avLst/>
          </a:prstGeom>
        </p:spPr>
      </p:pic>
      <p:pic>
        <p:nvPicPr>
          <p:cNvPr id="7" name="Picture 6" descr="final-try-white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486982" y="249195"/>
            <a:ext cx="1417320" cy="249066"/>
          </a:xfrm>
          <a:prstGeom prst="rect">
            <a:avLst/>
          </a:prstGeom>
        </p:spPr>
      </p:pic>
      <p:sp>
        <p:nvSpPr>
          <p:cNvPr id="8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64802" y="987150"/>
            <a:ext cx="8693818" cy="1619163"/>
          </a:xfrm>
          <a:ln>
            <a:noFill/>
          </a:ln>
        </p:spPr>
        <p:txBody>
          <a:bodyPr vert="horz" wrap="none" lIns="91440" tIns="0" rIns="91440" bIns="0" rtlCol="0" anchor="b" anchorCtr="0">
            <a:noAutofit/>
          </a:bodyPr>
          <a:lstStyle>
            <a:lvl1pPr marL="0" indent="0" algn="l" defTabSz="457200" rtl="0" eaLnBrk="1" latinLnBrk="0" hangingPunct="1">
              <a:lnSpc>
                <a:spcPts val="5800"/>
              </a:lnSpc>
              <a:spcBef>
                <a:spcPct val="0"/>
              </a:spcBef>
              <a:buFont typeface="Arial"/>
              <a:buNone/>
              <a:defRPr lang="en-US" sz="5800" b="1" kern="1200" cap="all" baseline="0" dirty="0" smtClean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457200" rtl="0" eaLnBrk="1" latinLnBrk="0" hangingPunct="1">
              <a:lnSpc>
                <a:spcPts val="5800"/>
              </a:lnSpc>
              <a:spcBef>
                <a:spcPct val="0"/>
              </a:spcBef>
              <a:buFont typeface="Arial"/>
              <a:buNone/>
            </a:pPr>
            <a:r>
              <a:rPr lang="en-US" dirty="0" smtClean="0"/>
              <a:t>PUT YOUR TITLE </a:t>
            </a:r>
          </a:p>
          <a:p>
            <a:pPr marL="0" lvl="0" indent="0" algn="l" defTabSz="457200" rtl="0" eaLnBrk="1" latinLnBrk="0" hangingPunct="1">
              <a:lnSpc>
                <a:spcPts val="5800"/>
              </a:lnSpc>
              <a:spcBef>
                <a:spcPct val="0"/>
              </a:spcBef>
              <a:buFont typeface="Arial"/>
              <a:buNone/>
            </a:pPr>
            <a:r>
              <a:rPr lang="en-US" dirty="0" smtClean="0"/>
              <a:t>HERE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264802" y="2744416"/>
            <a:ext cx="7362740" cy="1059662"/>
          </a:xfrm>
        </p:spPr>
        <p:txBody>
          <a:bodyPr vert="horz" wrap="none" lIns="91440" tIns="0" rIns="91440" bIns="0" rtlCol="0">
            <a:noAutofit/>
          </a:bodyPr>
          <a:lstStyle>
            <a:lvl1pPr marL="0" indent="0">
              <a:lnSpc>
                <a:spcPts val="4400"/>
              </a:lnSpc>
              <a:spcBef>
                <a:spcPts val="0"/>
              </a:spcBef>
              <a:spcAft>
                <a:spcPts val="1200"/>
              </a:spcAft>
              <a:buNone/>
              <a:defRPr lang="en-US" sz="4000" b="0" kern="1200" cap="all" baseline="0" dirty="0" smtClean="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</a:lstStyle>
          <a:p>
            <a:pPr marL="0" lvl="0" indent="0" algn="l" defTabSz="457200" rtl="0" eaLnBrk="1" latinLnBrk="0" hangingPunct="1">
              <a:lnSpc>
                <a:spcPts val="4200"/>
              </a:lnSpc>
              <a:spcBef>
                <a:spcPts val="0"/>
              </a:spcBef>
              <a:spcAft>
                <a:spcPts val="1200"/>
              </a:spcAft>
              <a:buFont typeface="Arial"/>
              <a:buNone/>
            </a:pPr>
            <a:r>
              <a:rPr lang="de-DE" dirty="0" smtClean="0"/>
              <a:t>PUT YOUR SUBTITLE HERE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033245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0" y="0"/>
            <a:ext cx="9140299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4801" y="241537"/>
            <a:ext cx="8574397" cy="448573"/>
          </a:xfrm>
        </p:spPr>
        <p:txBody>
          <a:bodyPr wrap="none" anchor="b">
            <a:noAutofit/>
          </a:bodyPr>
          <a:lstStyle>
            <a:lvl1pPr>
              <a:defRPr sz="2400" b="1" cap="all" baseline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PUT YOUR TITLE HERE</a:t>
            </a:r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8722659" y="4863251"/>
            <a:ext cx="41949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A97A228E-9D8D-4F10-9805-D9D271E83FFF}" type="slidenum">
              <a:rPr lang="en-US" sz="900" baseline="0" smtClean="0">
                <a:solidFill>
                  <a:schemeClr val="bg1"/>
                </a:solidFill>
                <a:latin typeface="Arial" panose="020B0604020202020204" pitchFamily="34" charset="0"/>
              </a:rPr>
              <a:pPr algn="ctr"/>
              <a:t>‹#›</a:t>
            </a:fld>
            <a:endParaRPr lang="en-US" sz="900" baseline="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12" hasCustomPrompt="1"/>
          </p:nvPr>
        </p:nvSpPr>
        <p:spPr>
          <a:xfrm>
            <a:off x="265112" y="575092"/>
            <a:ext cx="8574087" cy="282575"/>
          </a:xfrm>
        </p:spPr>
        <p:txBody>
          <a:bodyPr wrap="none">
            <a:noAutofit/>
          </a:bodyPr>
          <a:lstStyle>
            <a:lvl1pPr marL="0" indent="0">
              <a:lnSpc>
                <a:spcPct val="100000"/>
              </a:lnSpc>
              <a:spcBef>
                <a:spcPts val="50"/>
              </a:spcBef>
              <a:buNone/>
              <a:defRPr sz="1800" kern="1200" cap="none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 err="1" smtClean="0"/>
              <a:t>Put</a:t>
            </a:r>
            <a:r>
              <a:rPr lang="de-DE" dirty="0" smtClean="0"/>
              <a:t> </a:t>
            </a:r>
            <a:r>
              <a:rPr lang="de-DE" dirty="0" err="1" smtClean="0"/>
              <a:t>your</a:t>
            </a:r>
            <a:r>
              <a:rPr lang="de-DE" dirty="0" smtClean="0"/>
              <a:t> </a:t>
            </a:r>
            <a:r>
              <a:rPr lang="de-DE" dirty="0" err="1" smtClean="0"/>
              <a:t>subheadline</a:t>
            </a:r>
            <a:r>
              <a:rPr lang="de-DE" dirty="0" smtClean="0"/>
              <a:t> </a:t>
            </a:r>
            <a:r>
              <a:rPr lang="de-DE" dirty="0" err="1" smtClean="0"/>
              <a:t>here</a:t>
            </a:r>
            <a:endParaRPr lang="de-DE" dirty="0" smtClean="0"/>
          </a:p>
        </p:txBody>
      </p:sp>
      <p:sp>
        <p:nvSpPr>
          <p:cNvPr id="27" name="Text Placeholder 26"/>
          <p:cNvSpPr>
            <a:spLocks noGrp="1"/>
          </p:cNvSpPr>
          <p:nvPr>
            <p:ph type="body" sz="quarter" idx="13"/>
          </p:nvPr>
        </p:nvSpPr>
        <p:spPr>
          <a:xfrm>
            <a:off x="264802" y="1116301"/>
            <a:ext cx="8574396" cy="3226282"/>
          </a:xfrm>
        </p:spPr>
        <p:txBody>
          <a:bodyPr wrap="square">
            <a:noAutofit/>
          </a:bodyPr>
          <a:lstStyle>
            <a:lvl1pPr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29" name="Picture 2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928" y="4906532"/>
            <a:ext cx="1068666" cy="144270"/>
          </a:xfrm>
          <a:prstGeom prst="rect">
            <a:avLst/>
          </a:prstGeom>
        </p:spPr>
      </p:pic>
      <p:sp>
        <p:nvSpPr>
          <p:cNvPr id="12" name="TextBox 11"/>
          <p:cNvSpPr txBox="1"/>
          <p:nvPr userDrawn="1"/>
        </p:nvSpPr>
        <p:spPr>
          <a:xfrm>
            <a:off x="1188594" y="4878166"/>
            <a:ext cx="2478398" cy="2354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August</a:t>
            </a:r>
            <a:r>
              <a:rPr lang="en-US" sz="900" baseline="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22</a:t>
            </a:r>
            <a:r>
              <a:rPr lang="en-U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2018</a:t>
            </a:r>
            <a:endParaRPr lang="en-U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2725651" y="4906532"/>
            <a:ext cx="5414776" cy="278980"/>
          </a:xfrm>
        </p:spPr>
        <p:txBody>
          <a:bodyPr>
            <a:normAutofit/>
          </a:bodyPr>
          <a:lstStyle>
            <a:lvl1pPr marL="0" indent="0" algn="r">
              <a:buNone/>
              <a:defRPr sz="9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Footer space. Delete if not needed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60407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0" y="0"/>
            <a:ext cx="9140299" cy="5143500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8722659" y="4863251"/>
            <a:ext cx="41949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A97A228E-9D8D-4F10-9805-D9D271E83FFF}" type="slidenum">
              <a:rPr lang="en-US" sz="900" baseline="0" smtClean="0">
                <a:solidFill>
                  <a:schemeClr val="bg1"/>
                </a:solidFill>
                <a:latin typeface="Arial" panose="020B0604020202020204" pitchFamily="34" charset="0"/>
              </a:rPr>
              <a:pPr algn="ctr"/>
              <a:t>‹#›</a:t>
            </a:fld>
            <a:endParaRPr lang="en-US" sz="900" baseline="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pic>
        <p:nvPicPr>
          <p:cNvPr id="29" name="Picture 2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928" y="4906532"/>
            <a:ext cx="1068666" cy="144270"/>
          </a:xfrm>
          <a:prstGeom prst="rect">
            <a:avLst/>
          </a:prstGeom>
        </p:spPr>
      </p:pic>
      <p:sp>
        <p:nvSpPr>
          <p:cNvPr id="15" name="Text Placeholder 26"/>
          <p:cNvSpPr>
            <a:spLocks noGrp="1"/>
          </p:cNvSpPr>
          <p:nvPr>
            <p:ph type="body" sz="quarter" idx="13" hasCustomPrompt="1"/>
          </p:nvPr>
        </p:nvSpPr>
        <p:spPr>
          <a:xfrm>
            <a:off x="264802" y="1116301"/>
            <a:ext cx="8574396" cy="3226282"/>
          </a:xfrm>
        </p:spPr>
        <p:txBody>
          <a:bodyPr wrap="square">
            <a:noAutofit/>
          </a:bodyPr>
          <a:lstStyle>
            <a:lvl1pPr marL="0" indent="0">
              <a:buNone/>
              <a:defRPr sz="120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edit</a:t>
            </a:r>
            <a:r>
              <a:rPr lang="de-DE" dirty="0" smtClean="0"/>
              <a:t> </a:t>
            </a:r>
            <a:r>
              <a:rPr lang="de-DE" dirty="0" err="1" smtClean="0"/>
              <a:t>text</a:t>
            </a:r>
            <a:endParaRPr lang="en-US" dirty="0"/>
          </a:p>
        </p:txBody>
      </p:sp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264801" y="241537"/>
            <a:ext cx="8574397" cy="448573"/>
          </a:xfrm>
        </p:spPr>
        <p:txBody>
          <a:bodyPr wrap="none" anchor="b">
            <a:noAutofit/>
          </a:bodyPr>
          <a:lstStyle>
            <a:lvl1pPr>
              <a:defRPr sz="2400" b="1" cap="all" baseline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PUT YOUR TITLE HERE</a:t>
            </a:r>
            <a:endParaRPr lang="en-US" dirty="0"/>
          </a:p>
        </p:txBody>
      </p:sp>
      <p:sp>
        <p:nvSpPr>
          <p:cNvPr id="14" name="Text Placeholder 22"/>
          <p:cNvSpPr>
            <a:spLocks noGrp="1"/>
          </p:cNvSpPr>
          <p:nvPr>
            <p:ph type="body" sz="quarter" idx="12" hasCustomPrompt="1"/>
          </p:nvPr>
        </p:nvSpPr>
        <p:spPr>
          <a:xfrm>
            <a:off x="265112" y="575092"/>
            <a:ext cx="8574087" cy="282575"/>
          </a:xfrm>
        </p:spPr>
        <p:txBody>
          <a:bodyPr wrap="none">
            <a:noAutofit/>
          </a:bodyPr>
          <a:lstStyle>
            <a:lvl1pPr marL="0" indent="0">
              <a:lnSpc>
                <a:spcPct val="100000"/>
              </a:lnSpc>
              <a:spcBef>
                <a:spcPts val="50"/>
              </a:spcBef>
              <a:buNone/>
              <a:defRPr sz="1800" kern="1200" cap="none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 err="1" smtClean="0"/>
              <a:t>Put</a:t>
            </a:r>
            <a:r>
              <a:rPr lang="de-DE" dirty="0" smtClean="0"/>
              <a:t> </a:t>
            </a:r>
            <a:r>
              <a:rPr lang="de-DE" dirty="0" err="1" smtClean="0"/>
              <a:t>your</a:t>
            </a:r>
            <a:r>
              <a:rPr lang="de-DE" dirty="0" smtClean="0"/>
              <a:t> </a:t>
            </a:r>
            <a:r>
              <a:rPr lang="de-DE" dirty="0" err="1" smtClean="0"/>
              <a:t>subheadline</a:t>
            </a:r>
            <a:r>
              <a:rPr lang="de-DE" dirty="0" smtClean="0"/>
              <a:t> </a:t>
            </a:r>
            <a:r>
              <a:rPr lang="de-DE" dirty="0" err="1" smtClean="0"/>
              <a:t>here</a:t>
            </a:r>
            <a:endParaRPr lang="de-DE" dirty="0" smtClean="0"/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2725651" y="4906532"/>
            <a:ext cx="5414776" cy="278980"/>
          </a:xfrm>
        </p:spPr>
        <p:txBody>
          <a:bodyPr>
            <a:normAutofit/>
          </a:bodyPr>
          <a:lstStyle>
            <a:lvl1pPr marL="0" indent="0" algn="r">
              <a:buNone/>
              <a:defRPr sz="9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Footer space. Delete if not needed</a:t>
            </a:r>
            <a:endParaRPr lang="en-US" dirty="0"/>
          </a:p>
        </p:txBody>
      </p:sp>
      <p:sp>
        <p:nvSpPr>
          <p:cNvPr id="17" name="TextBox 16"/>
          <p:cNvSpPr txBox="1"/>
          <p:nvPr userDrawn="1"/>
        </p:nvSpPr>
        <p:spPr>
          <a:xfrm>
            <a:off x="1188594" y="4878166"/>
            <a:ext cx="2478398" cy="2354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August 22, 2018</a:t>
            </a:r>
            <a:endParaRPr lang="en-U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17302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51" y="0"/>
            <a:ext cx="9140299" cy="5143500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8722659" y="4863251"/>
            <a:ext cx="41949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A97A228E-9D8D-4F10-9805-D9D271E83FFF}" type="slidenum">
              <a:rPr lang="en-US" sz="900" baseline="0" smtClean="0">
                <a:solidFill>
                  <a:schemeClr val="bg1"/>
                </a:solidFill>
                <a:latin typeface="Arial" panose="020B0604020202020204" pitchFamily="34" charset="0"/>
              </a:rPr>
              <a:pPr algn="ctr"/>
              <a:t>‹#›</a:t>
            </a:fld>
            <a:endParaRPr lang="en-US" sz="900" baseline="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pic>
        <p:nvPicPr>
          <p:cNvPr id="29" name="Picture 2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928" y="4906532"/>
            <a:ext cx="1068666" cy="144270"/>
          </a:xfrm>
          <a:prstGeom prst="rect">
            <a:avLst/>
          </a:prstGeom>
        </p:spPr>
      </p:pic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264801" y="241537"/>
            <a:ext cx="8574397" cy="448573"/>
          </a:xfrm>
        </p:spPr>
        <p:txBody>
          <a:bodyPr wrap="none" anchor="b">
            <a:noAutofit/>
          </a:bodyPr>
          <a:lstStyle>
            <a:lvl1pPr>
              <a:defRPr sz="2400" b="1" cap="all" baseline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PUT YOUR TITLE HERE</a:t>
            </a:r>
            <a:endParaRPr lang="en-US" dirty="0"/>
          </a:p>
        </p:txBody>
      </p:sp>
      <p:sp>
        <p:nvSpPr>
          <p:cNvPr id="14" name="Text Placeholder 22"/>
          <p:cNvSpPr>
            <a:spLocks noGrp="1"/>
          </p:cNvSpPr>
          <p:nvPr>
            <p:ph type="body" sz="quarter" idx="12" hasCustomPrompt="1"/>
          </p:nvPr>
        </p:nvSpPr>
        <p:spPr>
          <a:xfrm>
            <a:off x="265112" y="575092"/>
            <a:ext cx="8574087" cy="282575"/>
          </a:xfrm>
        </p:spPr>
        <p:txBody>
          <a:bodyPr wrap="none">
            <a:noAutofit/>
          </a:bodyPr>
          <a:lstStyle>
            <a:lvl1pPr marL="0" indent="0">
              <a:lnSpc>
                <a:spcPct val="100000"/>
              </a:lnSpc>
              <a:spcBef>
                <a:spcPts val="50"/>
              </a:spcBef>
              <a:buNone/>
              <a:defRPr sz="1800" kern="1200" cap="none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 err="1" smtClean="0"/>
              <a:t>Put</a:t>
            </a:r>
            <a:r>
              <a:rPr lang="de-DE" dirty="0" smtClean="0"/>
              <a:t> </a:t>
            </a:r>
            <a:r>
              <a:rPr lang="de-DE" dirty="0" err="1" smtClean="0"/>
              <a:t>your</a:t>
            </a:r>
            <a:r>
              <a:rPr lang="de-DE" dirty="0" smtClean="0"/>
              <a:t> </a:t>
            </a:r>
            <a:r>
              <a:rPr lang="de-DE" dirty="0" err="1" smtClean="0"/>
              <a:t>subheadline</a:t>
            </a:r>
            <a:r>
              <a:rPr lang="de-DE" dirty="0" smtClean="0"/>
              <a:t> </a:t>
            </a:r>
            <a:r>
              <a:rPr lang="de-DE" dirty="0" err="1" smtClean="0"/>
              <a:t>here</a:t>
            </a:r>
            <a:endParaRPr lang="de-DE" dirty="0" smtClean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2725651" y="4906532"/>
            <a:ext cx="5414776" cy="278980"/>
          </a:xfrm>
        </p:spPr>
        <p:txBody>
          <a:bodyPr>
            <a:normAutofit/>
          </a:bodyPr>
          <a:lstStyle>
            <a:lvl1pPr marL="0" indent="0" algn="r">
              <a:buNone/>
              <a:defRPr sz="9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Footer space. Delete if not needed</a:t>
            </a:r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1188594" y="4878166"/>
            <a:ext cx="2478398" cy="2354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BC828223-AD68-482F-A0F5-1663E02E3D83}" type="datetime4">
              <a:rPr lang="en-US" sz="9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August 23, 2018</a:t>
            </a:fld>
            <a:endParaRPr lang="en-U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73891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0" y="0"/>
            <a:ext cx="9140299" cy="5143500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8722659" y="4863251"/>
            <a:ext cx="41949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A97A228E-9D8D-4F10-9805-D9D271E83FFF}" type="slidenum">
              <a:rPr lang="en-US" sz="900" baseline="0" smtClean="0">
                <a:solidFill>
                  <a:schemeClr val="bg1"/>
                </a:solidFill>
                <a:latin typeface="Arial" panose="020B0604020202020204" pitchFamily="34" charset="0"/>
              </a:rPr>
              <a:pPr algn="ctr"/>
              <a:t>‹#›</a:t>
            </a:fld>
            <a:endParaRPr lang="en-US" sz="900" baseline="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pic>
        <p:nvPicPr>
          <p:cNvPr id="29" name="Picture 2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928" y="4906532"/>
            <a:ext cx="1068666" cy="144270"/>
          </a:xfrm>
          <a:prstGeom prst="rect">
            <a:avLst/>
          </a:prstGeom>
        </p:spPr>
      </p:pic>
      <p:sp>
        <p:nvSpPr>
          <p:cNvPr id="6" name="TextBox 5"/>
          <p:cNvSpPr txBox="1"/>
          <p:nvPr userDrawn="1"/>
        </p:nvSpPr>
        <p:spPr>
          <a:xfrm>
            <a:off x="1188594" y="4878166"/>
            <a:ext cx="2478398" cy="2354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BC828223-AD68-482F-A0F5-1663E02E3D83}" type="datetime4">
              <a:rPr lang="en-US" sz="9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August 23, 2018</a:t>
            </a:fld>
            <a:endParaRPr lang="en-U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2725651" y="4906532"/>
            <a:ext cx="5414776" cy="278980"/>
          </a:xfrm>
        </p:spPr>
        <p:txBody>
          <a:bodyPr>
            <a:normAutofit/>
          </a:bodyPr>
          <a:lstStyle>
            <a:lvl1pPr marL="0" indent="0" algn="r">
              <a:buNone/>
              <a:defRPr sz="9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Footer space. Delete if not needed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97069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orks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0" y="0"/>
            <a:ext cx="9140299" cy="5143500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8722659" y="4863251"/>
            <a:ext cx="41949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A97A228E-9D8D-4F10-9805-D9D271E83FFF}" type="slidenum">
              <a:rPr lang="en-US" sz="900" baseline="0" smtClean="0">
                <a:solidFill>
                  <a:schemeClr val="bg1"/>
                </a:solidFill>
                <a:latin typeface="Arial" panose="020B0604020202020204" pitchFamily="34" charset="0"/>
              </a:rPr>
              <a:pPr algn="ctr"/>
              <a:t>‹#›</a:t>
            </a:fld>
            <a:endParaRPr lang="en-US" sz="900" baseline="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pic>
        <p:nvPicPr>
          <p:cNvPr id="29" name="Picture 2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928" y="4906532"/>
            <a:ext cx="1068666" cy="14427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0" y="0"/>
            <a:ext cx="9144000" cy="5143500"/>
          </a:xfrm>
          <a:prstGeom prst="rect">
            <a:avLst/>
          </a:prstGeom>
        </p:spPr>
      </p:pic>
      <p:sp>
        <p:nvSpPr>
          <p:cNvPr id="6" name="Picture Placeholder 5"/>
          <p:cNvSpPr>
            <a:spLocks noGrp="1"/>
          </p:cNvSpPr>
          <p:nvPr>
            <p:ph type="pic" sz="quarter" idx="12" hasCustomPrompt="1"/>
          </p:nvPr>
        </p:nvSpPr>
        <p:spPr>
          <a:xfrm>
            <a:off x="1806575" y="506413"/>
            <a:ext cx="5526088" cy="3070225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 smtClean="0"/>
              <a:t>Insert </a:t>
            </a:r>
            <a:r>
              <a:rPr lang="de-DE" dirty="0" err="1" smtClean="0"/>
              <a:t>picture</a:t>
            </a:r>
            <a:r>
              <a:rPr lang="de-DE" dirty="0" smtClean="0"/>
              <a:t> </a:t>
            </a:r>
            <a:r>
              <a:rPr lang="de-DE" dirty="0" err="1" smtClean="0"/>
              <a:t>here</a:t>
            </a:r>
            <a:endParaRPr lang="en-US" dirty="0"/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2725651" y="4906532"/>
            <a:ext cx="5414776" cy="278980"/>
          </a:xfrm>
        </p:spPr>
        <p:txBody>
          <a:bodyPr>
            <a:normAutofit/>
          </a:bodyPr>
          <a:lstStyle>
            <a:lvl1pPr marL="0" indent="0" algn="r">
              <a:buNone/>
              <a:defRPr sz="9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Footer space. Delete if not needed</a:t>
            </a:r>
            <a:endParaRPr lang="en-US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1188594" y="4878166"/>
            <a:ext cx="2478398" cy="2354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BC828223-AD68-482F-A0F5-1663E02E3D83}" type="datetime4">
              <a:rPr lang="en-US" sz="9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August 23, 2018</a:t>
            </a:fld>
            <a:endParaRPr lang="en-U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19159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rv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0" y="0"/>
            <a:ext cx="9140299" cy="51435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761" y="56507"/>
            <a:ext cx="8577716" cy="4824965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8722659" y="4863251"/>
            <a:ext cx="41949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A97A228E-9D8D-4F10-9805-D9D271E83FFF}" type="slidenum">
              <a:rPr lang="en-US" sz="900" baseline="0" smtClean="0">
                <a:solidFill>
                  <a:schemeClr val="bg1"/>
                </a:solidFill>
                <a:latin typeface="Arial" panose="020B0604020202020204" pitchFamily="34" charset="0"/>
              </a:rPr>
              <a:pPr algn="ctr"/>
              <a:t>‹#›</a:t>
            </a:fld>
            <a:endParaRPr lang="en-US" sz="900" baseline="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pic>
        <p:nvPicPr>
          <p:cNvPr id="29" name="Picture 28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928" y="4906532"/>
            <a:ext cx="1068666" cy="144270"/>
          </a:xfrm>
          <a:prstGeom prst="rect">
            <a:avLst/>
          </a:prstGeom>
        </p:spPr>
      </p:pic>
      <p:sp>
        <p:nvSpPr>
          <p:cNvPr id="6" name="Picture Placeholder 5"/>
          <p:cNvSpPr>
            <a:spLocks noGrp="1"/>
          </p:cNvSpPr>
          <p:nvPr>
            <p:ph type="pic" sz="quarter" idx="12" hasCustomPrompt="1"/>
          </p:nvPr>
        </p:nvSpPr>
        <p:spPr>
          <a:xfrm>
            <a:off x="1329247" y="644468"/>
            <a:ext cx="6480534" cy="3639985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 smtClean="0"/>
              <a:t>Insert </a:t>
            </a:r>
            <a:r>
              <a:rPr lang="de-DE" dirty="0" err="1" smtClean="0"/>
              <a:t>picture</a:t>
            </a:r>
            <a:r>
              <a:rPr lang="de-DE" dirty="0" smtClean="0"/>
              <a:t> </a:t>
            </a:r>
            <a:r>
              <a:rPr lang="de-DE" dirty="0" err="1" smtClean="0"/>
              <a:t>here</a:t>
            </a:r>
            <a:endParaRPr lang="en-US" dirty="0"/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2725651" y="4906532"/>
            <a:ext cx="5414776" cy="278980"/>
          </a:xfrm>
        </p:spPr>
        <p:txBody>
          <a:bodyPr>
            <a:normAutofit/>
          </a:bodyPr>
          <a:lstStyle>
            <a:lvl1pPr marL="0" indent="0" algn="r">
              <a:buNone/>
              <a:defRPr sz="9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Footer space. Delete if not needed</a:t>
            </a:r>
            <a:endParaRPr lang="en-US" dirty="0"/>
          </a:p>
        </p:txBody>
      </p:sp>
      <p:sp>
        <p:nvSpPr>
          <p:cNvPr id="15" name="TextBox 14"/>
          <p:cNvSpPr txBox="1"/>
          <p:nvPr userDrawn="1"/>
        </p:nvSpPr>
        <p:spPr>
          <a:xfrm>
            <a:off x="1188594" y="4878166"/>
            <a:ext cx="2478398" cy="2354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D1796A6-39AD-4854-8B44-06D43AFF9584}" type="datetime4">
              <a:rPr lang="en-US" sz="9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August 23, 2018</a:t>
            </a:fld>
            <a:endParaRPr lang="en-U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7362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z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0" y="0"/>
            <a:ext cx="9140299" cy="51435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542" y="-495435"/>
            <a:ext cx="9040482" cy="6025481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8722659" y="4863251"/>
            <a:ext cx="41949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A97A228E-9D8D-4F10-9805-D9D271E83FFF}" type="slidenum">
              <a:rPr lang="en-US" sz="900" baseline="0" smtClean="0">
                <a:solidFill>
                  <a:schemeClr val="bg1"/>
                </a:solidFill>
                <a:latin typeface="Arial" panose="020B0604020202020204" pitchFamily="34" charset="0"/>
              </a:rPr>
              <a:pPr algn="ctr"/>
              <a:t>‹#›</a:t>
            </a:fld>
            <a:endParaRPr lang="en-US" sz="900" baseline="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pic>
        <p:nvPicPr>
          <p:cNvPr id="29" name="Picture 28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928" y="4906532"/>
            <a:ext cx="1068666" cy="144270"/>
          </a:xfrm>
          <a:prstGeom prst="rect">
            <a:avLst/>
          </a:prstGeom>
        </p:spPr>
      </p:pic>
      <p:sp>
        <p:nvSpPr>
          <p:cNvPr id="6" name="Picture Placeholder 5"/>
          <p:cNvSpPr>
            <a:spLocks noGrp="1"/>
          </p:cNvSpPr>
          <p:nvPr>
            <p:ph type="pic" sz="quarter" idx="12" hasCustomPrompt="1"/>
          </p:nvPr>
        </p:nvSpPr>
        <p:spPr>
          <a:xfrm>
            <a:off x="1121435" y="718868"/>
            <a:ext cx="6061494" cy="3410309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 smtClean="0"/>
              <a:t>Insert </a:t>
            </a:r>
            <a:r>
              <a:rPr lang="de-DE" dirty="0" err="1" smtClean="0"/>
              <a:t>picture</a:t>
            </a:r>
            <a:r>
              <a:rPr lang="de-DE" dirty="0" smtClean="0"/>
              <a:t> </a:t>
            </a:r>
            <a:r>
              <a:rPr lang="de-DE" dirty="0" err="1" smtClean="0"/>
              <a:t>here</a:t>
            </a:r>
            <a:endParaRPr 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1188594" y="4878166"/>
            <a:ext cx="2478398" cy="2354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37E48EB8-7ED4-46AC-8ACD-7ACB48AD47A2}" type="datetime4">
              <a:rPr lang="en-US" sz="9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August 23, 2018</a:t>
            </a:fld>
            <a:endParaRPr lang="en-U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2725651" y="4906532"/>
            <a:ext cx="5414776" cy="278980"/>
          </a:xfrm>
        </p:spPr>
        <p:txBody>
          <a:bodyPr>
            <a:normAutofit/>
          </a:bodyPr>
          <a:lstStyle>
            <a:lvl1pPr marL="0" indent="0" algn="r">
              <a:buNone/>
              <a:defRPr sz="9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Footer space. Delete if not needed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3622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2D36AC-74BC-4CF9-B778-45575C03CA7E}" type="datetime4">
              <a:rPr lang="en-US" smtClean="0"/>
              <a:t>August 23, 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FBC198-7709-4832-80A6-FD0F64FD87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054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8" r:id="rId2"/>
    <p:sldLayoutId id="2147483674" r:id="rId3"/>
    <p:sldLayoutId id="2147483690" r:id="rId4"/>
    <p:sldLayoutId id="2147483697" r:id="rId5"/>
    <p:sldLayoutId id="2147483698" r:id="rId6"/>
    <p:sldLayoutId id="2147483691" r:id="rId7"/>
    <p:sldLayoutId id="2147483692" r:id="rId8"/>
    <p:sldLayoutId id="2147483693" r:id="rId9"/>
    <p:sldLayoutId id="2147483686" r:id="rId10"/>
    <p:sldLayoutId id="2147483689" r:id="rId11"/>
  </p:sldLayoutIdLst>
  <p:timing>
    <p:tnLst>
      <p:par>
        <p:cTn id="1" dur="indefinite" restart="never" nodeType="tmRoot"/>
      </p:par>
    </p:tnLst>
  </p:timing>
  <p:hf hdr="0" ft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://clang.llvm.org/docs/LibASTMatchersReference.html" TargetMode="Externa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blogs.msdn.microsoft.com/vcblog/2017/09/11/two-phase-name-lookup-support-comes-to-msvc/" TargetMode="Externa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cmake.org/cmake/help/v3.5/variable/CMAKE_EXPORT_COMPILE_COMMANDS.html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www.sourcetrail.com/blog/export_clang_compilation_database_from_visual_studio_solution/" TargetMode="External"/><Relationship Id="rId4" Type="http://schemas.openxmlformats.org/officeDocument/2006/relationships/hyperlink" Target="https://ninja-build.org/manual.html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eiband/adcpp2018" TargetMode="Externa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penhub.net/p/chrome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openhub.net/p/firefox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264802" y="1094648"/>
            <a:ext cx="7362740" cy="1059662"/>
          </a:xfrm>
        </p:spPr>
        <p:txBody>
          <a:bodyPr wrap="square"/>
          <a:lstStyle/>
          <a:p>
            <a:r>
              <a:rPr lang="en-US" dirty="0" smtClean="0"/>
              <a:t>MUC++ - Clang-based </a:t>
            </a:r>
            <a:r>
              <a:rPr lang="en-US" dirty="0" err="1"/>
              <a:t>Refactorings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Daniel Eiband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2619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592043" y="1269476"/>
            <a:ext cx="7766354" cy="2745716"/>
            <a:chOff x="506161" y="1415982"/>
            <a:chExt cx="7766354" cy="2745716"/>
          </a:xfrm>
        </p:grpSpPr>
        <p:sp>
          <p:nvSpPr>
            <p:cNvPr id="4" name="Chevron 3"/>
            <p:cNvSpPr/>
            <p:nvPr/>
          </p:nvSpPr>
          <p:spPr>
            <a:xfrm>
              <a:off x="2388942" y="1981755"/>
              <a:ext cx="3526872" cy="1909632"/>
            </a:xfrm>
            <a:prstGeom prst="chevron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</a:t>
              </a:r>
              <a:r>
                <a:rPr lang="en-US" dirty="0" smtClean="0"/>
                <a:t>hared libraries</a:t>
              </a:r>
              <a:endParaRPr lang="en-US" dirty="0"/>
            </a:p>
          </p:txBody>
        </p:sp>
        <p:grpSp>
          <p:nvGrpSpPr>
            <p:cNvPr id="5" name="Group 4"/>
            <p:cNvGrpSpPr/>
            <p:nvPr/>
          </p:nvGrpSpPr>
          <p:grpSpPr>
            <a:xfrm>
              <a:off x="506161" y="1415982"/>
              <a:ext cx="2218267" cy="2745716"/>
              <a:chOff x="1385197" y="1476605"/>
              <a:chExt cx="2218267" cy="2745716"/>
            </a:xfrm>
          </p:grpSpPr>
          <p:pic>
            <p:nvPicPr>
              <p:cNvPr id="9" name="Picture 8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355465" y="1476605"/>
                <a:ext cx="1247999" cy="936000"/>
              </a:xfrm>
              <a:prstGeom prst="rect">
                <a:avLst/>
              </a:prstGeom>
            </p:spPr>
          </p:pic>
          <p:pic>
            <p:nvPicPr>
              <p:cNvPr id="10" name="Picture 9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37052" y="3286321"/>
                <a:ext cx="1248000" cy="936000"/>
              </a:xfrm>
              <a:prstGeom prst="rect">
                <a:avLst/>
              </a:prstGeom>
            </p:spPr>
          </p:pic>
          <p:pic>
            <p:nvPicPr>
              <p:cNvPr id="11" name="Picture 10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85197" y="2046034"/>
                <a:ext cx="1248000" cy="936000"/>
              </a:xfrm>
              <a:prstGeom prst="rect">
                <a:avLst/>
              </a:prstGeom>
            </p:spPr>
          </p:pic>
          <p:pic>
            <p:nvPicPr>
              <p:cNvPr id="12" name="Picture 11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112971" y="2615463"/>
                <a:ext cx="1248000" cy="936000"/>
              </a:xfrm>
              <a:prstGeom prst="rect">
                <a:avLst/>
              </a:prstGeom>
            </p:spPr>
          </p:pic>
        </p:grpSp>
        <p:grpSp>
          <p:nvGrpSpPr>
            <p:cNvPr id="6" name="Group 5"/>
            <p:cNvGrpSpPr/>
            <p:nvPr/>
          </p:nvGrpSpPr>
          <p:grpSpPr>
            <a:xfrm>
              <a:off x="5274986" y="1966594"/>
              <a:ext cx="2997529" cy="1909633"/>
              <a:chOff x="4724325" y="1962937"/>
              <a:chExt cx="2997529" cy="1909633"/>
            </a:xfrm>
          </p:grpSpPr>
          <p:sp>
            <p:nvSpPr>
              <p:cNvPr id="7" name="Chevron 6"/>
              <p:cNvSpPr/>
              <p:nvPr/>
            </p:nvSpPr>
            <p:spPr>
              <a:xfrm>
                <a:off x="4724325" y="1962938"/>
                <a:ext cx="1993114" cy="1909632"/>
              </a:xfrm>
              <a:prstGeom prst="chevron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5717156" y="1962937"/>
                <a:ext cx="2004698" cy="1909633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b</a:t>
                </a:r>
                <a:r>
                  <a:rPr lang="en-US" dirty="0" smtClean="0"/>
                  <a:t>ase libraries</a:t>
                </a:r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11688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 wrap="square"/>
          <a:lstStyle/>
          <a:p>
            <a:r>
              <a:rPr lang="en-US" sz="4000" dirty="0" smtClean="0"/>
              <a:t>CLANG Tooling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747611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Clang Tooling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Framework for C++ tools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Operates on top of the Abstract Syntax Tree (AST)</a:t>
            </a:r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3108" y="241537"/>
            <a:ext cx="2196090" cy="2196090"/>
          </a:xfrm>
          <a:prstGeom prst="rect">
            <a:avLst/>
          </a:prstGeom>
        </p:spPr>
      </p:pic>
      <p:grpSp>
        <p:nvGrpSpPr>
          <p:cNvPr id="90" name="Group 89"/>
          <p:cNvGrpSpPr/>
          <p:nvPr/>
        </p:nvGrpSpPr>
        <p:grpSpPr>
          <a:xfrm>
            <a:off x="1547721" y="2143173"/>
            <a:ext cx="2197116" cy="2212230"/>
            <a:chOff x="1547721" y="2143173"/>
            <a:chExt cx="2197116" cy="2212230"/>
          </a:xfrm>
        </p:grpSpPr>
        <p:grpSp>
          <p:nvGrpSpPr>
            <p:cNvPr id="45" name="Group 44"/>
            <p:cNvGrpSpPr/>
            <p:nvPr/>
          </p:nvGrpSpPr>
          <p:grpSpPr>
            <a:xfrm>
              <a:off x="1547721" y="2143173"/>
              <a:ext cx="2197116" cy="1176060"/>
              <a:chOff x="4631361" y="2032933"/>
              <a:chExt cx="2197116" cy="1176060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5380204" y="2032933"/>
                <a:ext cx="459726" cy="252597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If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7" name="Straight Arrow Connector 6"/>
              <p:cNvCxnSpPr>
                <a:stCxn id="5" idx="2"/>
                <a:endCxn id="8" idx="0"/>
              </p:cNvCxnSpPr>
              <p:nvPr/>
            </p:nvCxnSpPr>
            <p:spPr>
              <a:xfrm flipH="1">
                <a:off x="4861224" y="2285530"/>
                <a:ext cx="748843" cy="21012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Rectangle 7"/>
              <p:cNvSpPr/>
              <p:nvPr/>
            </p:nvSpPr>
            <p:spPr>
              <a:xfrm>
                <a:off x="4631361" y="2495655"/>
                <a:ext cx="459726" cy="252597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b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5249486" y="2498626"/>
                <a:ext cx="721163" cy="252597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Return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6107314" y="2495655"/>
                <a:ext cx="721163" cy="252597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Return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2" name="Straight Arrow Connector 11"/>
              <p:cNvCxnSpPr>
                <a:stCxn id="5" idx="2"/>
                <a:endCxn id="10" idx="0"/>
              </p:cNvCxnSpPr>
              <p:nvPr/>
            </p:nvCxnSpPr>
            <p:spPr>
              <a:xfrm>
                <a:off x="5610067" y="2285530"/>
                <a:ext cx="1" cy="21309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/>
              <p:cNvCxnSpPr>
                <a:stCxn id="5" idx="2"/>
                <a:endCxn id="11" idx="0"/>
              </p:cNvCxnSpPr>
              <p:nvPr/>
            </p:nvCxnSpPr>
            <p:spPr>
              <a:xfrm>
                <a:off x="5610067" y="2285530"/>
                <a:ext cx="857829" cy="21012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/>
              <p:cNvCxnSpPr>
                <a:stCxn id="10" idx="2"/>
                <a:endCxn id="21" idx="0"/>
              </p:cNvCxnSpPr>
              <p:nvPr/>
            </p:nvCxnSpPr>
            <p:spPr>
              <a:xfrm flipH="1">
                <a:off x="5610067" y="2751223"/>
                <a:ext cx="1" cy="20517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Rectangle 20"/>
              <p:cNvSpPr/>
              <p:nvPr/>
            </p:nvSpPr>
            <p:spPr>
              <a:xfrm>
                <a:off x="5380204" y="2956396"/>
                <a:ext cx="459726" cy="252597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1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3" name="Straight Arrow Connector 22"/>
              <p:cNvCxnSpPr>
                <a:stCxn id="11" idx="2"/>
                <a:endCxn id="24" idx="0"/>
              </p:cNvCxnSpPr>
              <p:nvPr/>
            </p:nvCxnSpPr>
            <p:spPr>
              <a:xfrm flipH="1">
                <a:off x="6467895" y="2748252"/>
                <a:ext cx="1" cy="20410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Rectangle 23"/>
              <p:cNvSpPr/>
              <p:nvPr/>
            </p:nvSpPr>
            <p:spPr>
              <a:xfrm>
                <a:off x="6238032" y="2952358"/>
                <a:ext cx="459726" cy="252597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2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46" name="TextBox 45"/>
            <p:cNvSpPr txBox="1"/>
            <p:nvPr/>
          </p:nvSpPr>
          <p:spPr>
            <a:xfrm>
              <a:off x="1966818" y="3524406"/>
              <a:ext cx="111921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if</a:t>
              </a:r>
              <a:r>
                <a:rPr lang="en-US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(</a:t>
              </a:r>
              <a:r>
                <a:rPr lang="en-US" sz="1200" dirty="0">
                  <a:solidFill>
                    <a:srgbClr val="808080"/>
                  </a:solidFill>
                  <a:latin typeface="Consolas" panose="020B0609020204030204" pitchFamily="49" charset="0"/>
                </a:rPr>
                <a:t>b</a:t>
              </a:r>
              <a:r>
                <a:rPr lang="en-US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)</a:t>
              </a:r>
            </a:p>
            <a:p>
              <a:r>
                <a:rPr lang="en-US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 </a:t>
              </a:r>
              <a:r>
                <a:rPr lang="en-US" sz="12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return</a:t>
              </a:r>
              <a:r>
                <a:rPr lang="en-US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1;</a:t>
              </a:r>
            </a:p>
            <a:p>
              <a:r>
                <a:rPr lang="en-US" sz="12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else</a:t>
              </a:r>
              <a:endParaRPr lang="en-US" sz="1200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r>
                <a:rPr lang="en-US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 </a:t>
              </a:r>
              <a:r>
                <a:rPr lang="en-US" sz="12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return</a:t>
              </a:r>
              <a:r>
                <a:rPr lang="en-US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2;</a:t>
              </a:r>
              <a:endParaRPr lang="en-US" sz="1200" dirty="0"/>
            </a:p>
          </p:txBody>
        </p:sp>
      </p:grpSp>
      <p:grpSp>
        <p:nvGrpSpPr>
          <p:cNvPr id="91" name="Group 90"/>
          <p:cNvGrpSpPr/>
          <p:nvPr/>
        </p:nvGrpSpPr>
        <p:grpSpPr>
          <a:xfrm>
            <a:off x="4541238" y="2143173"/>
            <a:ext cx="1644682" cy="1935230"/>
            <a:chOff x="4541238" y="2143173"/>
            <a:chExt cx="1644682" cy="1935230"/>
          </a:xfrm>
        </p:grpSpPr>
        <p:sp>
          <p:nvSpPr>
            <p:cNvPr id="47" name="TextBox 46"/>
            <p:cNvSpPr txBox="1"/>
            <p:nvPr/>
          </p:nvSpPr>
          <p:spPr>
            <a:xfrm>
              <a:off x="4549093" y="3801404"/>
              <a:ext cx="162897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return</a:t>
              </a:r>
              <a:r>
                <a:rPr lang="en-US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1200" dirty="0">
                  <a:solidFill>
                    <a:srgbClr val="808080"/>
                  </a:solidFill>
                  <a:latin typeface="Consolas" panose="020B0609020204030204" pitchFamily="49" charset="0"/>
                </a:rPr>
                <a:t>b</a:t>
              </a:r>
              <a:r>
                <a:rPr lang="en-US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? 1 : 2;</a:t>
              </a:r>
              <a:endParaRPr lang="en-US" sz="1200" dirty="0"/>
            </a:p>
          </p:txBody>
        </p:sp>
        <p:grpSp>
          <p:nvGrpSpPr>
            <p:cNvPr id="89" name="Group 88"/>
            <p:cNvGrpSpPr/>
            <p:nvPr/>
          </p:nvGrpSpPr>
          <p:grpSpPr>
            <a:xfrm>
              <a:off x="4541238" y="2143173"/>
              <a:ext cx="1644682" cy="1172537"/>
              <a:chOff x="6283063" y="2073345"/>
              <a:chExt cx="1644682" cy="1172537"/>
            </a:xfrm>
          </p:grpSpPr>
          <p:cxnSp>
            <p:nvCxnSpPr>
              <p:cNvPr id="50" name="Straight Arrow Connector 49"/>
              <p:cNvCxnSpPr>
                <a:stCxn id="53" idx="2"/>
                <a:endCxn id="51" idx="0"/>
              </p:cNvCxnSpPr>
              <p:nvPr/>
            </p:nvCxnSpPr>
            <p:spPr>
              <a:xfrm flipH="1">
                <a:off x="6512926" y="2794195"/>
                <a:ext cx="592479" cy="19909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Rectangle 50"/>
              <p:cNvSpPr/>
              <p:nvPr/>
            </p:nvSpPr>
            <p:spPr>
              <a:xfrm>
                <a:off x="6283063" y="2993285"/>
                <a:ext cx="459726" cy="252597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b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2" name="Rectangle 51"/>
              <p:cNvSpPr/>
              <p:nvPr/>
            </p:nvSpPr>
            <p:spPr>
              <a:xfrm>
                <a:off x="6744824" y="2073345"/>
                <a:ext cx="721163" cy="252597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Return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3" name="Rectangle 52"/>
              <p:cNvSpPr/>
              <p:nvPr/>
            </p:nvSpPr>
            <p:spPr>
              <a:xfrm>
                <a:off x="6580389" y="2541598"/>
                <a:ext cx="1050031" cy="252597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Conditional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54" name="Straight Arrow Connector 53"/>
              <p:cNvCxnSpPr>
                <a:stCxn id="53" idx="2"/>
                <a:endCxn id="57" idx="0"/>
              </p:cNvCxnSpPr>
              <p:nvPr/>
            </p:nvCxnSpPr>
            <p:spPr>
              <a:xfrm flipH="1">
                <a:off x="7105404" y="2794195"/>
                <a:ext cx="1" cy="19451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Arrow Connector 55"/>
              <p:cNvCxnSpPr>
                <a:stCxn id="52" idx="2"/>
                <a:endCxn id="53" idx="0"/>
              </p:cNvCxnSpPr>
              <p:nvPr/>
            </p:nvCxnSpPr>
            <p:spPr>
              <a:xfrm flipH="1">
                <a:off x="7105405" y="2325942"/>
                <a:ext cx="1" cy="21565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7" name="Rectangle 56"/>
              <p:cNvSpPr/>
              <p:nvPr/>
            </p:nvSpPr>
            <p:spPr>
              <a:xfrm>
                <a:off x="6875541" y="2988711"/>
                <a:ext cx="459726" cy="252597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1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58" name="Straight Arrow Connector 57"/>
              <p:cNvCxnSpPr>
                <a:stCxn id="53" idx="2"/>
                <a:endCxn id="59" idx="0"/>
              </p:cNvCxnSpPr>
              <p:nvPr/>
            </p:nvCxnSpPr>
            <p:spPr>
              <a:xfrm>
                <a:off x="7105405" y="2794195"/>
                <a:ext cx="592477" cy="19451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9" name="Rectangle 58"/>
              <p:cNvSpPr/>
              <p:nvPr/>
            </p:nvSpPr>
            <p:spPr>
              <a:xfrm>
                <a:off x="7468019" y="2988711"/>
                <a:ext cx="459726" cy="252597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2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15906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Clang Tooling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Framework for C++ tools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/>
              <a:t>Operates on top of the Abstract Syntax Tree (AST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AST Matcher API</a:t>
            </a:r>
          </a:p>
          <a:p>
            <a:pPr lvl="1"/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clang.llvm.org/docs/LibASTMatchersReference.html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3108" y="241537"/>
            <a:ext cx="2196090" cy="2196090"/>
          </a:xfrm>
          <a:prstGeom prst="rect">
            <a:avLst/>
          </a:prstGeom>
        </p:spPr>
      </p:pic>
      <p:grpSp>
        <p:nvGrpSpPr>
          <p:cNvPr id="45" name="Group 44"/>
          <p:cNvGrpSpPr/>
          <p:nvPr/>
        </p:nvGrpSpPr>
        <p:grpSpPr>
          <a:xfrm>
            <a:off x="1547721" y="2143173"/>
            <a:ext cx="2197116" cy="1176060"/>
            <a:chOff x="4631361" y="2032933"/>
            <a:chExt cx="2197116" cy="1176060"/>
          </a:xfrm>
        </p:grpSpPr>
        <p:sp>
          <p:nvSpPr>
            <p:cNvPr id="5" name="Rectangle 4"/>
            <p:cNvSpPr/>
            <p:nvPr/>
          </p:nvSpPr>
          <p:spPr>
            <a:xfrm>
              <a:off x="5380204" y="2032933"/>
              <a:ext cx="459726" cy="25259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If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7" name="Straight Arrow Connector 6"/>
            <p:cNvCxnSpPr>
              <a:stCxn id="5" idx="2"/>
              <a:endCxn id="8" idx="0"/>
            </p:cNvCxnSpPr>
            <p:nvPr/>
          </p:nvCxnSpPr>
          <p:spPr>
            <a:xfrm flipH="1">
              <a:off x="4861224" y="2285530"/>
              <a:ext cx="748843" cy="21012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ectangle 7"/>
            <p:cNvSpPr/>
            <p:nvPr/>
          </p:nvSpPr>
          <p:spPr>
            <a:xfrm>
              <a:off x="4631361" y="2495655"/>
              <a:ext cx="459726" cy="25259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b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5249486" y="2498626"/>
              <a:ext cx="721163" cy="25259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Return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107314" y="2495655"/>
              <a:ext cx="721163" cy="25259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Return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2" name="Straight Arrow Connector 11"/>
            <p:cNvCxnSpPr>
              <a:stCxn id="5" idx="2"/>
              <a:endCxn id="10" idx="0"/>
            </p:cNvCxnSpPr>
            <p:nvPr/>
          </p:nvCxnSpPr>
          <p:spPr>
            <a:xfrm>
              <a:off x="5610067" y="2285530"/>
              <a:ext cx="1" cy="21309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5" idx="2"/>
              <a:endCxn id="11" idx="0"/>
            </p:cNvCxnSpPr>
            <p:nvPr/>
          </p:nvCxnSpPr>
          <p:spPr>
            <a:xfrm>
              <a:off x="5610067" y="2285530"/>
              <a:ext cx="857829" cy="21012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10" idx="2"/>
              <a:endCxn id="21" idx="0"/>
            </p:cNvCxnSpPr>
            <p:nvPr/>
          </p:nvCxnSpPr>
          <p:spPr>
            <a:xfrm flipH="1">
              <a:off x="5610067" y="2751223"/>
              <a:ext cx="1" cy="20517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0"/>
            <p:cNvSpPr/>
            <p:nvPr/>
          </p:nvSpPr>
          <p:spPr>
            <a:xfrm>
              <a:off x="5380204" y="2956396"/>
              <a:ext cx="459726" cy="25259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23" name="Straight Arrow Connector 22"/>
            <p:cNvCxnSpPr>
              <a:stCxn id="11" idx="2"/>
              <a:endCxn id="24" idx="0"/>
            </p:cNvCxnSpPr>
            <p:nvPr/>
          </p:nvCxnSpPr>
          <p:spPr>
            <a:xfrm flipH="1">
              <a:off x="6467895" y="2748252"/>
              <a:ext cx="1" cy="20410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6238032" y="2952358"/>
              <a:ext cx="459726" cy="25259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2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9" name="Group 88"/>
          <p:cNvGrpSpPr/>
          <p:nvPr/>
        </p:nvGrpSpPr>
        <p:grpSpPr>
          <a:xfrm>
            <a:off x="4541238" y="2143173"/>
            <a:ext cx="1644682" cy="1172537"/>
            <a:chOff x="6283063" y="2073345"/>
            <a:chExt cx="1644682" cy="1172537"/>
          </a:xfrm>
        </p:grpSpPr>
        <p:cxnSp>
          <p:nvCxnSpPr>
            <p:cNvPr id="50" name="Straight Arrow Connector 49"/>
            <p:cNvCxnSpPr>
              <a:stCxn id="53" idx="2"/>
              <a:endCxn id="51" idx="0"/>
            </p:cNvCxnSpPr>
            <p:nvPr/>
          </p:nvCxnSpPr>
          <p:spPr>
            <a:xfrm flipH="1">
              <a:off x="6512926" y="2794195"/>
              <a:ext cx="592479" cy="19909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Rectangle 50"/>
            <p:cNvSpPr/>
            <p:nvPr/>
          </p:nvSpPr>
          <p:spPr>
            <a:xfrm>
              <a:off x="6283063" y="2993285"/>
              <a:ext cx="459726" cy="25259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b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6744824" y="2073345"/>
              <a:ext cx="721163" cy="25259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Return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6580389" y="2541598"/>
              <a:ext cx="1050031" cy="25259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Conditional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54" name="Straight Arrow Connector 53"/>
            <p:cNvCxnSpPr>
              <a:stCxn id="53" idx="2"/>
              <a:endCxn id="57" idx="0"/>
            </p:cNvCxnSpPr>
            <p:nvPr/>
          </p:nvCxnSpPr>
          <p:spPr>
            <a:xfrm flipH="1">
              <a:off x="7105404" y="2794195"/>
              <a:ext cx="1" cy="19451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>
              <a:stCxn id="52" idx="2"/>
              <a:endCxn id="53" idx="0"/>
            </p:cNvCxnSpPr>
            <p:nvPr/>
          </p:nvCxnSpPr>
          <p:spPr>
            <a:xfrm flipH="1">
              <a:off x="7105405" y="2325942"/>
              <a:ext cx="1" cy="21565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Rectangle 56"/>
            <p:cNvSpPr/>
            <p:nvPr/>
          </p:nvSpPr>
          <p:spPr>
            <a:xfrm>
              <a:off x="6875541" y="2988711"/>
              <a:ext cx="459726" cy="25259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58" name="Straight Arrow Connector 57"/>
            <p:cNvCxnSpPr>
              <a:stCxn id="53" idx="2"/>
              <a:endCxn id="59" idx="0"/>
            </p:cNvCxnSpPr>
            <p:nvPr/>
          </p:nvCxnSpPr>
          <p:spPr>
            <a:xfrm>
              <a:off x="7105405" y="2794195"/>
              <a:ext cx="592477" cy="19451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Rectangle 58"/>
            <p:cNvSpPr/>
            <p:nvPr/>
          </p:nvSpPr>
          <p:spPr>
            <a:xfrm>
              <a:off x="7468019" y="2988711"/>
              <a:ext cx="459726" cy="25259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2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48715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Clang Tooling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AST matcher example</a:t>
            </a:r>
          </a:p>
          <a:p>
            <a:pPr marL="0" indent="0">
              <a:buNone/>
            </a:pPr>
            <a:endParaRPr lang="en-US" dirty="0" smtClean="0"/>
          </a:p>
          <a:p>
            <a:pPr marL="3429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clang::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ast_matchers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342900" lvl="1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 smtClean="0"/>
          </a:p>
          <a:p>
            <a:pPr marL="3429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returnStmt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has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integerLiteral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()))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2117824" y="1580183"/>
            <a:ext cx="1676586" cy="804330"/>
            <a:chOff x="2117824" y="1580183"/>
            <a:chExt cx="1676586" cy="804330"/>
          </a:xfrm>
        </p:grpSpPr>
        <p:sp>
          <p:nvSpPr>
            <p:cNvPr id="27" name="Rounded Rectangle 26"/>
            <p:cNvSpPr/>
            <p:nvPr/>
          </p:nvSpPr>
          <p:spPr>
            <a:xfrm>
              <a:off x="2117824" y="1580183"/>
              <a:ext cx="816744" cy="80433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2977666" y="1580183"/>
              <a:ext cx="816744" cy="80433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1547721" y="1158044"/>
            <a:ext cx="2197116" cy="1176060"/>
            <a:chOff x="4631361" y="2032933"/>
            <a:chExt cx="2197116" cy="1176060"/>
          </a:xfrm>
        </p:grpSpPr>
        <p:sp>
          <p:nvSpPr>
            <p:cNvPr id="5" name="Rectangle 4"/>
            <p:cNvSpPr/>
            <p:nvPr/>
          </p:nvSpPr>
          <p:spPr>
            <a:xfrm>
              <a:off x="5380204" y="2032933"/>
              <a:ext cx="459726" cy="25259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If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7" name="Straight Arrow Connector 6"/>
            <p:cNvCxnSpPr>
              <a:stCxn id="5" idx="2"/>
              <a:endCxn id="8" idx="0"/>
            </p:cNvCxnSpPr>
            <p:nvPr/>
          </p:nvCxnSpPr>
          <p:spPr>
            <a:xfrm flipH="1">
              <a:off x="4861224" y="2285530"/>
              <a:ext cx="748843" cy="21012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ectangle 7"/>
            <p:cNvSpPr/>
            <p:nvPr/>
          </p:nvSpPr>
          <p:spPr>
            <a:xfrm>
              <a:off x="4631361" y="2495655"/>
              <a:ext cx="459726" cy="25259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b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5249486" y="2498626"/>
              <a:ext cx="721163" cy="25259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Return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107314" y="2495655"/>
              <a:ext cx="721163" cy="25259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Return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2" name="Straight Arrow Connector 11"/>
            <p:cNvCxnSpPr>
              <a:stCxn id="5" idx="2"/>
              <a:endCxn id="10" idx="0"/>
            </p:cNvCxnSpPr>
            <p:nvPr/>
          </p:nvCxnSpPr>
          <p:spPr>
            <a:xfrm>
              <a:off x="5610067" y="2285530"/>
              <a:ext cx="1" cy="21309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5" idx="2"/>
              <a:endCxn id="11" idx="0"/>
            </p:cNvCxnSpPr>
            <p:nvPr/>
          </p:nvCxnSpPr>
          <p:spPr>
            <a:xfrm>
              <a:off x="5610067" y="2285530"/>
              <a:ext cx="857829" cy="21012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10" idx="2"/>
              <a:endCxn id="21" idx="0"/>
            </p:cNvCxnSpPr>
            <p:nvPr/>
          </p:nvCxnSpPr>
          <p:spPr>
            <a:xfrm flipH="1">
              <a:off x="5610067" y="2751223"/>
              <a:ext cx="1" cy="20517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0"/>
            <p:cNvSpPr/>
            <p:nvPr/>
          </p:nvSpPr>
          <p:spPr>
            <a:xfrm>
              <a:off x="5380204" y="2956396"/>
              <a:ext cx="459726" cy="25259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23" name="Straight Arrow Connector 22"/>
            <p:cNvCxnSpPr>
              <a:stCxn id="11" idx="2"/>
              <a:endCxn id="24" idx="0"/>
            </p:cNvCxnSpPr>
            <p:nvPr/>
          </p:nvCxnSpPr>
          <p:spPr>
            <a:xfrm flipH="1">
              <a:off x="6467895" y="2748252"/>
              <a:ext cx="1" cy="20410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6238032" y="2952358"/>
              <a:ext cx="459726" cy="25259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2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9" name="Group 88"/>
          <p:cNvGrpSpPr/>
          <p:nvPr/>
        </p:nvGrpSpPr>
        <p:grpSpPr>
          <a:xfrm>
            <a:off x="4541238" y="1158044"/>
            <a:ext cx="1644682" cy="1172537"/>
            <a:chOff x="6283063" y="2073345"/>
            <a:chExt cx="1644682" cy="1172537"/>
          </a:xfrm>
        </p:grpSpPr>
        <p:cxnSp>
          <p:nvCxnSpPr>
            <p:cNvPr id="50" name="Straight Arrow Connector 49"/>
            <p:cNvCxnSpPr>
              <a:stCxn id="53" idx="2"/>
              <a:endCxn id="51" idx="0"/>
            </p:cNvCxnSpPr>
            <p:nvPr/>
          </p:nvCxnSpPr>
          <p:spPr>
            <a:xfrm flipH="1">
              <a:off x="6512926" y="2794195"/>
              <a:ext cx="592479" cy="19909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Rectangle 50"/>
            <p:cNvSpPr/>
            <p:nvPr/>
          </p:nvSpPr>
          <p:spPr>
            <a:xfrm>
              <a:off x="6283063" y="2993285"/>
              <a:ext cx="459726" cy="25259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b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6744824" y="2073345"/>
              <a:ext cx="721163" cy="25259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Return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6580389" y="2541598"/>
              <a:ext cx="1050031" cy="25259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Conditional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54" name="Straight Arrow Connector 53"/>
            <p:cNvCxnSpPr>
              <a:stCxn id="53" idx="2"/>
              <a:endCxn id="57" idx="0"/>
            </p:cNvCxnSpPr>
            <p:nvPr/>
          </p:nvCxnSpPr>
          <p:spPr>
            <a:xfrm flipH="1">
              <a:off x="7105404" y="2794195"/>
              <a:ext cx="1" cy="19451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>
              <a:stCxn id="52" idx="2"/>
              <a:endCxn id="53" idx="0"/>
            </p:cNvCxnSpPr>
            <p:nvPr/>
          </p:nvCxnSpPr>
          <p:spPr>
            <a:xfrm flipH="1">
              <a:off x="7105405" y="2325942"/>
              <a:ext cx="1" cy="21565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Rectangle 56"/>
            <p:cNvSpPr/>
            <p:nvPr/>
          </p:nvSpPr>
          <p:spPr>
            <a:xfrm>
              <a:off x="6875541" y="2988711"/>
              <a:ext cx="459726" cy="25259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58" name="Straight Arrow Connector 57"/>
            <p:cNvCxnSpPr>
              <a:stCxn id="53" idx="2"/>
              <a:endCxn id="59" idx="0"/>
            </p:cNvCxnSpPr>
            <p:nvPr/>
          </p:nvCxnSpPr>
          <p:spPr>
            <a:xfrm>
              <a:off x="7105405" y="2794195"/>
              <a:ext cx="592477" cy="19451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Rectangle 58"/>
            <p:cNvSpPr/>
            <p:nvPr/>
          </p:nvSpPr>
          <p:spPr>
            <a:xfrm>
              <a:off x="7468019" y="2988711"/>
              <a:ext cx="459726" cy="25259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2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71423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Clang Tooling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A callback </a:t>
            </a:r>
            <a:r>
              <a:rPr lang="en-US" smtClean="0"/>
              <a:t>is invoked </a:t>
            </a:r>
            <a:r>
              <a:rPr lang="en-US" dirty="0" smtClean="0"/>
              <a:t>for each match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Access to AST node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Produce diagnostics and/or source code text replacements (code diff)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2117824" y="1580183"/>
            <a:ext cx="1676586" cy="804330"/>
            <a:chOff x="2117824" y="1580183"/>
            <a:chExt cx="1676586" cy="804330"/>
          </a:xfrm>
        </p:grpSpPr>
        <p:sp>
          <p:nvSpPr>
            <p:cNvPr id="27" name="Rounded Rectangle 26"/>
            <p:cNvSpPr/>
            <p:nvPr/>
          </p:nvSpPr>
          <p:spPr>
            <a:xfrm>
              <a:off x="2117824" y="1580183"/>
              <a:ext cx="816744" cy="80433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2977666" y="1580183"/>
              <a:ext cx="816744" cy="80433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1547721" y="1158044"/>
            <a:ext cx="2197116" cy="1176060"/>
            <a:chOff x="4631361" y="2032933"/>
            <a:chExt cx="2197116" cy="1176060"/>
          </a:xfrm>
        </p:grpSpPr>
        <p:sp>
          <p:nvSpPr>
            <p:cNvPr id="5" name="Rectangle 4"/>
            <p:cNvSpPr/>
            <p:nvPr/>
          </p:nvSpPr>
          <p:spPr>
            <a:xfrm>
              <a:off x="5380204" y="2032933"/>
              <a:ext cx="459726" cy="25259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If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7" name="Straight Arrow Connector 6"/>
            <p:cNvCxnSpPr>
              <a:stCxn id="5" idx="2"/>
              <a:endCxn id="8" idx="0"/>
            </p:cNvCxnSpPr>
            <p:nvPr/>
          </p:nvCxnSpPr>
          <p:spPr>
            <a:xfrm flipH="1">
              <a:off x="4861224" y="2285530"/>
              <a:ext cx="748843" cy="21012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ectangle 7"/>
            <p:cNvSpPr/>
            <p:nvPr/>
          </p:nvSpPr>
          <p:spPr>
            <a:xfrm>
              <a:off x="4631361" y="2495655"/>
              <a:ext cx="459726" cy="25259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b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5249486" y="2498626"/>
              <a:ext cx="721163" cy="25259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Return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107314" y="2495655"/>
              <a:ext cx="721163" cy="25259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Return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2" name="Straight Arrow Connector 11"/>
            <p:cNvCxnSpPr>
              <a:stCxn id="5" idx="2"/>
              <a:endCxn id="10" idx="0"/>
            </p:cNvCxnSpPr>
            <p:nvPr/>
          </p:nvCxnSpPr>
          <p:spPr>
            <a:xfrm>
              <a:off x="5610067" y="2285530"/>
              <a:ext cx="1" cy="21309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5" idx="2"/>
              <a:endCxn id="11" idx="0"/>
            </p:cNvCxnSpPr>
            <p:nvPr/>
          </p:nvCxnSpPr>
          <p:spPr>
            <a:xfrm>
              <a:off x="5610067" y="2285530"/>
              <a:ext cx="857829" cy="21012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10" idx="2"/>
              <a:endCxn id="21" idx="0"/>
            </p:cNvCxnSpPr>
            <p:nvPr/>
          </p:nvCxnSpPr>
          <p:spPr>
            <a:xfrm flipH="1">
              <a:off x="5610067" y="2751223"/>
              <a:ext cx="1" cy="20517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0"/>
            <p:cNvSpPr/>
            <p:nvPr/>
          </p:nvSpPr>
          <p:spPr>
            <a:xfrm>
              <a:off x="5380204" y="2956396"/>
              <a:ext cx="459726" cy="25259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23" name="Straight Arrow Connector 22"/>
            <p:cNvCxnSpPr>
              <a:stCxn id="11" idx="2"/>
              <a:endCxn id="24" idx="0"/>
            </p:cNvCxnSpPr>
            <p:nvPr/>
          </p:nvCxnSpPr>
          <p:spPr>
            <a:xfrm flipH="1">
              <a:off x="6467895" y="2748252"/>
              <a:ext cx="1" cy="20410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6238032" y="2952358"/>
              <a:ext cx="459726" cy="25259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2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9" name="Group 88"/>
          <p:cNvGrpSpPr/>
          <p:nvPr/>
        </p:nvGrpSpPr>
        <p:grpSpPr>
          <a:xfrm>
            <a:off x="4541238" y="1158044"/>
            <a:ext cx="1644682" cy="1172537"/>
            <a:chOff x="6283063" y="2073345"/>
            <a:chExt cx="1644682" cy="1172537"/>
          </a:xfrm>
        </p:grpSpPr>
        <p:cxnSp>
          <p:nvCxnSpPr>
            <p:cNvPr id="50" name="Straight Arrow Connector 49"/>
            <p:cNvCxnSpPr>
              <a:stCxn id="53" idx="2"/>
              <a:endCxn id="51" idx="0"/>
            </p:cNvCxnSpPr>
            <p:nvPr/>
          </p:nvCxnSpPr>
          <p:spPr>
            <a:xfrm flipH="1">
              <a:off x="6512926" y="2794195"/>
              <a:ext cx="592479" cy="19909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Rectangle 50"/>
            <p:cNvSpPr/>
            <p:nvPr/>
          </p:nvSpPr>
          <p:spPr>
            <a:xfrm>
              <a:off x="6283063" y="2993285"/>
              <a:ext cx="459726" cy="25259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b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6744824" y="2073345"/>
              <a:ext cx="721163" cy="25259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Return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6580389" y="2541598"/>
              <a:ext cx="1050031" cy="25259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Conditional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54" name="Straight Arrow Connector 53"/>
            <p:cNvCxnSpPr>
              <a:stCxn id="53" idx="2"/>
              <a:endCxn id="57" idx="0"/>
            </p:cNvCxnSpPr>
            <p:nvPr/>
          </p:nvCxnSpPr>
          <p:spPr>
            <a:xfrm flipH="1">
              <a:off x="7105404" y="2794195"/>
              <a:ext cx="1" cy="19451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>
              <a:stCxn id="52" idx="2"/>
              <a:endCxn id="53" idx="0"/>
            </p:cNvCxnSpPr>
            <p:nvPr/>
          </p:nvCxnSpPr>
          <p:spPr>
            <a:xfrm flipH="1">
              <a:off x="7105405" y="2325942"/>
              <a:ext cx="1" cy="21565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Rectangle 56"/>
            <p:cNvSpPr/>
            <p:nvPr/>
          </p:nvSpPr>
          <p:spPr>
            <a:xfrm>
              <a:off x="6875541" y="2988711"/>
              <a:ext cx="459726" cy="25259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58" name="Straight Arrow Connector 57"/>
            <p:cNvCxnSpPr>
              <a:stCxn id="53" idx="2"/>
              <a:endCxn id="59" idx="0"/>
            </p:cNvCxnSpPr>
            <p:nvPr/>
          </p:nvCxnSpPr>
          <p:spPr>
            <a:xfrm>
              <a:off x="7105405" y="2794195"/>
              <a:ext cx="592477" cy="19451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Rectangle 58"/>
            <p:cNvSpPr/>
            <p:nvPr/>
          </p:nvSpPr>
          <p:spPr>
            <a:xfrm>
              <a:off x="7468019" y="2988711"/>
              <a:ext cx="459726" cy="25259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2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29396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 wrap="square"/>
          <a:lstStyle/>
          <a:p>
            <a:r>
              <a:rPr lang="de-DE" sz="4000" dirty="0" smtClean="0"/>
              <a:t>MSVC vs. CLANG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857494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Clang </a:t>
            </a:r>
            <a:r>
              <a:rPr lang="en-US" dirty="0"/>
              <a:t>C</a:t>
            </a:r>
            <a:r>
              <a:rPr lang="en-US" dirty="0" smtClean="0"/>
              <a:t>ompatibility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Clang has a driver mode for MSVC compatibility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Required to parse system headers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Not all Microsoft </a:t>
            </a:r>
            <a:r>
              <a:rPr lang="en-US" dirty="0"/>
              <a:t>e</a:t>
            </a:r>
            <a:r>
              <a:rPr lang="en-US" dirty="0" smtClean="0"/>
              <a:t>xtensions are supported by Clang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1365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Clang Compatibility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Use of reserved keywords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Example: MSVC variables with name ‘default’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Example: </a:t>
            </a:r>
            <a:r>
              <a:rPr lang="en-US" dirty="0"/>
              <a:t>MSVC </a:t>
            </a:r>
            <a:r>
              <a:rPr lang="en-US" dirty="0" smtClean="0"/>
              <a:t>accepts functions with name ‘</a:t>
            </a:r>
            <a:r>
              <a:rPr lang="en-US" dirty="0" err="1" smtClean="0"/>
              <a:t>xor</a:t>
            </a:r>
            <a:r>
              <a:rPr lang="en-US" dirty="0" smtClean="0"/>
              <a:t>’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9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Clang Compatibility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Initialization of atomic variables</a:t>
            </a:r>
          </a:p>
          <a:p>
            <a:pPr lvl="1"/>
            <a:endParaRPr lang="en-US" dirty="0"/>
          </a:p>
          <a:p>
            <a:pPr marL="342900" lvl="1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std::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atomic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0;</a:t>
            </a:r>
            <a:endParaRPr lang="en-US" dirty="0" smtClean="0"/>
          </a:p>
          <a:p>
            <a:pPr marL="342900" lvl="1" indent="0">
              <a:buNone/>
            </a:pPr>
            <a:endParaRPr lang="en-US" dirty="0" smtClean="0"/>
          </a:p>
          <a:p>
            <a:pPr marL="342900" lvl="1" indent="0">
              <a:buNone/>
            </a:pPr>
            <a:r>
              <a:rPr lang="en-US" dirty="0" smtClean="0"/>
              <a:t>MSVC: OK</a:t>
            </a:r>
          </a:p>
          <a:p>
            <a:pPr marL="342900" lvl="1" indent="0">
              <a:buNone/>
            </a:pPr>
            <a:endParaRPr lang="en-US" dirty="0" smtClean="0"/>
          </a:p>
          <a:p>
            <a:pPr marL="342900" lvl="1" indent="0">
              <a:buNone/>
            </a:pPr>
            <a:r>
              <a:rPr lang="en-US" dirty="0" smtClean="0"/>
              <a:t>Clang: 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error : copying variable of type '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::atomic&lt;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&gt;' invokes deleted constructor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2888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Refactoring categories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Clang tooling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MSVC vs. Clang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Integration with Visual Studio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Clang-based refactoring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2342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Clang Compatibility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Initialization of atomic variables</a:t>
            </a:r>
          </a:p>
          <a:p>
            <a:pPr lvl="1"/>
            <a:endParaRPr lang="en-US" dirty="0"/>
          </a:p>
          <a:p>
            <a:pPr marL="342900" lvl="1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std::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atomic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var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{0};</a:t>
            </a:r>
            <a:endParaRPr lang="en-US" dirty="0" smtClean="0"/>
          </a:p>
          <a:p>
            <a:pPr marL="342900" lvl="1" indent="0">
              <a:buNone/>
            </a:pPr>
            <a:endParaRPr lang="en-US" dirty="0" smtClean="0"/>
          </a:p>
          <a:p>
            <a:pPr marL="342900" lvl="1" indent="0">
              <a:buNone/>
            </a:pPr>
            <a:r>
              <a:rPr lang="en-US" dirty="0" smtClean="0"/>
              <a:t>MSVC: OK</a:t>
            </a:r>
          </a:p>
          <a:p>
            <a:pPr marL="342900" lvl="1" indent="0">
              <a:buNone/>
            </a:pPr>
            <a:endParaRPr lang="en-US" dirty="0" smtClean="0"/>
          </a:p>
          <a:p>
            <a:pPr marL="342900" lvl="1" indent="0">
              <a:buNone/>
            </a:pPr>
            <a:r>
              <a:rPr lang="en-US" dirty="0" smtClean="0"/>
              <a:t>Clang: OK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4716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Clang Compatibility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Microsoft </a:t>
            </a:r>
            <a:r>
              <a:rPr lang="en-US" dirty="0" smtClean="0"/>
              <a:t>extension</a:t>
            </a:r>
            <a:r>
              <a:rPr lang="en-US" dirty="0"/>
              <a:t>: </a:t>
            </a:r>
            <a:r>
              <a:rPr lang="en-US" dirty="0" err="1"/>
              <a:t>Lvalue</a:t>
            </a:r>
            <a:r>
              <a:rPr lang="en-US" dirty="0"/>
              <a:t> </a:t>
            </a:r>
            <a:r>
              <a:rPr lang="en-US" dirty="0" smtClean="0"/>
              <a:t>reference binds to temporary object</a:t>
            </a:r>
          </a:p>
          <a:p>
            <a:pPr marL="0" indent="0">
              <a:buNone/>
            </a:pPr>
            <a:endParaRPr lang="en-US" dirty="0"/>
          </a:p>
          <a:p>
            <a:pPr marL="3429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#pragma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warning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disable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: 4239)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legacy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342900" lvl="1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3429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Microsoft </a:t>
            </a: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extension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3429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&amp; s = std::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rvalue</a:t>
            </a:r>
            <a:r>
              <a:rPr lang="en-US" dirty="0" smtClean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342900" lvl="1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std::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&amp; s = std::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rvalue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Chevron 4"/>
          <p:cNvSpPr/>
          <p:nvPr/>
        </p:nvSpPr>
        <p:spPr>
          <a:xfrm rot="5400000">
            <a:off x="1918201" y="2641059"/>
            <a:ext cx="939660" cy="954815"/>
          </a:xfrm>
          <a:prstGeom prst="chevron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0543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Clang Compatibility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264802" y="1116301"/>
            <a:ext cx="4130379" cy="3226282"/>
          </a:xfrm>
        </p:spPr>
        <p:txBody>
          <a:bodyPr/>
          <a:lstStyle/>
          <a:p>
            <a:r>
              <a:rPr lang="en-US" dirty="0" smtClean="0"/>
              <a:t>Specialization of nested template classes</a:t>
            </a:r>
          </a:p>
          <a:p>
            <a:pPr marL="0" indent="0">
              <a:buNone/>
            </a:pPr>
            <a:endParaRPr lang="en-US" dirty="0"/>
          </a:p>
          <a:p>
            <a:pPr marL="3429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&lt;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pPr marL="3429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Outer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3429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3429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&lt;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U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pPr marL="3429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Inner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 };</a:t>
            </a:r>
          </a:p>
          <a:p>
            <a:pPr marL="342900" lvl="1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3429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Microsoft </a:t>
            </a: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extension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3429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&lt;&gt;</a:t>
            </a:r>
          </a:p>
          <a:p>
            <a:pPr marL="3429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Inner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 { };</a:t>
            </a:r>
          </a:p>
          <a:p>
            <a:pPr marL="3429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5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4395181" y="1116301"/>
            <a:ext cx="4444015" cy="3226282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detail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&lt;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U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Inner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 };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&lt;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Inner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 { };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&lt;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Outer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&lt;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U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B91AF"/>
                </a:solidFill>
                <a:latin typeface="Consolas" panose="020B0609020204030204" pitchFamily="49" charset="0"/>
              </a:rPr>
              <a:t>Inner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detail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2B91AF"/>
                </a:solidFill>
                <a:latin typeface="Consolas" panose="020B0609020204030204" pitchFamily="49" charset="0"/>
              </a:rPr>
              <a:t>Inner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de-DE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2B91AF"/>
                </a:solidFill>
                <a:latin typeface="Consolas" panose="020B0609020204030204" pitchFamily="49" charset="0"/>
              </a:rPr>
              <a:t>U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&gt;;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6" name="Chevron 5"/>
          <p:cNvSpPr/>
          <p:nvPr/>
        </p:nvSpPr>
        <p:spPr>
          <a:xfrm>
            <a:off x="3198358" y="1881827"/>
            <a:ext cx="939660" cy="954815"/>
          </a:xfrm>
          <a:prstGeom prst="chevron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 rot="878268">
            <a:off x="6272596" y="1207206"/>
            <a:ext cx="24689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Error can be suppressed in Clang</a:t>
            </a:r>
          </a:p>
        </p:txBody>
      </p:sp>
    </p:spTree>
    <p:extLst>
      <p:ext uri="{BB962C8B-B14F-4D97-AF65-F5344CB8AC3E}">
        <p14:creationId xmlns:p14="http://schemas.microsoft.com/office/powerpoint/2010/main" val="4189213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Clang Compatibility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Missing two-phase name lookup in MSVC </a:t>
            </a:r>
            <a:r>
              <a:rPr lang="en-US" baseline="30000" dirty="0" smtClean="0"/>
              <a:t>*)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MSVC doesn’t require the use of keyword ‘template’ und ‘</a:t>
            </a:r>
            <a:r>
              <a:rPr lang="en-US" dirty="0" err="1" smtClean="0"/>
              <a:t>typename</a:t>
            </a:r>
            <a:r>
              <a:rPr lang="en-US" dirty="0" smtClean="0"/>
              <a:t>’ when dealing with dependent types</a:t>
            </a:r>
          </a:p>
          <a:p>
            <a:pPr lvl="1"/>
            <a:endParaRPr lang="en-US" dirty="0"/>
          </a:p>
          <a:p>
            <a:pPr marL="3429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&lt;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pPr marL="3429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Foo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3429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3429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Bar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3429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342900" lvl="1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3429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&lt;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pPr marL="3429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test(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Foo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&gt;&amp;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foo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3429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3429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Bar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smtClean="0">
                <a:solidFill>
                  <a:srgbClr val="2B91AF"/>
                </a:solidFill>
                <a:latin typeface="Consolas" panose="020B0609020204030204" pitchFamily="49" charset="0"/>
              </a:rPr>
              <a:t>Foo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 smtClean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&gt;::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Bar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3429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342900" lvl="1" indent="0">
              <a:buNone/>
            </a:pPr>
            <a:endParaRPr lang="en-US" dirty="0" smtClean="0"/>
          </a:p>
        </p:txBody>
      </p:sp>
      <p:sp>
        <p:nvSpPr>
          <p:cNvPr id="6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4395181" y="3025674"/>
            <a:ext cx="4444015" cy="1316908"/>
          </a:xfrm>
        </p:spPr>
        <p:txBody>
          <a:bodyPr/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test(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Foo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&gt;&amp;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foo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Bar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Foo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&gt;::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Bar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 rot="878268">
            <a:off x="6116653" y="2453380"/>
            <a:ext cx="24689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Error can be suppressed in Clang</a:t>
            </a:r>
          </a:p>
        </p:txBody>
      </p:sp>
      <p:sp>
        <p:nvSpPr>
          <p:cNvPr id="10" name="Chevron 9"/>
          <p:cNvSpPr/>
          <p:nvPr/>
        </p:nvSpPr>
        <p:spPr>
          <a:xfrm>
            <a:off x="3303554" y="3055167"/>
            <a:ext cx="939660" cy="954815"/>
          </a:xfrm>
          <a:prstGeom prst="chevron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15554" y="4370383"/>
            <a:ext cx="72553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*)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https://blogs.msdn.microsoft.com/vcblog/2017/09/11/two-phase-name-lookup-support-comes-to-msvc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/</a:t>
            </a:r>
            <a:endParaRPr lang="en-US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6990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0" grpId="0" animBg="1"/>
      <p:bldP spid="11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Clang Compatibility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Missing </a:t>
            </a:r>
            <a:r>
              <a:rPr lang="en-US" dirty="0" smtClean="0"/>
              <a:t>two-phase name lookup </a:t>
            </a:r>
            <a:r>
              <a:rPr lang="en-US" dirty="0"/>
              <a:t>in MSVC </a:t>
            </a:r>
            <a:r>
              <a:rPr lang="en-US" baseline="30000" dirty="0" smtClean="0"/>
              <a:t>*)</a:t>
            </a:r>
            <a:endParaRPr lang="en-US" baseline="30000" dirty="0"/>
          </a:p>
          <a:p>
            <a:pPr lvl="1"/>
            <a:endParaRPr lang="en-US" dirty="0"/>
          </a:p>
          <a:p>
            <a:pPr lvl="1"/>
            <a:r>
              <a:rPr lang="en-US" dirty="0"/>
              <a:t>MSVC doesn’t require the use of keyword ‘template’ und ‘</a:t>
            </a:r>
            <a:r>
              <a:rPr lang="en-US" dirty="0" err="1"/>
              <a:t>typename</a:t>
            </a:r>
            <a:r>
              <a:rPr lang="en-US" dirty="0"/>
              <a:t>’ when dealing with dependent types</a:t>
            </a:r>
            <a:endParaRPr lang="en-US" dirty="0" smtClean="0"/>
          </a:p>
          <a:p>
            <a:pPr lvl="1"/>
            <a:endParaRPr lang="en-US" dirty="0"/>
          </a:p>
          <a:p>
            <a:pPr marL="3429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&lt;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pPr marL="3429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Foo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3429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3429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template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&lt;</a:t>
            </a:r>
            <a:r>
              <a:rPr lang="en-US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2B91AF"/>
                </a:solidFill>
                <a:latin typeface="Consolas" panose="020B0609020204030204" pitchFamily="49" charset="0"/>
              </a:rPr>
              <a:t>S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bar(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{ }</a:t>
            </a:r>
          </a:p>
          <a:p>
            <a:pPr marL="3429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342900" lvl="1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3429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&lt;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pPr marL="3429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test(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Foo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&gt;&amp;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foo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3429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3429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>
                <a:solidFill>
                  <a:srgbClr val="808080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foo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.bar&lt;1&gt;(2);</a:t>
            </a:r>
            <a:endParaRPr lang="en-US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3429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342900" lvl="1" indent="0">
              <a:buNone/>
            </a:pPr>
            <a:endParaRPr lang="en-US" dirty="0" smtClean="0"/>
          </a:p>
        </p:txBody>
      </p:sp>
      <p:sp>
        <p:nvSpPr>
          <p:cNvPr id="5" name="TextBox 4"/>
          <p:cNvSpPr txBox="1"/>
          <p:nvPr/>
        </p:nvSpPr>
        <p:spPr>
          <a:xfrm rot="878268">
            <a:off x="6116653" y="2453380"/>
            <a:ext cx="24689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Error can be suppressed in Clang</a:t>
            </a:r>
          </a:p>
        </p:txBody>
      </p:sp>
      <p:sp>
        <p:nvSpPr>
          <p:cNvPr id="7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4395181" y="3025674"/>
            <a:ext cx="4444015" cy="1316908"/>
          </a:xfrm>
        </p:spPr>
        <p:txBody>
          <a:bodyPr/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&lt;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test(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Foo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&gt;&amp;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foo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foo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bar&lt;1&gt;(2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Chevron 7"/>
          <p:cNvSpPr/>
          <p:nvPr/>
        </p:nvSpPr>
        <p:spPr>
          <a:xfrm>
            <a:off x="3303554" y="3055167"/>
            <a:ext cx="939660" cy="954815"/>
          </a:xfrm>
          <a:prstGeom prst="chevron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8949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776633" y="3107342"/>
            <a:ext cx="938879" cy="32095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Clang Compatibility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Clang tooling without two-phase </a:t>
            </a:r>
            <a:r>
              <a:rPr lang="en-US" dirty="0"/>
              <a:t>n</a:t>
            </a:r>
            <a:r>
              <a:rPr lang="en-US" dirty="0" smtClean="0"/>
              <a:t>ame lookup:</a:t>
            </a:r>
            <a:endParaRPr lang="en-US" baseline="30000" dirty="0"/>
          </a:p>
          <a:p>
            <a:pPr marL="342900" lvl="1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Callback of a matcher is invoked at point of instantiation instead of definition</a:t>
            </a:r>
          </a:p>
          <a:p>
            <a:pPr marL="342900" lvl="1" indent="0">
              <a:buNone/>
            </a:pPr>
            <a:endParaRPr lang="en-US" dirty="0"/>
          </a:p>
          <a:p>
            <a:pPr lvl="1"/>
            <a:r>
              <a:rPr lang="en-US" dirty="0" smtClean="0"/>
              <a:t>Clang-based </a:t>
            </a:r>
            <a:r>
              <a:rPr lang="en-US" dirty="0" err="1" smtClean="0"/>
              <a:t>refactorings</a:t>
            </a:r>
            <a:r>
              <a:rPr lang="en-US" dirty="0" smtClean="0"/>
              <a:t> on templates are only possible with unit tests which instantiate them</a:t>
            </a:r>
          </a:p>
          <a:p>
            <a:pPr marL="342900" lvl="1" indent="0">
              <a:buNone/>
            </a:pPr>
            <a:endParaRPr lang="en-US" dirty="0" smtClean="0"/>
          </a:p>
          <a:p>
            <a:pPr marL="342900" lvl="1" indent="0">
              <a:buNone/>
            </a:pPr>
            <a:endParaRPr lang="en-US" dirty="0"/>
          </a:p>
          <a:p>
            <a:pPr marL="3429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&lt;</a:t>
            </a:r>
            <a:r>
              <a:rPr lang="en-US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pPr marL="3429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foo()</a:t>
            </a:r>
          </a:p>
          <a:p>
            <a:pPr marL="3429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3429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1;</a:t>
            </a:r>
          </a:p>
          <a:p>
            <a:pPr marL="3429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342900" lvl="1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3429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bar = foo&lt;</a:t>
            </a:r>
            <a:r>
              <a:rPr lang="en-US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&gt;();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460735" y="2573267"/>
            <a:ext cx="29883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returnStmt</a:t>
            </a:r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has</a:t>
            </a:r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integerLiteral</a:t>
            </a:r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</a:rPr>
              <a:t>()))</a:t>
            </a:r>
            <a:endParaRPr lang="en-US" sz="1200" dirty="0"/>
          </a:p>
        </p:txBody>
      </p:sp>
      <p:sp>
        <p:nvSpPr>
          <p:cNvPr id="6" name="TextBox 5"/>
          <p:cNvSpPr txBox="1"/>
          <p:nvPr/>
        </p:nvSpPr>
        <p:spPr>
          <a:xfrm>
            <a:off x="5347195" y="2968680"/>
            <a:ext cx="10005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 match!</a:t>
            </a:r>
            <a:endParaRPr lang="en-US" sz="14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699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3" grpId="0"/>
      <p:bldP spid="6" grpId="0"/>
      <p:bldP spid="6" grpId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 wrap="square"/>
          <a:lstStyle/>
          <a:p>
            <a:r>
              <a:rPr lang="en-US" sz="4000" dirty="0" smtClean="0"/>
              <a:t>Integration with</a:t>
            </a:r>
            <a:r>
              <a:rPr lang="en-US" sz="4000" dirty="0"/>
              <a:t/>
            </a:r>
            <a:br>
              <a:rPr lang="en-US" sz="4000" dirty="0"/>
            </a:br>
            <a:r>
              <a:rPr lang="en-US" sz="4000" dirty="0" smtClean="0"/>
              <a:t>Visual Studio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975735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Clang Tooling Interop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097876" y="2191231"/>
            <a:ext cx="2488277" cy="43226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compile_commands.json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847581" y="2623493"/>
            <a:ext cx="4988866" cy="23544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</a:p>
          <a:p>
            <a:r>
              <a:rPr lang="en-US" sz="105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5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endParaRPr lang="en-US" sz="10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5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en-US" sz="1050" b="1" dirty="0">
                <a:latin typeface="Courier New" panose="02070309020205020404" pitchFamily="49" charset="0"/>
                <a:cs typeface="Courier New" panose="02070309020205020404" pitchFamily="49" charset="0"/>
              </a:rPr>
              <a:t>directory" : </a:t>
            </a:r>
            <a:r>
              <a:rPr lang="en-US" sz="105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"C:/MyProject",</a:t>
            </a:r>
            <a:endParaRPr lang="en-US" sz="10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5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en-US" sz="1050" b="1" dirty="0">
                <a:latin typeface="Courier New" panose="02070309020205020404" pitchFamily="49" charset="0"/>
                <a:cs typeface="Courier New" panose="02070309020205020404" pitchFamily="49" charset="0"/>
              </a:rPr>
              <a:t>command" : "\"C:/Program Files/LLVM/bin/clang++.exe\" </a:t>
            </a:r>
            <a:r>
              <a:rPr lang="en-US" sz="1050" dirty="0" smtClean="0"/>
              <a:t>↵</a:t>
            </a:r>
          </a:p>
          <a:p>
            <a:r>
              <a:rPr lang="en-US" sz="105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5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--</a:t>
            </a:r>
            <a:r>
              <a:rPr lang="en-US" sz="1050" b="1" dirty="0">
                <a:latin typeface="Courier New" panose="02070309020205020404" pitchFamily="49" charset="0"/>
                <a:cs typeface="Courier New" panose="02070309020205020404" pitchFamily="49" charset="0"/>
              </a:rPr>
              <a:t>driver-mode=cl </a:t>
            </a:r>
            <a:r>
              <a:rPr lang="en-US" sz="105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 </a:t>
            </a:r>
            <a:r>
              <a:rPr lang="en-US" sz="105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sz="105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/MyFirstFile.cpp",</a:t>
            </a:r>
            <a:endParaRPr lang="en-US" sz="10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5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en-US" sz="1050" b="1" dirty="0">
                <a:latin typeface="Courier New" panose="02070309020205020404" pitchFamily="49" charset="0"/>
                <a:cs typeface="Courier New" panose="02070309020205020404" pitchFamily="49" charset="0"/>
              </a:rPr>
              <a:t>file" : </a:t>
            </a:r>
            <a:r>
              <a:rPr lang="en-US" sz="105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05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sz="105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050" b="1" dirty="0">
                <a:latin typeface="Courier New" panose="02070309020205020404" pitchFamily="49" charset="0"/>
                <a:cs typeface="Courier New" panose="02070309020205020404" pitchFamily="49" charset="0"/>
              </a:rPr>
              <a:t>MyFirstFile</a:t>
            </a:r>
            <a:r>
              <a:rPr lang="en-US" sz="105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.cpp"</a:t>
            </a:r>
            <a:endParaRPr lang="en-US" sz="10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5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},</a:t>
            </a:r>
          </a:p>
          <a:p>
            <a:r>
              <a:rPr lang="en-US" sz="105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5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endParaRPr lang="en-US" sz="10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5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"directory" : "C:/MyProject",</a:t>
            </a:r>
          </a:p>
          <a:p>
            <a:r>
              <a:rPr lang="en-US" sz="105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"command" : "\"C:/Program Files/LLVM/bin/clang++.exe\" </a:t>
            </a:r>
            <a:r>
              <a:rPr lang="en-US" sz="1050" dirty="0"/>
              <a:t>↵</a:t>
            </a:r>
          </a:p>
          <a:p>
            <a:r>
              <a:rPr lang="en-US" sz="105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--driver-mode=cl … </a:t>
            </a:r>
            <a:r>
              <a:rPr lang="en-US" sz="105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sz="105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/My</a:t>
            </a:r>
            <a:r>
              <a:rPr lang="en-US" sz="1050" b="1" dirty="0">
                <a:latin typeface="Courier New" panose="02070309020205020404" pitchFamily="49" charset="0"/>
                <a:cs typeface="Courier New" panose="02070309020205020404" pitchFamily="49" charset="0"/>
              </a:rPr>
              <a:t>Second</a:t>
            </a:r>
            <a:r>
              <a:rPr lang="en-US" sz="105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File.cpp</a:t>
            </a:r>
            <a:r>
              <a:rPr lang="en-US" sz="1050" b="1" dirty="0"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</a:p>
          <a:p>
            <a:r>
              <a:rPr lang="en-US" sz="105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"file" : "</a:t>
            </a:r>
            <a:r>
              <a:rPr lang="en-US" sz="105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sz="105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/MySecondFile.cpp</a:t>
            </a:r>
            <a:r>
              <a:rPr lang="en-US" sz="1050" b="1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r>
              <a:rPr lang="en-US" sz="1050" b="1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sz="105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5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3395103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Clang Tooling Interop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097876" y="2191231"/>
            <a:ext cx="2488277" cy="43226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compile_commands.json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3185159" y="1119045"/>
            <a:ext cx="2313710" cy="1078910"/>
            <a:chOff x="3185159" y="917325"/>
            <a:chExt cx="2313710" cy="1078910"/>
          </a:xfrm>
        </p:grpSpPr>
        <p:sp>
          <p:nvSpPr>
            <p:cNvPr id="4" name="Oval 3"/>
            <p:cNvSpPr/>
            <p:nvPr/>
          </p:nvSpPr>
          <p:spPr>
            <a:xfrm>
              <a:off x="3185159" y="917325"/>
              <a:ext cx="2313710" cy="498764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Visual Studio project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7" name="Straight Arrow Connector 6"/>
            <p:cNvCxnSpPr>
              <a:stCxn id="4" idx="4"/>
              <a:endCxn id="3" idx="0"/>
            </p:cNvCxnSpPr>
            <p:nvPr/>
          </p:nvCxnSpPr>
          <p:spPr>
            <a:xfrm>
              <a:off x="4342014" y="1416089"/>
              <a:ext cx="1" cy="5801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4342014" y="1557249"/>
              <a:ext cx="43954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???</a:t>
              </a: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1887220" y="2623493"/>
            <a:ext cx="4935613" cy="1642902"/>
            <a:chOff x="1887220" y="2623493"/>
            <a:chExt cx="4935613" cy="1642902"/>
          </a:xfrm>
        </p:grpSpPr>
        <p:cxnSp>
          <p:nvCxnSpPr>
            <p:cNvPr id="11" name="Straight Arrow Connector 10"/>
            <p:cNvCxnSpPr>
              <a:stCxn id="3" idx="2"/>
              <a:endCxn id="12" idx="0"/>
            </p:cNvCxnSpPr>
            <p:nvPr/>
          </p:nvCxnSpPr>
          <p:spPr>
            <a:xfrm flipH="1">
              <a:off x="4342014" y="2623493"/>
              <a:ext cx="1" cy="114413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/>
            <p:cNvSpPr/>
            <p:nvPr/>
          </p:nvSpPr>
          <p:spPr>
            <a:xfrm>
              <a:off x="5370877" y="3149089"/>
              <a:ext cx="1451956" cy="498764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clang-tidy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3191760" y="3767631"/>
              <a:ext cx="2300507" cy="498764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Clang-based tool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5" name="Straight Arrow Connector 14"/>
            <p:cNvCxnSpPr>
              <a:stCxn id="3" idx="2"/>
              <a:endCxn id="14" idx="0"/>
            </p:cNvCxnSpPr>
            <p:nvPr/>
          </p:nvCxnSpPr>
          <p:spPr>
            <a:xfrm>
              <a:off x="4342015" y="2623493"/>
              <a:ext cx="1754840" cy="52559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3" idx="2"/>
              <a:endCxn id="20" idx="0"/>
            </p:cNvCxnSpPr>
            <p:nvPr/>
          </p:nvCxnSpPr>
          <p:spPr>
            <a:xfrm flipH="1">
              <a:off x="2613198" y="2623493"/>
              <a:ext cx="1728817" cy="52559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Oval 19"/>
            <p:cNvSpPr/>
            <p:nvPr/>
          </p:nvSpPr>
          <p:spPr>
            <a:xfrm>
              <a:off x="1887220" y="3149089"/>
              <a:ext cx="1451956" cy="498764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clang-check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1127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Clang Tooling Interop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 smtClean="0"/>
              <a:t>CMake</a:t>
            </a:r>
            <a:endParaRPr lang="en-US" dirty="0" smtClean="0"/>
          </a:p>
          <a:p>
            <a:pPr lvl="1"/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cmake.org/cmake/help/v3.5/variable/CMAKE_EXPORT_COMPILE_COMMANDS.html</a:t>
            </a:r>
            <a:endParaRPr lang="en-US" dirty="0" smtClean="0"/>
          </a:p>
          <a:p>
            <a:pPr lvl="1"/>
            <a:r>
              <a:rPr lang="en-US" dirty="0" smtClean="0"/>
              <a:t>Variable CMAKE_EXPORT_COMPILE_COMMANDS</a:t>
            </a:r>
          </a:p>
          <a:p>
            <a:endParaRPr lang="en-US" dirty="0" smtClean="0"/>
          </a:p>
          <a:p>
            <a:r>
              <a:rPr lang="en-US" dirty="0" smtClean="0"/>
              <a:t>Ninja</a:t>
            </a:r>
          </a:p>
          <a:p>
            <a:pPr lvl="1"/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ninja-build.org/manual.html</a:t>
            </a:r>
            <a:endParaRPr lang="en-US" dirty="0" smtClean="0"/>
          </a:p>
          <a:p>
            <a:pPr lvl="1"/>
            <a:r>
              <a:rPr lang="en-US" dirty="0" smtClean="0"/>
              <a:t>Extra tool </a:t>
            </a:r>
            <a:r>
              <a:rPr lang="en-US" dirty="0" err="1" smtClean="0"/>
              <a:t>compdb</a:t>
            </a:r>
            <a:endParaRPr lang="en-US" dirty="0" smtClean="0"/>
          </a:p>
          <a:p>
            <a:pPr marL="342900" lvl="1" indent="0">
              <a:buNone/>
            </a:pPr>
            <a:endParaRPr lang="en-US" dirty="0" smtClean="0"/>
          </a:p>
          <a:p>
            <a:r>
              <a:rPr lang="en-US" dirty="0" err="1" smtClean="0"/>
              <a:t>Sourcetrail</a:t>
            </a:r>
            <a:endParaRPr lang="en-US" dirty="0"/>
          </a:p>
          <a:p>
            <a:pPr lvl="1"/>
            <a:r>
              <a:rPr lang="en-US" dirty="0" smtClean="0">
                <a:hlinkClick r:id="rId5"/>
              </a:rPr>
              <a:t>https</a:t>
            </a:r>
            <a:r>
              <a:rPr lang="en-US" dirty="0">
                <a:hlinkClick r:id="rId5"/>
              </a:rPr>
              <a:t>://www.sourcetrail.com/blog/export_clang_compilation_database_from_visual_studio_solution</a:t>
            </a:r>
            <a:r>
              <a:rPr lang="en-US" dirty="0" smtClean="0">
                <a:hlinkClick r:id="rId5"/>
              </a:rPr>
              <a:t>/</a:t>
            </a:r>
            <a:endParaRPr lang="en-US" dirty="0" smtClean="0"/>
          </a:p>
          <a:p>
            <a:pPr lvl="1"/>
            <a:r>
              <a:rPr lang="en-US" dirty="0" smtClean="0"/>
              <a:t>Visual Studio Plugin</a:t>
            </a:r>
          </a:p>
          <a:p>
            <a:endParaRPr lang="en-US" dirty="0"/>
          </a:p>
          <a:p>
            <a:r>
              <a:rPr lang="en-US" dirty="0" smtClean="0"/>
              <a:t>Low level </a:t>
            </a:r>
            <a:r>
              <a:rPr lang="en-US" dirty="0" err="1"/>
              <a:t>MSBuild</a:t>
            </a:r>
            <a:r>
              <a:rPr lang="en-US" dirty="0"/>
              <a:t> i</a:t>
            </a:r>
            <a:r>
              <a:rPr lang="en-US" dirty="0" smtClean="0"/>
              <a:t>ntegration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759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 tmFilter="0, 0; .2, .5; .8, .5; 1, 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7" dur="250" autoRev="1" fill="hold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264802" y="1116301"/>
            <a:ext cx="4044497" cy="3226282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Item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ShoppingCart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std::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vector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Item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 items;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map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Image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 images;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4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4395181" y="1116301"/>
            <a:ext cx="4444015" cy="3226282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Item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std::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shared_ptr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Image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 image;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ShoppingCart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vector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Item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 items;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en-US" dirty="0"/>
          </a:p>
        </p:txBody>
      </p:sp>
      <p:sp>
        <p:nvSpPr>
          <p:cNvPr id="5" name="Chevron 4"/>
          <p:cNvSpPr/>
          <p:nvPr/>
        </p:nvSpPr>
        <p:spPr>
          <a:xfrm>
            <a:off x="3081983" y="1399688"/>
            <a:ext cx="939660" cy="954815"/>
          </a:xfrm>
          <a:prstGeom prst="chevron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31721" y="3960262"/>
            <a:ext cx="18838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Manual </a:t>
            </a:r>
            <a:r>
              <a:rPr lang="en-US" sz="16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US" sz="16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efactoring</a:t>
            </a:r>
          </a:p>
        </p:txBody>
      </p:sp>
      <p:sp>
        <p:nvSpPr>
          <p:cNvPr id="8" name="Chevron 7"/>
          <p:cNvSpPr/>
          <p:nvPr/>
        </p:nvSpPr>
        <p:spPr>
          <a:xfrm rot="10800000">
            <a:off x="3081983" y="1399687"/>
            <a:ext cx="939660" cy="954815"/>
          </a:xfrm>
          <a:prstGeom prst="chevron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1995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5" grpId="2" animBg="1"/>
      <p:bldP spid="7" grpId="0"/>
      <p:bldP spid="8" grpId="0" animBg="1"/>
      <p:bldP spid="8" grpId="1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 Studio (by hand)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3268" y="1137096"/>
            <a:ext cx="5077462" cy="3184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4222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816429" y="3265714"/>
            <a:ext cx="4751614" cy="42454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Studio (by hand)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Import </a:t>
            </a:r>
            <a:r>
              <a:rPr lang="en-US" dirty="0" err="1" smtClean="0"/>
              <a:t>CompilationDatabase.proj</a:t>
            </a:r>
            <a:r>
              <a:rPr lang="en-US" dirty="0" smtClean="0"/>
              <a:t> for the new configuration </a:t>
            </a:r>
            <a:r>
              <a:rPr lang="en-US" dirty="0" err="1"/>
              <a:t>CompilationDB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github.com/eiband/adcpp2018</a:t>
            </a:r>
            <a:endParaRPr lang="en-US" dirty="0" smtClean="0"/>
          </a:p>
          <a:p>
            <a:pPr marL="342900" lvl="1" indent="0">
              <a:buNone/>
            </a:pPr>
            <a:endParaRPr lang="en-US" dirty="0" smtClean="0"/>
          </a:p>
          <a:p>
            <a:pPr lvl="1"/>
            <a:endParaRPr lang="en-US" dirty="0"/>
          </a:p>
          <a:p>
            <a:pPr marL="3429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&lt;?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xml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version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1.0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encoding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utf-8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?&gt;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3429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Project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DefaultTargets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Build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ToolsVersion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15.0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endParaRPr lang="en-US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3429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xmlns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http://schemas.microsoft.com/developer/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msbuild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/2003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342900" lvl="1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3429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&lt;!--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 ... </a:t>
            </a: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Content of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8000"/>
                </a:solidFill>
                <a:latin typeface="Consolas" panose="020B0609020204030204" pitchFamily="49" charset="0"/>
              </a:rPr>
              <a:t>vcxproj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8000"/>
                </a:solidFill>
                <a:latin typeface="Consolas" panose="020B0609020204030204" pitchFamily="49" charset="0"/>
              </a:rPr>
              <a:t>Datei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 ...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--&gt;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342900" lvl="1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3429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&lt;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Import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Condition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'$(Configuration)'=='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CompilationDB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endParaRPr lang="en-US" dirty="0" smtClean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3429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     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</a:rPr>
              <a:t>Project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../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MSBuild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/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CompilationDatabase.proj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/&gt;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3429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Project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4873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 Studio (</a:t>
            </a:r>
            <a:r>
              <a:rPr lang="en-US" dirty="0" err="1" smtClean="0"/>
              <a:t>MSBuild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 smtClean="0"/>
              <a:t>CompilationDatabase.proj</a:t>
            </a:r>
            <a:r>
              <a:rPr lang="en-US" dirty="0" smtClean="0"/>
              <a:t> – the idea: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Substitute the compiler cl.exe with CompileCommand.exe which writes </a:t>
            </a:r>
            <a:r>
              <a:rPr lang="en-US" dirty="0" err="1" smtClean="0"/>
              <a:t>compile_commands.json</a:t>
            </a:r>
            <a:endParaRPr lang="en-US" dirty="0" smtClean="0"/>
          </a:p>
          <a:p>
            <a:pPr lvl="1"/>
            <a:endParaRPr lang="en-US" dirty="0" smtClean="0"/>
          </a:p>
          <a:p>
            <a:pPr marL="68580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PropertyGroup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68580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&lt;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CLToolPath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$(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MSBuildThisFileDirectory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)/bin/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CLToolPath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68580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&lt;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CLToolExe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CompileCommand.exe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CLToolExe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68580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&lt;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CLToolArchitecture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Managed32Bit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CLToolArchitecture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68580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PropertyGroup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endParaRPr lang="en-US" dirty="0"/>
          </a:p>
          <a:p>
            <a:pPr lvl="1"/>
            <a:r>
              <a:rPr lang="en-US" smtClean="0"/>
              <a:t>Deactivate </a:t>
            </a:r>
            <a:r>
              <a:rPr lang="en-US" dirty="0" smtClean="0"/>
              <a:t>linker targets</a:t>
            </a:r>
          </a:p>
          <a:p>
            <a:pPr lvl="1"/>
            <a:endParaRPr lang="en-US" dirty="0"/>
          </a:p>
          <a:p>
            <a:pPr marL="68580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Target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Name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Lib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/&gt;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68580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Target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Name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BuildLink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/&gt;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30942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Complete Pipeline</a:t>
            </a:r>
            <a:endParaRPr lang="en-US" dirty="0"/>
          </a:p>
        </p:txBody>
      </p:sp>
      <p:grpSp>
        <p:nvGrpSpPr>
          <p:cNvPr id="31" name="Group 30"/>
          <p:cNvGrpSpPr/>
          <p:nvPr/>
        </p:nvGrpSpPr>
        <p:grpSpPr>
          <a:xfrm>
            <a:off x="4813595" y="1936625"/>
            <a:ext cx="3682098" cy="2082581"/>
            <a:chOff x="4813595" y="1936625"/>
            <a:chExt cx="3682098" cy="2082581"/>
          </a:xfrm>
        </p:grpSpPr>
        <p:sp>
          <p:nvSpPr>
            <p:cNvPr id="25" name="Rounded Rectangle 24"/>
            <p:cNvSpPr/>
            <p:nvPr/>
          </p:nvSpPr>
          <p:spPr>
            <a:xfrm>
              <a:off x="4813595" y="2284535"/>
              <a:ext cx="3368940" cy="1734671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/>
            <p:cNvSpPr txBox="1"/>
            <p:nvPr/>
          </p:nvSpPr>
          <p:spPr>
            <a:xfrm rot="769365">
              <a:off x="7507922" y="1936625"/>
              <a:ext cx="98777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Not this talk</a:t>
              </a:r>
            </a:p>
          </p:txBody>
        </p:sp>
      </p:grpSp>
      <p:sp>
        <p:nvSpPr>
          <p:cNvPr id="13" name="Oval 12"/>
          <p:cNvSpPr/>
          <p:nvPr/>
        </p:nvSpPr>
        <p:spPr>
          <a:xfrm>
            <a:off x="1356232" y="3405331"/>
            <a:ext cx="2300507" cy="498764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Clang-based tool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32" name="Group 31"/>
          <p:cNvGrpSpPr/>
          <p:nvPr/>
        </p:nvGrpSpPr>
        <p:grpSpPr>
          <a:xfrm>
            <a:off x="1262348" y="1327461"/>
            <a:ext cx="6635417" cy="2576634"/>
            <a:chOff x="1262348" y="1327461"/>
            <a:chExt cx="6635417" cy="2576634"/>
          </a:xfrm>
        </p:grpSpPr>
        <p:sp>
          <p:nvSpPr>
            <p:cNvPr id="3" name="Rectangle 2"/>
            <p:cNvSpPr/>
            <p:nvPr/>
          </p:nvSpPr>
          <p:spPr>
            <a:xfrm>
              <a:off x="1262348" y="2399647"/>
              <a:ext cx="2488277" cy="43226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compile_commands.json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" name="Oval 3"/>
            <p:cNvSpPr/>
            <p:nvPr/>
          </p:nvSpPr>
          <p:spPr>
            <a:xfrm>
              <a:off x="1349631" y="1327461"/>
              <a:ext cx="2313710" cy="498764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Visual Studio project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7" name="Straight Arrow Connector 6"/>
            <p:cNvCxnSpPr>
              <a:stCxn id="4" idx="4"/>
              <a:endCxn id="3" idx="0"/>
            </p:cNvCxnSpPr>
            <p:nvPr/>
          </p:nvCxnSpPr>
          <p:spPr>
            <a:xfrm>
              <a:off x="2506486" y="1826225"/>
              <a:ext cx="1" cy="5734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>
              <a:endCxn id="13" idx="0"/>
            </p:cNvCxnSpPr>
            <p:nvPr/>
          </p:nvCxnSpPr>
          <p:spPr>
            <a:xfrm>
              <a:off x="2506486" y="2831909"/>
              <a:ext cx="0" cy="5734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/>
            <p:cNvSpPr/>
            <p:nvPr/>
          </p:nvSpPr>
          <p:spPr>
            <a:xfrm>
              <a:off x="5066100" y="3405331"/>
              <a:ext cx="2831665" cy="498764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clang-apply-replacements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237795" y="2399647"/>
              <a:ext cx="2488277" cy="43226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solidFill>
                    <a:schemeClr val="tx1"/>
                  </a:solidFill>
                </a:rPr>
                <a:t>Replacements.yaml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5" name="Straight Arrow Connector 14"/>
            <p:cNvCxnSpPr>
              <a:stCxn id="12" idx="2"/>
              <a:endCxn id="14" idx="0"/>
            </p:cNvCxnSpPr>
            <p:nvPr/>
          </p:nvCxnSpPr>
          <p:spPr>
            <a:xfrm flipH="1">
              <a:off x="6481933" y="2831909"/>
              <a:ext cx="1" cy="5734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Elbow Connector 20"/>
            <p:cNvCxnSpPr>
              <a:stCxn id="13" idx="4"/>
              <a:endCxn id="12" idx="0"/>
            </p:cNvCxnSpPr>
            <p:nvPr/>
          </p:nvCxnSpPr>
          <p:spPr>
            <a:xfrm rot="5400000" flipH="1" flipV="1">
              <a:off x="3741986" y="1164147"/>
              <a:ext cx="1504448" cy="3975448"/>
            </a:xfrm>
            <a:prstGeom prst="bentConnector5">
              <a:avLst>
                <a:gd name="adj1" fmla="val -15195"/>
                <a:gd name="adj2" fmla="val 48819"/>
                <a:gd name="adj3" fmla="val 115195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64229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 tmFilter="0, 0; .2, .5; .8, .5; 1, 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" dur="250" autoRev="1" fill="hold"/>
                                        <p:tgtEl>
                                          <p:spTgt spid="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 wrap="square"/>
          <a:lstStyle/>
          <a:p>
            <a:r>
              <a:rPr lang="en-US" sz="4000" dirty="0" smtClean="0"/>
              <a:t>The First Clang-based Refactoring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904697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Refactoring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Add new code / functionality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Transform existing code from old to new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Remove old code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309552" y="1048781"/>
            <a:ext cx="360000" cy="360000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309552" y="1587452"/>
            <a:ext cx="360000" cy="360000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309552" y="2126123"/>
            <a:ext cx="360000" cy="360000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8923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264802" y="1116301"/>
            <a:ext cx="4044497" cy="3601356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&lt;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SmartPointer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operator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*()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Refactoring</a:t>
            </a:r>
          </a:p>
        </p:txBody>
      </p:sp>
      <p:sp>
        <p:nvSpPr>
          <p:cNvPr id="4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4395181" y="1116301"/>
            <a:ext cx="4444015" cy="3601356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&lt;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SmartPointer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* get()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operator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*()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Chevron 4"/>
          <p:cNvSpPr/>
          <p:nvPr/>
        </p:nvSpPr>
        <p:spPr>
          <a:xfrm>
            <a:off x="3081983" y="1399688"/>
            <a:ext cx="939660" cy="954815"/>
          </a:xfrm>
          <a:prstGeom prst="chevron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815207" y="3017526"/>
            <a:ext cx="1661959" cy="360000"/>
            <a:chOff x="815207" y="3017526"/>
            <a:chExt cx="1661959" cy="360000"/>
          </a:xfrm>
        </p:grpSpPr>
        <p:sp>
          <p:nvSpPr>
            <p:cNvPr id="6" name="TextBox 5"/>
            <p:cNvSpPr txBox="1"/>
            <p:nvPr/>
          </p:nvSpPr>
          <p:spPr>
            <a:xfrm>
              <a:off x="1175207" y="3028249"/>
              <a:ext cx="130195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Manual step</a:t>
              </a:r>
            </a:p>
          </p:txBody>
        </p:sp>
        <p:sp>
          <p:nvSpPr>
            <p:cNvPr id="7" name="Oval 6"/>
            <p:cNvSpPr/>
            <p:nvPr/>
          </p:nvSpPr>
          <p:spPr>
            <a:xfrm>
              <a:off x="815207" y="3017526"/>
              <a:ext cx="360000" cy="360000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chemeClr val="tx1"/>
                  </a:solidFill>
                </a:rPr>
                <a:t>1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43022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264802" y="1116301"/>
            <a:ext cx="4044497" cy="3601356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 smtClean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 smtClean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 smtClean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addItem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SmartPointer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Item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item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item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{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Item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item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...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Refactoring</a:t>
            </a:r>
          </a:p>
        </p:txBody>
      </p:sp>
      <p:sp>
        <p:nvSpPr>
          <p:cNvPr id="4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4395181" y="1116301"/>
            <a:ext cx="4444015" cy="3601356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&lt;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SmartPointer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* get()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operator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*()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addItem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SmartPointer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Item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item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item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{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Item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item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.get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...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Chevron 4"/>
          <p:cNvSpPr/>
          <p:nvPr/>
        </p:nvSpPr>
        <p:spPr>
          <a:xfrm>
            <a:off x="3081983" y="3244664"/>
            <a:ext cx="939660" cy="954815"/>
          </a:xfrm>
          <a:prstGeom prst="chevron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583312" y="1743458"/>
            <a:ext cx="2732765" cy="360000"/>
            <a:chOff x="578260" y="1708094"/>
            <a:chExt cx="2732765" cy="360000"/>
          </a:xfrm>
        </p:grpSpPr>
        <p:sp>
          <p:nvSpPr>
            <p:cNvPr id="6" name="TextBox 5"/>
            <p:cNvSpPr txBox="1"/>
            <p:nvPr/>
          </p:nvSpPr>
          <p:spPr>
            <a:xfrm>
              <a:off x="938260" y="1719977"/>
              <a:ext cx="237276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rgbClr val="00B05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Clang-based refactoring</a:t>
              </a:r>
            </a:p>
          </p:txBody>
        </p:sp>
        <p:sp>
          <p:nvSpPr>
            <p:cNvPr id="7" name="Oval 6"/>
            <p:cNvSpPr/>
            <p:nvPr/>
          </p:nvSpPr>
          <p:spPr>
            <a:xfrm>
              <a:off x="578260" y="1708094"/>
              <a:ext cx="360000" cy="360000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chemeClr val="tx1"/>
                  </a:solidFill>
                </a:rPr>
                <a:t>2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39755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264802" y="1116301"/>
            <a:ext cx="4044497" cy="3601356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Refactoring</a:t>
            </a:r>
          </a:p>
        </p:txBody>
      </p:sp>
      <p:sp>
        <p:nvSpPr>
          <p:cNvPr id="4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4395181" y="1116301"/>
            <a:ext cx="4444015" cy="3601356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&lt;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SmartPointer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* get()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trike="sngStrike" dirty="0">
                <a:solidFill>
                  <a:srgbClr val="0000FF"/>
                </a:solidFill>
                <a:latin typeface="Consolas" panose="020B0609020204030204" pitchFamily="49" charset="0"/>
              </a:rPr>
              <a:t>operator</a:t>
            </a:r>
            <a:r>
              <a:rPr lang="en-US" strike="sngStrik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trike="sngStrike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strike="sngStrike" dirty="0">
                <a:solidFill>
                  <a:srgbClr val="000000"/>
                </a:solidFill>
                <a:latin typeface="Consolas" panose="020B0609020204030204" pitchFamily="49" charset="0"/>
              </a:rPr>
              <a:t>*() </a:t>
            </a:r>
            <a:r>
              <a:rPr lang="en-US" strike="sngStrike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trike="sngStrike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strike="sngStrik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explicit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operator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addItem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SmartPointer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Item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item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item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{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Item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item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.get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...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815207" y="1745182"/>
            <a:ext cx="1661959" cy="360000"/>
            <a:chOff x="815207" y="1745182"/>
            <a:chExt cx="1661959" cy="360000"/>
          </a:xfrm>
        </p:grpSpPr>
        <p:sp>
          <p:nvSpPr>
            <p:cNvPr id="6" name="TextBox 5"/>
            <p:cNvSpPr txBox="1"/>
            <p:nvPr/>
          </p:nvSpPr>
          <p:spPr>
            <a:xfrm>
              <a:off x="1175207" y="1755905"/>
              <a:ext cx="130195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Manual step</a:t>
              </a:r>
            </a:p>
          </p:txBody>
        </p:sp>
        <p:sp>
          <p:nvSpPr>
            <p:cNvPr id="7" name="Oval 6"/>
            <p:cNvSpPr/>
            <p:nvPr/>
          </p:nvSpPr>
          <p:spPr>
            <a:xfrm>
              <a:off x="815207" y="1745182"/>
              <a:ext cx="360000" cy="360000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chemeClr val="tx1"/>
                  </a:solidFill>
                </a:rPr>
                <a:t>3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7206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Unit tests for the libraries to verify the refactoring</a:t>
            </a:r>
          </a:p>
          <a:p>
            <a:endParaRPr lang="en-US" dirty="0" smtClean="0"/>
          </a:p>
          <a:p>
            <a:r>
              <a:rPr lang="en-US" dirty="0" smtClean="0"/>
              <a:t>Unit tests for the Clang-based tool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C++ is complex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The AST is complex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3749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264802" y="1116301"/>
            <a:ext cx="4044497" cy="3226282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play()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Game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game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game.add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createPlayer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(1));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game.add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createPlayer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(2));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game.update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game.render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4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4395181" y="1116301"/>
            <a:ext cx="4444015" cy="3226282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Game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createMultiplayerGame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Game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game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game.add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createPlayer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(1));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game.add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createPlayer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(2));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game;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play()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Game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game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createMultiplayerGame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game.update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game.render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Chevron 4"/>
          <p:cNvSpPr/>
          <p:nvPr/>
        </p:nvSpPr>
        <p:spPr>
          <a:xfrm>
            <a:off x="3081983" y="1399688"/>
            <a:ext cx="939660" cy="954815"/>
          </a:xfrm>
          <a:prstGeom prst="chevron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34404" y="3960262"/>
            <a:ext cx="28255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Refactoring with tool support</a:t>
            </a:r>
          </a:p>
        </p:txBody>
      </p:sp>
    </p:spTree>
    <p:extLst>
      <p:ext uri="{BB962C8B-B14F-4D97-AF65-F5344CB8AC3E}">
        <p14:creationId xmlns:p14="http://schemas.microsoft.com/office/powerpoint/2010/main" val="3282893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 Syntax </a:t>
            </a:r>
            <a:r>
              <a:rPr lang="en-US" dirty="0" smtClean="0"/>
              <a:t>Tree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Some unit test of an implementation of Generic </a:t>
            </a:r>
            <a:r>
              <a:rPr lang="en-US" dirty="0"/>
              <a:t>Scope </a:t>
            </a:r>
            <a:r>
              <a:rPr lang="en-US" dirty="0" smtClean="0"/>
              <a:t>Guard as of N4189 (current P0052R7):</a:t>
            </a:r>
          </a:p>
          <a:p>
            <a:endParaRPr lang="en-US" dirty="0"/>
          </a:p>
          <a:p>
            <a:pPr marL="342900" lvl="1" indent="0">
              <a:buNone/>
            </a:pP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unittest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checkThatThrows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test_scope_exception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"throw on success"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[]() {</a:t>
            </a:r>
          </a:p>
          <a:p>
            <a:pPr marL="342900" lvl="1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func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[]() {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throw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test_scope_exception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{}; };</a:t>
            </a:r>
          </a:p>
          <a:p>
            <a:pPr marL="342900" lvl="1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guard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stdx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make_scope_success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(std::move(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func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pPr marL="342900" lvl="1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0752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264802" y="818413"/>
            <a:ext cx="8574396" cy="3819262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TranslationUnitDecl 0x24f7c10 &lt;&lt;invalid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sloc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&gt;&gt; &lt;invalid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sloc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|-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TypedefDecl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0x24f81a0 &lt;&lt;invalid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sloc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&gt;&gt; &lt;invalid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sloc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&gt; implicit __int128_t </a:t>
            </a:r>
            <a:r>
              <a:rPr lang="en-US" sz="800" dirty="0">
                <a:solidFill>
                  <a:srgbClr val="A31515"/>
                </a:solidFill>
                <a:latin typeface="Consolas" panose="020B0609020204030204" pitchFamily="49" charset="0"/>
              </a:rPr>
              <a:t>'__int128'</a:t>
            </a:r>
            <a:endParaRPr lang="en-US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| `-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BuiltinType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0x24f7e80 </a:t>
            </a:r>
            <a:r>
              <a:rPr lang="en-US" sz="800" dirty="0">
                <a:solidFill>
                  <a:srgbClr val="A31515"/>
                </a:solidFill>
                <a:latin typeface="Consolas" panose="020B0609020204030204" pitchFamily="49" charset="0"/>
              </a:rPr>
              <a:t>'__int128'</a:t>
            </a:r>
            <a:endParaRPr lang="en-US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|-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TypedefDecl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0x24f8210 &lt;&lt;invalid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sloc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&gt;&gt; &lt;invalid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sloc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&gt; implicit __uint128_t </a:t>
            </a:r>
            <a:r>
              <a:rPr lang="en-US" sz="800" dirty="0">
                <a:solidFill>
                  <a:srgbClr val="A31515"/>
                </a:solidFill>
                <a:latin typeface="Consolas" panose="020B0609020204030204" pitchFamily="49" charset="0"/>
              </a:rPr>
              <a:t>'unsigned __int128'</a:t>
            </a:r>
            <a:endParaRPr lang="en-US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| `-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BuiltinType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0x24f7ea0 </a:t>
            </a:r>
            <a:r>
              <a:rPr lang="en-US" sz="800" dirty="0">
                <a:solidFill>
                  <a:srgbClr val="A31515"/>
                </a:solidFill>
                <a:latin typeface="Consolas" panose="020B0609020204030204" pitchFamily="49" charset="0"/>
              </a:rPr>
              <a:t>'unsigned __int128'</a:t>
            </a:r>
            <a:endParaRPr lang="en-US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|-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TypedefDecl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0x24f8578 &lt;&lt;invalid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sloc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&gt;&gt; &lt;invalid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sloc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&gt; implicit __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NSConstantString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A31515"/>
                </a:solidFill>
                <a:latin typeface="Consolas" panose="020B0609020204030204" pitchFamily="49" charset="0"/>
              </a:rPr>
              <a:t>'struct __</a:t>
            </a:r>
            <a:r>
              <a:rPr lang="en-US" sz="800" dirty="0" err="1">
                <a:solidFill>
                  <a:srgbClr val="A31515"/>
                </a:solidFill>
                <a:latin typeface="Consolas" panose="020B0609020204030204" pitchFamily="49" charset="0"/>
              </a:rPr>
              <a:t>NSConstantString_tag</a:t>
            </a:r>
            <a:r>
              <a:rPr lang="en-US" sz="8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endParaRPr lang="en-US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| `-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RecordType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0x24f8300 </a:t>
            </a:r>
            <a:r>
              <a:rPr lang="en-US" sz="800" dirty="0">
                <a:solidFill>
                  <a:srgbClr val="A31515"/>
                </a:solidFill>
                <a:latin typeface="Consolas" panose="020B0609020204030204" pitchFamily="49" charset="0"/>
              </a:rPr>
              <a:t>'struct __</a:t>
            </a:r>
            <a:r>
              <a:rPr lang="en-US" sz="800" dirty="0" err="1">
                <a:solidFill>
                  <a:srgbClr val="A31515"/>
                </a:solidFill>
                <a:latin typeface="Consolas" panose="020B0609020204030204" pitchFamily="49" charset="0"/>
              </a:rPr>
              <a:t>NSConstantString_tag</a:t>
            </a:r>
            <a:r>
              <a:rPr lang="en-US" sz="8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endParaRPr lang="en-US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|   `-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CXXRecord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0x24f8268 </a:t>
            </a:r>
            <a:r>
              <a:rPr lang="en-US" sz="800" dirty="0">
                <a:solidFill>
                  <a:srgbClr val="A31515"/>
                </a:solidFill>
                <a:latin typeface="Consolas" panose="020B0609020204030204" pitchFamily="49" charset="0"/>
              </a:rPr>
              <a:t>'__</a:t>
            </a:r>
            <a:r>
              <a:rPr lang="en-US" sz="800" dirty="0" err="1">
                <a:solidFill>
                  <a:srgbClr val="A31515"/>
                </a:solidFill>
                <a:latin typeface="Consolas" panose="020B0609020204030204" pitchFamily="49" charset="0"/>
              </a:rPr>
              <a:t>NSConstantString_tag</a:t>
            </a:r>
            <a:r>
              <a:rPr lang="en-US" sz="8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endParaRPr lang="en-US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|-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CXXRecordDecl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0x24f85d0 &lt;&lt;invalid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sloc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&gt;&gt; &lt;invalid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sloc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&gt; implicit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type_info</a:t>
            </a:r>
            <a:endParaRPr lang="en-US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| `-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TypeVisibilityAttr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0x24f8690 &lt;&lt;invalid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sloc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&gt;&gt; Implicit Default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|-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TypedefDecl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0x24f86f0 &lt;&lt;invalid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sloc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&gt;&gt; &lt;invalid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sloc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&gt; implicit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size_t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A31515"/>
                </a:solidFill>
                <a:latin typeface="Consolas" panose="020B0609020204030204" pitchFamily="49" charset="0"/>
              </a:rPr>
              <a:t>'unsigned long </a:t>
            </a:r>
            <a:r>
              <a:rPr lang="en-US" sz="800" dirty="0" err="1">
                <a:solidFill>
                  <a:srgbClr val="A31515"/>
                </a:solidFill>
                <a:latin typeface="Consolas" panose="020B0609020204030204" pitchFamily="49" charset="0"/>
              </a:rPr>
              <a:t>long</a:t>
            </a:r>
            <a:r>
              <a:rPr lang="en-US" sz="8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endParaRPr lang="en-US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| `-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BuiltinType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0x24f7de0 </a:t>
            </a:r>
            <a:r>
              <a:rPr lang="en-US" sz="800" dirty="0">
                <a:solidFill>
                  <a:srgbClr val="A31515"/>
                </a:solidFill>
                <a:latin typeface="Consolas" panose="020B0609020204030204" pitchFamily="49" charset="0"/>
              </a:rPr>
              <a:t>'unsigned long </a:t>
            </a:r>
            <a:r>
              <a:rPr lang="en-US" sz="800" dirty="0" err="1">
                <a:solidFill>
                  <a:srgbClr val="A31515"/>
                </a:solidFill>
                <a:latin typeface="Consolas" panose="020B0609020204030204" pitchFamily="49" charset="0"/>
              </a:rPr>
              <a:t>long</a:t>
            </a:r>
            <a:r>
              <a:rPr lang="en-US" sz="8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endParaRPr lang="en-US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|-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TypedefDecl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0x24f8790 &lt;&lt;invalid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sloc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&gt;&gt; &lt;invalid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sloc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&gt; implicit __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builtin_ms_va_list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A31515"/>
                </a:solidFill>
                <a:latin typeface="Consolas" panose="020B0609020204030204" pitchFamily="49" charset="0"/>
              </a:rPr>
              <a:t>'char *'</a:t>
            </a:r>
            <a:endParaRPr lang="en-US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| `-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PointerType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0x24f8750 </a:t>
            </a:r>
            <a:r>
              <a:rPr lang="en-US" sz="800" dirty="0">
                <a:solidFill>
                  <a:srgbClr val="A31515"/>
                </a:solidFill>
                <a:latin typeface="Consolas" panose="020B0609020204030204" pitchFamily="49" charset="0"/>
              </a:rPr>
              <a:t>'char *'</a:t>
            </a:r>
            <a:endParaRPr lang="en-US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|   `-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BuiltinType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0x24f7ca0 </a:t>
            </a:r>
            <a:r>
              <a:rPr lang="en-US" sz="800" dirty="0">
                <a:solidFill>
                  <a:srgbClr val="A31515"/>
                </a:solidFill>
                <a:latin typeface="Consolas" panose="020B0609020204030204" pitchFamily="49" charset="0"/>
              </a:rPr>
              <a:t>'char'</a:t>
            </a:r>
            <a:endParaRPr lang="en-US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|-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TypedefDecl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0x24f8800 &lt;&lt;invalid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sloc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&gt;&gt; &lt;invalid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sloc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&gt; implicit __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builtin_va_list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A31515"/>
                </a:solidFill>
                <a:latin typeface="Consolas" panose="020B0609020204030204" pitchFamily="49" charset="0"/>
              </a:rPr>
              <a:t>'char *'</a:t>
            </a:r>
            <a:endParaRPr lang="en-US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| `-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PointerType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0x24f8750 </a:t>
            </a:r>
            <a:r>
              <a:rPr lang="en-US" sz="800" dirty="0">
                <a:solidFill>
                  <a:srgbClr val="A31515"/>
                </a:solidFill>
                <a:latin typeface="Consolas" panose="020B0609020204030204" pitchFamily="49" charset="0"/>
              </a:rPr>
              <a:t>'char *'</a:t>
            </a:r>
            <a:endParaRPr lang="en-US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|   `-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BuiltinType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0x24f7ca0 </a:t>
            </a:r>
            <a:r>
              <a:rPr lang="en-US" sz="800" dirty="0">
                <a:solidFill>
                  <a:srgbClr val="A31515"/>
                </a:solidFill>
                <a:latin typeface="Consolas" panose="020B0609020204030204" pitchFamily="49" charset="0"/>
              </a:rPr>
              <a:t>'char'</a:t>
            </a:r>
            <a:endParaRPr lang="en-US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|-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LinkageSpecDecl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0x27161c0 &lt;C:/Program Files (x86)/Windows Kits/8.1/Include/shared\sal.h:2381:1, line:2987:1&gt; line:2381:8 C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|-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LinkageSpecDecl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0x2716240 &lt;C:/Program Files (x86)/Windows Kits/8.1/Include/shared\ConcurrencySal.h:22:1, line:354:1&gt; line:22:8 C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|-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LinkageSpecDecl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0x27162e8 &lt;C:/Program Files (x86)/Microsoft Visual Studio 14.0/VC/include\vadefs.h:18:1, line:118:1&gt; line:18:8 C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| |-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TypedefDecl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0x2716350 &lt;line:28:9, col:35&gt; col:35 referenced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uintptr_t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A31515"/>
                </a:solidFill>
                <a:latin typeface="Consolas" panose="020B0609020204030204" pitchFamily="49" charset="0"/>
              </a:rPr>
              <a:t>'unsigned long </a:t>
            </a:r>
            <a:r>
              <a:rPr lang="en-US" sz="800" dirty="0" err="1">
                <a:solidFill>
                  <a:srgbClr val="A31515"/>
                </a:solidFill>
                <a:latin typeface="Consolas" panose="020B0609020204030204" pitchFamily="49" charset="0"/>
              </a:rPr>
              <a:t>long</a:t>
            </a:r>
            <a:r>
              <a:rPr lang="en-US" sz="8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endParaRPr lang="en-US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| | `-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BuiltinType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0x24f7de0 </a:t>
            </a:r>
            <a:r>
              <a:rPr lang="en-US" sz="800" dirty="0">
                <a:solidFill>
                  <a:srgbClr val="A31515"/>
                </a:solidFill>
                <a:latin typeface="Consolas" panose="020B0609020204030204" pitchFamily="49" charset="0"/>
              </a:rPr>
              <a:t>'unsigned long </a:t>
            </a:r>
            <a:r>
              <a:rPr lang="en-US" sz="800" dirty="0" err="1">
                <a:solidFill>
                  <a:srgbClr val="A31515"/>
                </a:solidFill>
                <a:latin typeface="Consolas" panose="020B0609020204030204" pitchFamily="49" charset="0"/>
              </a:rPr>
              <a:t>long</a:t>
            </a:r>
            <a:r>
              <a:rPr lang="en-US" sz="8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endParaRPr lang="en-US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| |-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TypedefDecl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0x27163c0 &lt;line:39:9, col:23&gt; col:23 referenced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va_list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A31515"/>
                </a:solidFill>
                <a:latin typeface="Consolas" panose="020B0609020204030204" pitchFamily="49" charset="0"/>
              </a:rPr>
              <a:t>'char *'</a:t>
            </a:r>
            <a:endParaRPr lang="en-US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| | `-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PointerType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0x24f8750 </a:t>
            </a:r>
            <a:r>
              <a:rPr lang="en-US" sz="800" dirty="0">
                <a:solidFill>
                  <a:srgbClr val="A31515"/>
                </a:solidFill>
                <a:latin typeface="Consolas" panose="020B0609020204030204" pitchFamily="49" charset="0"/>
              </a:rPr>
              <a:t>'char *'</a:t>
            </a:r>
            <a:endParaRPr lang="en-US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| |   `-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BuiltinType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0x24f7ca0 </a:t>
            </a:r>
            <a:r>
              <a:rPr lang="en-US" sz="800" dirty="0">
                <a:solidFill>
                  <a:srgbClr val="A31515"/>
                </a:solidFill>
                <a:latin typeface="Consolas" panose="020B0609020204030204" pitchFamily="49" charset="0"/>
              </a:rPr>
              <a:t>'char'</a:t>
            </a:r>
            <a:endParaRPr lang="en-US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| `-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FunctionDecl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0x2716810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prev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0x2716688 &lt;line:106:5, col:43&gt; col:18 __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va_start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A31515"/>
                </a:solidFill>
                <a:latin typeface="Consolas" panose="020B0609020204030204" pitchFamily="49" charset="0"/>
              </a:rPr>
              <a:t>'void (</a:t>
            </a:r>
            <a:r>
              <a:rPr lang="en-US" sz="800" dirty="0" err="1">
                <a:solidFill>
                  <a:srgbClr val="A31515"/>
                </a:solidFill>
                <a:latin typeface="Consolas" panose="020B0609020204030204" pitchFamily="49" charset="0"/>
              </a:rPr>
              <a:t>va_list</a:t>
            </a:r>
            <a:r>
              <a:rPr lang="en-US" sz="800" dirty="0">
                <a:solidFill>
                  <a:srgbClr val="A31515"/>
                </a:solidFill>
                <a:latin typeface="Consolas" panose="020B0609020204030204" pitchFamily="49" charset="0"/>
              </a:rPr>
              <a:t> *, ...) throw()'</a:t>
            </a:r>
            <a:endParaRPr lang="en-US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it-IT" sz="800" dirty="0">
                <a:solidFill>
                  <a:srgbClr val="000000"/>
                </a:solidFill>
                <a:latin typeface="Consolas" panose="020B0609020204030204" pitchFamily="49" charset="0"/>
              </a:rPr>
              <a:t>|   |-ParmVarDecl 0x27164a8 &lt;col:29, col:36&gt; col:38 </a:t>
            </a:r>
            <a:r>
              <a:rPr lang="it-IT" sz="800" dirty="0">
                <a:solidFill>
                  <a:srgbClr val="A31515"/>
                </a:solidFill>
                <a:latin typeface="Consolas" panose="020B0609020204030204" pitchFamily="49" charset="0"/>
              </a:rPr>
              <a:t>'va_list *'</a:t>
            </a:r>
            <a:endParaRPr lang="it-IT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|   `-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NoThrowAttr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0x2716920 &lt;col:18&gt; Inherited Implicit</a:t>
            </a:r>
          </a:p>
          <a:p>
            <a:pPr>
              <a:spcBef>
                <a:spcPts val="0"/>
              </a:spcBef>
            </a:pP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…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 Syntax </a:t>
            </a:r>
            <a:r>
              <a:rPr lang="en-US" dirty="0" smtClean="0"/>
              <a:t>Tree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724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algn="ctr"/>
            <a:r>
              <a:rPr lang="en-US" sz="1400" dirty="0" smtClean="0"/>
              <a:t>35 KB / 260000 lines further down …</a:t>
            </a:r>
            <a:endParaRPr lang="en-US" sz="1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 Syntax </a:t>
            </a:r>
            <a:r>
              <a:rPr lang="en-US" dirty="0" smtClean="0"/>
              <a:t>Tree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8462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264801" y="848724"/>
            <a:ext cx="8574396" cy="3839470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…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 |       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`-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DeclStmt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0x4c946f8 &lt;line:363:9, col:63&gt;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|         `-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VarDecl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0x4c8ac98 &lt;col:9, col:62&gt; col:14 guard </a:t>
            </a:r>
            <a:r>
              <a:rPr lang="en-US" sz="800" dirty="0">
                <a:solidFill>
                  <a:srgbClr val="A31515"/>
                </a:solidFill>
                <a:latin typeface="Consolas" panose="020B0609020204030204" pitchFamily="49" charset="0"/>
              </a:rPr>
              <a:t>'class </a:t>
            </a:r>
            <a:r>
              <a:rPr lang="en-US" sz="800" dirty="0" err="1">
                <a:solidFill>
                  <a:srgbClr val="A31515"/>
                </a:solidFill>
                <a:latin typeface="Consolas" panose="020B0609020204030204" pitchFamily="49" charset="0"/>
              </a:rPr>
              <a:t>stdx</a:t>
            </a:r>
            <a:r>
              <a:rPr lang="en-US" sz="800" dirty="0">
                <a:solidFill>
                  <a:srgbClr val="A31515"/>
                </a:solidFill>
                <a:latin typeface="Consolas" panose="020B0609020204030204" pitchFamily="49" charset="0"/>
              </a:rPr>
              <a:t>::</a:t>
            </a:r>
            <a:r>
              <a:rPr lang="en-US" sz="800" dirty="0" err="1">
                <a:solidFill>
                  <a:srgbClr val="A31515"/>
                </a:solidFill>
                <a:latin typeface="Consolas" panose="020B0609020204030204" pitchFamily="49" charset="0"/>
              </a:rPr>
              <a:t>scope_success</a:t>
            </a:r>
            <a:r>
              <a:rPr lang="en-US" sz="800" dirty="0">
                <a:solidFill>
                  <a:srgbClr val="A31515"/>
                </a:solidFill>
                <a:latin typeface="Consolas" panose="020B0609020204030204" pitchFamily="49" charset="0"/>
              </a:rPr>
              <a:t>&lt;class (lambda at </a:t>
            </a:r>
            <a:r>
              <a:rPr lang="en-US" sz="800" dirty="0" err="1">
                <a:solidFill>
                  <a:srgbClr val="A31515"/>
                </a:solidFill>
                <a:latin typeface="Consolas" panose="020B0609020204030204" pitchFamily="49" charset="0"/>
              </a:rPr>
              <a:t>src</a:t>
            </a:r>
            <a:r>
              <a:rPr lang="en-US" sz="800" dirty="0">
                <a:solidFill>
                  <a:srgbClr val="A31515"/>
                </a:solidFill>
                <a:latin typeface="Consolas" panose="020B0609020204030204" pitchFamily="49" charset="0"/>
              </a:rPr>
              <a:t>/ScopeExitTest.cpp:362:21)&gt;'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sz="800" dirty="0">
                <a:solidFill>
                  <a:srgbClr val="A31515"/>
                </a:solidFill>
                <a:latin typeface="Consolas" panose="020B0609020204030204" pitchFamily="49" charset="0"/>
              </a:rPr>
              <a:t>'class </a:t>
            </a:r>
            <a:r>
              <a:rPr lang="en-US" sz="800" dirty="0" err="1">
                <a:solidFill>
                  <a:srgbClr val="A31515"/>
                </a:solidFill>
                <a:latin typeface="Consolas" panose="020B0609020204030204" pitchFamily="49" charset="0"/>
              </a:rPr>
              <a:t>stdx</a:t>
            </a:r>
            <a:r>
              <a:rPr lang="en-US" sz="800" dirty="0">
                <a:solidFill>
                  <a:srgbClr val="A31515"/>
                </a:solidFill>
                <a:latin typeface="Consolas" panose="020B0609020204030204" pitchFamily="49" charset="0"/>
              </a:rPr>
              <a:t>::</a:t>
            </a:r>
            <a:r>
              <a:rPr lang="en-US" sz="800" dirty="0" err="1">
                <a:solidFill>
                  <a:srgbClr val="A31515"/>
                </a:solidFill>
                <a:latin typeface="Consolas" panose="020B0609020204030204" pitchFamily="49" charset="0"/>
              </a:rPr>
              <a:t>scope_success</a:t>
            </a:r>
            <a:r>
              <a:rPr lang="en-US" sz="800" dirty="0">
                <a:solidFill>
                  <a:srgbClr val="A31515"/>
                </a:solidFill>
                <a:latin typeface="Consolas" panose="020B0609020204030204" pitchFamily="49" charset="0"/>
              </a:rPr>
              <a:t>&lt;class (lambda at </a:t>
            </a:r>
            <a:r>
              <a:rPr lang="en-US" sz="800" dirty="0" err="1">
                <a:solidFill>
                  <a:srgbClr val="A31515"/>
                </a:solidFill>
                <a:latin typeface="Consolas" panose="020B0609020204030204" pitchFamily="49" charset="0"/>
              </a:rPr>
              <a:t>src</a:t>
            </a:r>
            <a:r>
              <a:rPr lang="en-US" sz="800" dirty="0">
                <a:solidFill>
                  <a:srgbClr val="A31515"/>
                </a:solidFill>
                <a:latin typeface="Consolas" panose="020B0609020204030204" pitchFamily="49" charset="0"/>
              </a:rPr>
              <a:t>/ScopeExitTest.cpp:362:21)&gt;'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cinit</a:t>
            </a:r>
            <a:endParaRPr lang="en-US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|           `-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ExprWithCleanups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0x4c946e0 &lt;col:22, col:62&gt; </a:t>
            </a:r>
            <a:r>
              <a:rPr lang="en-US" sz="800" dirty="0">
                <a:solidFill>
                  <a:srgbClr val="A31515"/>
                </a:solidFill>
                <a:latin typeface="Consolas" panose="020B0609020204030204" pitchFamily="49" charset="0"/>
              </a:rPr>
              <a:t>'class </a:t>
            </a:r>
            <a:r>
              <a:rPr lang="en-US" sz="800" dirty="0" err="1">
                <a:solidFill>
                  <a:srgbClr val="A31515"/>
                </a:solidFill>
                <a:latin typeface="Consolas" panose="020B0609020204030204" pitchFamily="49" charset="0"/>
              </a:rPr>
              <a:t>stdx</a:t>
            </a:r>
            <a:r>
              <a:rPr lang="en-US" sz="800" dirty="0">
                <a:solidFill>
                  <a:srgbClr val="A31515"/>
                </a:solidFill>
                <a:latin typeface="Consolas" panose="020B0609020204030204" pitchFamily="49" charset="0"/>
              </a:rPr>
              <a:t>::</a:t>
            </a:r>
            <a:r>
              <a:rPr lang="en-US" sz="800" dirty="0" err="1">
                <a:solidFill>
                  <a:srgbClr val="A31515"/>
                </a:solidFill>
                <a:latin typeface="Consolas" panose="020B0609020204030204" pitchFamily="49" charset="0"/>
              </a:rPr>
              <a:t>scope_success</a:t>
            </a:r>
            <a:r>
              <a:rPr lang="en-US" sz="800" dirty="0">
                <a:solidFill>
                  <a:srgbClr val="A31515"/>
                </a:solidFill>
                <a:latin typeface="Consolas" panose="020B0609020204030204" pitchFamily="49" charset="0"/>
              </a:rPr>
              <a:t>&lt;class (lambda at </a:t>
            </a:r>
            <a:r>
              <a:rPr lang="en-US" sz="800" dirty="0" err="1">
                <a:solidFill>
                  <a:srgbClr val="A31515"/>
                </a:solidFill>
                <a:latin typeface="Consolas" panose="020B0609020204030204" pitchFamily="49" charset="0"/>
              </a:rPr>
              <a:t>src</a:t>
            </a:r>
            <a:r>
              <a:rPr lang="en-US" sz="800" dirty="0">
                <a:solidFill>
                  <a:srgbClr val="A31515"/>
                </a:solidFill>
                <a:latin typeface="Consolas" panose="020B0609020204030204" pitchFamily="49" charset="0"/>
              </a:rPr>
              <a:t>/ScopeExitTest.cpp:362:21)&gt;'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sz="800" dirty="0">
                <a:solidFill>
                  <a:srgbClr val="A31515"/>
                </a:solidFill>
                <a:latin typeface="Consolas" panose="020B0609020204030204" pitchFamily="49" charset="0"/>
              </a:rPr>
              <a:t>'class </a:t>
            </a:r>
            <a:r>
              <a:rPr lang="en-US" sz="800" dirty="0" err="1">
                <a:solidFill>
                  <a:srgbClr val="A31515"/>
                </a:solidFill>
                <a:latin typeface="Consolas" panose="020B0609020204030204" pitchFamily="49" charset="0"/>
              </a:rPr>
              <a:t>stdx</a:t>
            </a:r>
            <a:r>
              <a:rPr lang="en-US" sz="800" dirty="0">
                <a:solidFill>
                  <a:srgbClr val="A31515"/>
                </a:solidFill>
                <a:latin typeface="Consolas" panose="020B0609020204030204" pitchFamily="49" charset="0"/>
              </a:rPr>
              <a:t>::</a:t>
            </a:r>
            <a:r>
              <a:rPr lang="en-US" sz="800" dirty="0" err="1">
                <a:solidFill>
                  <a:srgbClr val="A31515"/>
                </a:solidFill>
                <a:latin typeface="Consolas" panose="020B0609020204030204" pitchFamily="49" charset="0"/>
              </a:rPr>
              <a:t>scope_success</a:t>
            </a:r>
            <a:r>
              <a:rPr lang="en-US" sz="800" dirty="0">
                <a:solidFill>
                  <a:srgbClr val="A31515"/>
                </a:solidFill>
                <a:latin typeface="Consolas" panose="020B0609020204030204" pitchFamily="49" charset="0"/>
              </a:rPr>
              <a:t>&lt;class (lambda at </a:t>
            </a:r>
            <a:r>
              <a:rPr lang="en-US" sz="800" dirty="0" err="1">
                <a:solidFill>
                  <a:srgbClr val="A31515"/>
                </a:solidFill>
                <a:latin typeface="Consolas" panose="020B0609020204030204" pitchFamily="49" charset="0"/>
              </a:rPr>
              <a:t>src</a:t>
            </a:r>
            <a:r>
              <a:rPr lang="en-US" sz="800" dirty="0">
                <a:solidFill>
                  <a:srgbClr val="A31515"/>
                </a:solidFill>
                <a:latin typeface="Consolas" panose="020B0609020204030204" pitchFamily="49" charset="0"/>
              </a:rPr>
              <a:t>/ScopeExitTest.cpp:362:21)&gt;'</a:t>
            </a:r>
            <a:endParaRPr lang="en-US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|             `-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CXXConstructExpr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0x4c946a8 &lt;col:22, col:62&gt; </a:t>
            </a:r>
            <a:r>
              <a:rPr lang="en-US" sz="800" dirty="0">
                <a:solidFill>
                  <a:srgbClr val="A31515"/>
                </a:solidFill>
                <a:latin typeface="Consolas" panose="020B0609020204030204" pitchFamily="49" charset="0"/>
              </a:rPr>
              <a:t>'class </a:t>
            </a:r>
            <a:r>
              <a:rPr lang="en-US" sz="800" dirty="0" err="1">
                <a:solidFill>
                  <a:srgbClr val="A31515"/>
                </a:solidFill>
                <a:latin typeface="Consolas" panose="020B0609020204030204" pitchFamily="49" charset="0"/>
              </a:rPr>
              <a:t>stdx</a:t>
            </a:r>
            <a:r>
              <a:rPr lang="en-US" sz="800" dirty="0">
                <a:solidFill>
                  <a:srgbClr val="A31515"/>
                </a:solidFill>
                <a:latin typeface="Consolas" panose="020B0609020204030204" pitchFamily="49" charset="0"/>
              </a:rPr>
              <a:t>::</a:t>
            </a:r>
            <a:r>
              <a:rPr lang="en-US" sz="800" dirty="0" err="1">
                <a:solidFill>
                  <a:srgbClr val="A31515"/>
                </a:solidFill>
                <a:latin typeface="Consolas" panose="020B0609020204030204" pitchFamily="49" charset="0"/>
              </a:rPr>
              <a:t>scope_success</a:t>
            </a:r>
            <a:r>
              <a:rPr lang="en-US" sz="800" dirty="0">
                <a:solidFill>
                  <a:srgbClr val="A31515"/>
                </a:solidFill>
                <a:latin typeface="Consolas" panose="020B0609020204030204" pitchFamily="49" charset="0"/>
              </a:rPr>
              <a:t>&lt;class (lambda at </a:t>
            </a:r>
            <a:r>
              <a:rPr lang="en-US" sz="800" dirty="0" err="1">
                <a:solidFill>
                  <a:srgbClr val="A31515"/>
                </a:solidFill>
                <a:latin typeface="Consolas" panose="020B0609020204030204" pitchFamily="49" charset="0"/>
              </a:rPr>
              <a:t>src</a:t>
            </a:r>
            <a:r>
              <a:rPr lang="en-US" sz="800" dirty="0">
                <a:solidFill>
                  <a:srgbClr val="A31515"/>
                </a:solidFill>
                <a:latin typeface="Consolas" panose="020B0609020204030204" pitchFamily="49" charset="0"/>
              </a:rPr>
              <a:t>/ScopeExitTest.cpp:362:21)&gt;'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sz="800" dirty="0">
                <a:solidFill>
                  <a:srgbClr val="A31515"/>
                </a:solidFill>
                <a:latin typeface="Consolas" panose="020B0609020204030204" pitchFamily="49" charset="0"/>
              </a:rPr>
              <a:t>'class </a:t>
            </a:r>
            <a:r>
              <a:rPr lang="en-US" sz="800" dirty="0" err="1">
                <a:solidFill>
                  <a:srgbClr val="A31515"/>
                </a:solidFill>
                <a:latin typeface="Consolas" panose="020B0609020204030204" pitchFamily="49" charset="0"/>
              </a:rPr>
              <a:t>stdx</a:t>
            </a:r>
            <a:r>
              <a:rPr lang="en-US" sz="800" dirty="0">
                <a:solidFill>
                  <a:srgbClr val="A31515"/>
                </a:solidFill>
                <a:latin typeface="Consolas" panose="020B0609020204030204" pitchFamily="49" charset="0"/>
              </a:rPr>
              <a:t>::</a:t>
            </a:r>
            <a:r>
              <a:rPr lang="en-US" sz="800" dirty="0" err="1">
                <a:solidFill>
                  <a:srgbClr val="A31515"/>
                </a:solidFill>
                <a:latin typeface="Consolas" panose="020B0609020204030204" pitchFamily="49" charset="0"/>
              </a:rPr>
              <a:t>scope_success</a:t>
            </a:r>
            <a:r>
              <a:rPr lang="en-US" sz="800" dirty="0">
                <a:solidFill>
                  <a:srgbClr val="A31515"/>
                </a:solidFill>
                <a:latin typeface="Consolas" panose="020B0609020204030204" pitchFamily="49" charset="0"/>
              </a:rPr>
              <a:t>&lt;class (lambda at </a:t>
            </a:r>
            <a:r>
              <a:rPr lang="en-US" sz="800" dirty="0" err="1">
                <a:solidFill>
                  <a:srgbClr val="A31515"/>
                </a:solidFill>
                <a:latin typeface="Consolas" panose="020B0609020204030204" pitchFamily="49" charset="0"/>
              </a:rPr>
              <a:t>src</a:t>
            </a:r>
            <a:r>
              <a:rPr lang="en-US" sz="800" dirty="0">
                <a:solidFill>
                  <a:srgbClr val="A31515"/>
                </a:solidFill>
                <a:latin typeface="Consolas" panose="020B0609020204030204" pitchFamily="49" charset="0"/>
              </a:rPr>
              <a:t>/ScopeExitTest.cpp:362:21)&gt;'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A31515"/>
                </a:solidFill>
                <a:latin typeface="Consolas" panose="020B0609020204030204" pitchFamily="49" charset="0"/>
              </a:rPr>
              <a:t>'void (class </a:t>
            </a:r>
            <a:r>
              <a:rPr lang="en-US" sz="800" dirty="0" err="1">
                <a:solidFill>
                  <a:srgbClr val="A31515"/>
                </a:solidFill>
                <a:latin typeface="Consolas" panose="020B0609020204030204" pitchFamily="49" charset="0"/>
              </a:rPr>
              <a:t>stdx</a:t>
            </a:r>
            <a:r>
              <a:rPr lang="en-US" sz="800" dirty="0">
                <a:solidFill>
                  <a:srgbClr val="A31515"/>
                </a:solidFill>
                <a:latin typeface="Consolas" panose="020B0609020204030204" pitchFamily="49" charset="0"/>
              </a:rPr>
              <a:t>::</a:t>
            </a:r>
            <a:r>
              <a:rPr lang="en-US" sz="800" dirty="0" err="1">
                <a:solidFill>
                  <a:srgbClr val="A31515"/>
                </a:solidFill>
                <a:latin typeface="Consolas" panose="020B0609020204030204" pitchFamily="49" charset="0"/>
              </a:rPr>
              <a:t>scope_success</a:t>
            </a:r>
            <a:r>
              <a:rPr lang="en-US" sz="800" dirty="0">
                <a:solidFill>
                  <a:srgbClr val="A31515"/>
                </a:solidFill>
                <a:latin typeface="Consolas" panose="020B0609020204030204" pitchFamily="49" charset="0"/>
              </a:rPr>
              <a:t>&lt;class (lambda at </a:t>
            </a:r>
            <a:r>
              <a:rPr lang="en-US" sz="800" dirty="0" err="1">
                <a:solidFill>
                  <a:srgbClr val="A31515"/>
                </a:solidFill>
                <a:latin typeface="Consolas" panose="020B0609020204030204" pitchFamily="49" charset="0"/>
              </a:rPr>
              <a:t>src</a:t>
            </a:r>
            <a:r>
              <a:rPr lang="en-US" sz="800" dirty="0">
                <a:solidFill>
                  <a:srgbClr val="A31515"/>
                </a:solidFill>
                <a:latin typeface="Consolas" panose="020B0609020204030204" pitchFamily="49" charset="0"/>
              </a:rPr>
              <a:t>/ScopeExitTest.cpp:362:21)&gt; &amp;&amp;) </a:t>
            </a:r>
            <a:r>
              <a:rPr lang="en-US" sz="800" dirty="0" err="1">
                <a:solidFill>
                  <a:srgbClr val="A31515"/>
                </a:solidFill>
                <a:latin typeface="Consolas" panose="020B0609020204030204" pitchFamily="49" charset="0"/>
              </a:rPr>
              <a:t>noexcept</a:t>
            </a:r>
            <a:r>
              <a:rPr lang="en-US" sz="8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elidable</a:t>
            </a:r>
            <a:endParaRPr lang="en-US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|               `-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MaterializeTemporaryExpr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0x4c94690 &lt;col:22, col:62&gt; </a:t>
            </a:r>
            <a:r>
              <a:rPr lang="en-US" sz="8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sz="800" dirty="0" err="1">
                <a:solidFill>
                  <a:srgbClr val="A31515"/>
                </a:solidFill>
                <a:latin typeface="Consolas" panose="020B0609020204030204" pitchFamily="49" charset="0"/>
              </a:rPr>
              <a:t>scope_success</a:t>
            </a:r>
            <a:r>
              <a:rPr lang="en-US" sz="800" dirty="0">
                <a:solidFill>
                  <a:srgbClr val="A31515"/>
                </a:solidFill>
                <a:latin typeface="Consolas" panose="020B0609020204030204" pitchFamily="49" charset="0"/>
              </a:rPr>
              <a:t>&lt;std::</a:t>
            </a:r>
            <a:r>
              <a:rPr lang="en-US" sz="800" dirty="0" err="1">
                <a:solidFill>
                  <a:srgbClr val="A31515"/>
                </a:solidFill>
                <a:latin typeface="Consolas" panose="020B0609020204030204" pitchFamily="49" charset="0"/>
              </a:rPr>
              <a:t>decay_t</a:t>
            </a:r>
            <a:r>
              <a:rPr lang="en-US" sz="800" dirty="0">
                <a:solidFill>
                  <a:srgbClr val="A31515"/>
                </a:solidFill>
                <a:latin typeface="Consolas" panose="020B0609020204030204" pitchFamily="49" charset="0"/>
              </a:rPr>
              <a:t>&lt;(lambda at </a:t>
            </a:r>
            <a:r>
              <a:rPr lang="en-US" sz="800" dirty="0" err="1">
                <a:solidFill>
                  <a:srgbClr val="A31515"/>
                </a:solidFill>
                <a:latin typeface="Consolas" panose="020B0609020204030204" pitchFamily="49" charset="0"/>
              </a:rPr>
              <a:t>src</a:t>
            </a:r>
            <a:r>
              <a:rPr lang="en-US" sz="800" dirty="0">
                <a:solidFill>
                  <a:srgbClr val="A31515"/>
                </a:solidFill>
                <a:latin typeface="Consolas" panose="020B0609020204030204" pitchFamily="49" charset="0"/>
              </a:rPr>
              <a:t>/ScopeExitTest.cpp:362:21)&gt; &gt;'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sz="800" dirty="0">
                <a:solidFill>
                  <a:srgbClr val="A31515"/>
                </a:solidFill>
                <a:latin typeface="Consolas" panose="020B0609020204030204" pitchFamily="49" charset="0"/>
              </a:rPr>
              <a:t>'class </a:t>
            </a:r>
            <a:r>
              <a:rPr lang="en-US" sz="800" dirty="0" err="1">
                <a:solidFill>
                  <a:srgbClr val="A31515"/>
                </a:solidFill>
                <a:latin typeface="Consolas" panose="020B0609020204030204" pitchFamily="49" charset="0"/>
              </a:rPr>
              <a:t>stdx</a:t>
            </a:r>
            <a:r>
              <a:rPr lang="en-US" sz="800" dirty="0">
                <a:solidFill>
                  <a:srgbClr val="A31515"/>
                </a:solidFill>
                <a:latin typeface="Consolas" panose="020B0609020204030204" pitchFamily="49" charset="0"/>
              </a:rPr>
              <a:t>::</a:t>
            </a:r>
            <a:r>
              <a:rPr lang="en-US" sz="800" dirty="0" err="1">
                <a:solidFill>
                  <a:srgbClr val="A31515"/>
                </a:solidFill>
                <a:latin typeface="Consolas" panose="020B0609020204030204" pitchFamily="49" charset="0"/>
              </a:rPr>
              <a:t>scope_success</a:t>
            </a:r>
            <a:r>
              <a:rPr lang="en-US" sz="800" dirty="0">
                <a:solidFill>
                  <a:srgbClr val="A31515"/>
                </a:solidFill>
                <a:latin typeface="Consolas" panose="020B0609020204030204" pitchFamily="49" charset="0"/>
              </a:rPr>
              <a:t>&lt;class (lambda at </a:t>
            </a:r>
            <a:r>
              <a:rPr lang="en-US" sz="800" dirty="0" err="1">
                <a:solidFill>
                  <a:srgbClr val="A31515"/>
                </a:solidFill>
                <a:latin typeface="Consolas" panose="020B0609020204030204" pitchFamily="49" charset="0"/>
              </a:rPr>
              <a:t>src</a:t>
            </a:r>
            <a:r>
              <a:rPr lang="en-US" sz="800" dirty="0">
                <a:solidFill>
                  <a:srgbClr val="A31515"/>
                </a:solidFill>
                <a:latin typeface="Consolas" panose="020B0609020204030204" pitchFamily="49" charset="0"/>
              </a:rPr>
              <a:t>/ScopeExitTest.cpp:362:21)&gt;'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xvalue</a:t>
            </a:r>
            <a:endParaRPr lang="en-US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|                 `-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CXXBindTemporaryExpr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0x4c945d0 &lt;col:22, col:62&gt; </a:t>
            </a:r>
            <a:r>
              <a:rPr lang="en-US" sz="8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sz="800" dirty="0" err="1">
                <a:solidFill>
                  <a:srgbClr val="A31515"/>
                </a:solidFill>
                <a:latin typeface="Consolas" panose="020B0609020204030204" pitchFamily="49" charset="0"/>
              </a:rPr>
              <a:t>scope_success</a:t>
            </a:r>
            <a:r>
              <a:rPr lang="en-US" sz="800" dirty="0">
                <a:solidFill>
                  <a:srgbClr val="A31515"/>
                </a:solidFill>
                <a:latin typeface="Consolas" panose="020B0609020204030204" pitchFamily="49" charset="0"/>
              </a:rPr>
              <a:t>&lt;std::</a:t>
            </a:r>
            <a:r>
              <a:rPr lang="en-US" sz="800" dirty="0" err="1">
                <a:solidFill>
                  <a:srgbClr val="A31515"/>
                </a:solidFill>
                <a:latin typeface="Consolas" panose="020B0609020204030204" pitchFamily="49" charset="0"/>
              </a:rPr>
              <a:t>decay_t</a:t>
            </a:r>
            <a:r>
              <a:rPr lang="en-US" sz="800" dirty="0">
                <a:solidFill>
                  <a:srgbClr val="A31515"/>
                </a:solidFill>
                <a:latin typeface="Consolas" panose="020B0609020204030204" pitchFamily="49" charset="0"/>
              </a:rPr>
              <a:t>&lt;(lambda at </a:t>
            </a:r>
            <a:r>
              <a:rPr lang="en-US" sz="800" dirty="0" err="1">
                <a:solidFill>
                  <a:srgbClr val="A31515"/>
                </a:solidFill>
                <a:latin typeface="Consolas" panose="020B0609020204030204" pitchFamily="49" charset="0"/>
              </a:rPr>
              <a:t>src</a:t>
            </a:r>
            <a:r>
              <a:rPr lang="en-US" sz="800" dirty="0">
                <a:solidFill>
                  <a:srgbClr val="A31515"/>
                </a:solidFill>
                <a:latin typeface="Consolas" panose="020B0609020204030204" pitchFamily="49" charset="0"/>
              </a:rPr>
              <a:t>/ScopeExitTest.cpp:362:21)&gt; &gt;'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sz="800" dirty="0">
                <a:solidFill>
                  <a:srgbClr val="A31515"/>
                </a:solidFill>
                <a:latin typeface="Consolas" panose="020B0609020204030204" pitchFamily="49" charset="0"/>
              </a:rPr>
              <a:t>'class </a:t>
            </a:r>
            <a:r>
              <a:rPr lang="en-US" sz="800" dirty="0" err="1">
                <a:solidFill>
                  <a:srgbClr val="A31515"/>
                </a:solidFill>
                <a:latin typeface="Consolas" panose="020B0609020204030204" pitchFamily="49" charset="0"/>
              </a:rPr>
              <a:t>stdx</a:t>
            </a:r>
            <a:r>
              <a:rPr lang="en-US" sz="800" dirty="0">
                <a:solidFill>
                  <a:srgbClr val="A31515"/>
                </a:solidFill>
                <a:latin typeface="Consolas" panose="020B0609020204030204" pitchFamily="49" charset="0"/>
              </a:rPr>
              <a:t>::</a:t>
            </a:r>
            <a:r>
              <a:rPr lang="en-US" sz="800" dirty="0" err="1">
                <a:solidFill>
                  <a:srgbClr val="A31515"/>
                </a:solidFill>
                <a:latin typeface="Consolas" panose="020B0609020204030204" pitchFamily="49" charset="0"/>
              </a:rPr>
              <a:t>scope_success</a:t>
            </a:r>
            <a:r>
              <a:rPr lang="en-US" sz="800" dirty="0">
                <a:solidFill>
                  <a:srgbClr val="A31515"/>
                </a:solidFill>
                <a:latin typeface="Consolas" panose="020B0609020204030204" pitchFamily="49" charset="0"/>
              </a:rPr>
              <a:t>&lt;class (lambda at </a:t>
            </a:r>
            <a:r>
              <a:rPr lang="en-US" sz="800" dirty="0" err="1">
                <a:solidFill>
                  <a:srgbClr val="A31515"/>
                </a:solidFill>
                <a:latin typeface="Consolas" panose="020B0609020204030204" pitchFamily="49" charset="0"/>
              </a:rPr>
              <a:t>src</a:t>
            </a:r>
            <a:r>
              <a:rPr lang="en-US" sz="800" dirty="0">
                <a:solidFill>
                  <a:srgbClr val="A31515"/>
                </a:solidFill>
                <a:latin typeface="Consolas" panose="020B0609020204030204" pitchFamily="49" charset="0"/>
              </a:rPr>
              <a:t>/ScopeExitTest.cpp:362:21)&gt;'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CXXTemporary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0x4c945c8)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|                   `-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CallExpr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0x4c8ff40 &lt;col:22, col:62&gt; </a:t>
            </a:r>
            <a:r>
              <a:rPr lang="en-US" sz="8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sz="800" dirty="0" err="1">
                <a:solidFill>
                  <a:srgbClr val="A31515"/>
                </a:solidFill>
                <a:latin typeface="Consolas" panose="020B0609020204030204" pitchFamily="49" charset="0"/>
              </a:rPr>
              <a:t>scope_success</a:t>
            </a:r>
            <a:r>
              <a:rPr lang="en-US" sz="800" dirty="0">
                <a:solidFill>
                  <a:srgbClr val="A31515"/>
                </a:solidFill>
                <a:latin typeface="Consolas" panose="020B0609020204030204" pitchFamily="49" charset="0"/>
              </a:rPr>
              <a:t>&lt;std::</a:t>
            </a:r>
            <a:r>
              <a:rPr lang="en-US" sz="800" dirty="0" err="1">
                <a:solidFill>
                  <a:srgbClr val="A31515"/>
                </a:solidFill>
                <a:latin typeface="Consolas" panose="020B0609020204030204" pitchFamily="49" charset="0"/>
              </a:rPr>
              <a:t>decay_t</a:t>
            </a:r>
            <a:r>
              <a:rPr lang="en-US" sz="800" dirty="0">
                <a:solidFill>
                  <a:srgbClr val="A31515"/>
                </a:solidFill>
                <a:latin typeface="Consolas" panose="020B0609020204030204" pitchFamily="49" charset="0"/>
              </a:rPr>
              <a:t>&lt;(lambda at </a:t>
            </a:r>
            <a:r>
              <a:rPr lang="en-US" sz="800" dirty="0" err="1">
                <a:solidFill>
                  <a:srgbClr val="A31515"/>
                </a:solidFill>
                <a:latin typeface="Consolas" panose="020B0609020204030204" pitchFamily="49" charset="0"/>
              </a:rPr>
              <a:t>src</a:t>
            </a:r>
            <a:r>
              <a:rPr lang="en-US" sz="800" dirty="0">
                <a:solidFill>
                  <a:srgbClr val="A31515"/>
                </a:solidFill>
                <a:latin typeface="Consolas" panose="020B0609020204030204" pitchFamily="49" charset="0"/>
              </a:rPr>
              <a:t>/ScopeExitTest.cpp:362:21)&gt; &gt;'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sz="800" dirty="0">
                <a:solidFill>
                  <a:srgbClr val="A31515"/>
                </a:solidFill>
                <a:latin typeface="Consolas" panose="020B0609020204030204" pitchFamily="49" charset="0"/>
              </a:rPr>
              <a:t>'class </a:t>
            </a:r>
            <a:r>
              <a:rPr lang="en-US" sz="800" dirty="0" err="1">
                <a:solidFill>
                  <a:srgbClr val="A31515"/>
                </a:solidFill>
                <a:latin typeface="Consolas" panose="020B0609020204030204" pitchFamily="49" charset="0"/>
              </a:rPr>
              <a:t>stdx</a:t>
            </a:r>
            <a:r>
              <a:rPr lang="en-US" sz="800" dirty="0">
                <a:solidFill>
                  <a:srgbClr val="A31515"/>
                </a:solidFill>
                <a:latin typeface="Consolas" panose="020B0609020204030204" pitchFamily="49" charset="0"/>
              </a:rPr>
              <a:t>::</a:t>
            </a:r>
            <a:r>
              <a:rPr lang="en-US" sz="800" dirty="0" err="1">
                <a:solidFill>
                  <a:srgbClr val="A31515"/>
                </a:solidFill>
                <a:latin typeface="Consolas" panose="020B0609020204030204" pitchFamily="49" charset="0"/>
              </a:rPr>
              <a:t>scope_success</a:t>
            </a:r>
            <a:r>
              <a:rPr lang="en-US" sz="800" dirty="0">
                <a:solidFill>
                  <a:srgbClr val="A31515"/>
                </a:solidFill>
                <a:latin typeface="Consolas" panose="020B0609020204030204" pitchFamily="49" charset="0"/>
              </a:rPr>
              <a:t>&lt;class (lambda at </a:t>
            </a:r>
            <a:r>
              <a:rPr lang="en-US" sz="800" dirty="0" err="1">
                <a:solidFill>
                  <a:srgbClr val="A31515"/>
                </a:solidFill>
                <a:latin typeface="Consolas" panose="020B0609020204030204" pitchFamily="49" charset="0"/>
              </a:rPr>
              <a:t>src</a:t>
            </a:r>
            <a:r>
              <a:rPr lang="en-US" sz="800" dirty="0">
                <a:solidFill>
                  <a:srgbClr val="A31515"/>
                </a:solidFill>
                <a:latin typeface="Consolas" panose="020B0609020204030204" pitchFamily="49" charset="0"/>
              </a:rPr>
              <a:t>/ScopeExitTest.cpp:362:21)&gt;'</a:t>
            </a:r>
            <a:endParaRPr lang="en-US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|                     |-ImplicitCastExpr 0x4c8ff28 &lt;col:22, col:28&gt; </a:t>
            </a:r>
            <a:r>
              <a:rPr lang="en-US" sz="8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sz="800" dirty="0" err="1">
                <a:solidFill>
                  <a:srgbClr val="A31515"/>
                </a:solidFill>
                <a:latin typeface="Consolas" panose="020B0609020204030204" pitchFamily="49" charset="0"/>
              </a:rPr>
              <a:t>scope_success</a:t>
            </a:r>
            <a:r>
              <a:rPr lang="en-US" sz="800" dirty="0">
                <a:solidFill>
                  <a:srgbClr val="A31515"/>
                </a:solidFill>
                <a:latin typeface="Consolas" panose="020B0609020204030204" pitchFamily="49" charset="0"/>
              </a:rPr>
              <a:t>&lt;std::</a:t>
            </a:r>
            <a:r>
              <a:rPr lang="en-US" sz="800" dirty="0" err="1">
                <a:solidFill>
                  <a:srgbClr val="A31515"/>
                </a:solidFill>
                <a:latin typeface="Consolas" panose="020B0609020204030204" pitchFamily="49" charset="0"/>
              </a:rPr>
              <a:t>decay_t</a:t>
            </a:r>
            <a:r>
              <a:rPr lang="en-US" sz="800" dirty="0">
                <a:solidFill>
                  <a:srgbClr val="A31515"/>
                </a:solidFill>
                <a:latin typeface="Consolas" panose="020B0609020204030204" pitchFamily="49" charset="0"/>
              </a:rPr>
              <a:t>&lt;(lambda at </a:t>
            </a:r>
            <a:r>
              <a:rPr lang="en-US" sz="800" dirty="0" err="1">
                <a:solidFill>
                  <a:srgbClr val="A31515"/>
                </a:solidFill>
                <a:latin typeface="Consolas" panose="020B0609020204030204" pitchFamily="49" charset="0"/>
              </a:rPr>
              <a:t>src</a:t>
            </a:r>
            <a:r>
              <a:rPr lang="en-US" sz="800" dirty="0">
                <a:solidFill>
                  <a:srgbClr val="A31515"/>
                </a:solidFill>
                <a:latin typeface="Consolas" panose="020B0609020204030204" pitchFamily="49" charset="0"/>
              </a:rPr>
              <a:t>/ScopeExitTest.cpp:362:21)&gt; &gt; (*)(class (lambda at </a:t>
            </a:r>
            <a:r>
              <a:rPr lang="en-US" sz="800" dirty="0" err="1">
                <a:solidFill>
                  <a:srgbClr val="A31515"/>
                </a:solidFill>
                <a:latin typeface="Consolas" panose="020B0609020204030204" pitchFamily="49" charset="0"/>
              </a:rPr>
              <a:t>src</a:t>
            </a:r>
            <a:r>
              <a:rPr lang="en-US" sz="800" dirty="0">
                <a:solidFill>
                  <a:srgbClr val="A31515"/>
                </a:solidFill>
                <a:latin typeface="Consolas" panose="020B0609020204030204" pitchFamily="49" charset="0"/>
              </a:rPr>
              <a:t>/ScopeExitTest.cpp:362:21) &amp;&amp;) </a:t>
            </a:r>
            <a:r>
              <a:rPr lang="en-US" sz="800" dirty="0" err="1">
                <a:solidFill>
                  <a:srgbClr val="A31515"/>
                </a:solidFill>
                <a:latin typeface="Consolas" panose="020B0609020204030204" pitchFamily="49" charset="0"/>
              </a:rPr>
              <a:t>noexcept</a:t>
            </a:r>
            <a:r>
              <a:rPr lang="en-US" sz="8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&lt;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FunctionToPointerDecay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|                     | `-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DeclRefExpr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0x4c8fe90 &lt;col:22, col:28&gt; </a:t>
            </a:r>
            <a:r>
              <a:rPr lang="en-US" sz="8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sz="800" dirty="0" err="1">
                <a:solidFill>
                  <a:srgbClr val="A31515"/>
                </a:solidFill>
                <a:latin typeface="Consolas" panose="020B0609020204030204" pitchFamily="49" charset="0"/>
              </a:rPr>
              <a:t>scope_success</a:t>
            </a:r>
            <a:r>
              <a:rPr lang="en-US" sz="800" dirty="0">
                <a:solidFill>
                  <a:srgbClr val="A31515"/>
                </a:solidFill>
                <a:latin typeface="Consolas" panose="020B0609020204030204" pitchFamily="49" charset="0"/>
              </a:rPr>
              <a:t>&lt;std::</a:t>
            </a:r>
            <a:r>
              <a:rPr lang="en-US" sz="800" dirty="0" err="1">
                <a:solidFill>
                  <a:srgbClr val="A31515"/>
                </a:solidFill>
                <a:latin typeface="Consolas" panose="020B0609020204030204" pitchFamily="49" charset="0"/>
              </a:rPr>
              <a:t>decay_t</a:t>
            </a:r>
            <a:r>
              <a:rPr lang="en-US" sz="800" dirty="0">
                <a:solidFill>
                  <a:srgbClr val="A31515"/>
                </a:solidFill>
                <a:latin typeface="Consolas" panose="020B0609020204030204" pitchFamily="49" charset="0"/>
              </a:rPr>
              <a:t>&lt;(lambda at </a:t>
            </a:r>
            <a:r>
              <a:rPr lang="en-US" sz="800" dirty="0" err="1">
                <a:solidFill>
                  <a:srgbClr val="A31515"/>
                </a:solidFill>
                <a:latin typeface="Consolas" panose="020B0609020204030204" pitchFamily="49" charset="0"/>
              </a:rPr>
              <a:t>src</a:t>
            </a:r>
            <a:r>
              <a:rPr lang="en-US" sz="800" dirty="0">
                <a:solidFill>
                  <a:srgbClr val="A31515"/>
                </a:solidFill>
                <a:latin typeface="Consolas" panose="020B0609020204030204" pitchFamily="49" charset="0"/>
              </a:rPr>
              <a:t>/ScopeExitTest.cpp:362:21)&gt; &gt; (class (lambda at </a:t>
            </a:r>
            <a:r>
              <a:rPr lang="en-US" sz="800" dirty="0" err="1">
                <a:solidFill>
                  <a:srgbClr val="A31515"/>
                </a:solidFill>
                <a:latin typeface="Consolas" panose="020B0609020204030204" pitchFamily="49" charset="0"/>
              </a:rPr>
              <a:t>src</a:t>
            </a:r>
            <a:r>
              <a:rPr lang="en-US" sz="800" dirty="0">
                <a:solidFill>
                  <a:srgbClr val="A31515"/>
                </a:solidFill>
                <a:latin typeface="Consolas" panose="020B0609020204030204" pitchFamily="49" charset="0"/>
              </a:rPr>
              <a:t>/ScopeExitTest.cpp:362:21) &amp;&amp;) </a:t>
            </a:r>
            <a:r>
              <a:rPr lang="en-US" sz="800" dirty="0" err="1">
                <a:solidFill>
                  <a:srgbClr val="A31515"/>
                </a:solidFill>
                <a:latin typeface="Consolas" panose="020B0609020204030204" pitchFamily="49" charset="0"/>
              </a:rPr>
              <a:t>noexcept</a:t>
            </a:r>
            <a:r>
              <a:rPr lang="en-US" sz="8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lvalue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Function 0x4c8fd98 </a:t>
            </a:r>
            <a:r>
              <a:rPr lang="en-US" sz="8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sz="800" dirty="0" err="1">
                <a:solidFill>
                  <a:srgbClr val="A31515"/>
                </a:solidFill>
                <a:latin typeface="Consolas" panose="020B0609020204030204" pitchFamily="49" charset="0"/>
              </a:rPr>
              <a:t>make_scope_success</a:t>
            </a:r>
            <a:r>
              <a:rPr lang="en-US" sz="8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sz="800" dirty="0" err="1">
                <a:solidFill>
                  <a:srgbClr val="A31515"/>
                </a:solidFill>
                <a:latin typeface="Consolas" panose="020B0609020204030204" pitchFamily="49" charset="0"/>
              </a:rPr>
              <a:t>scope_success</a:t>
            </a:r>
            <a:r>
              <a:rPr lang="en-US" sz="800" dirty="0">
                <a:solidFill>
                  <a:srgbClr val="A31515"/>
                </a:solidFill>
                <a:latin typeface="Consolas" panose="020B0609020204030204" pitchFamily="49" charset="0"/>
              </a:rPr>
              <a:t>&lt;std::</a:t>
            </a:r>
            <a:r>
              <a:rPr lang="en-US" sz="800" dirty="0" err="1">
                <a:solidFill>
                  <a:srgbClr val="A31515"/>
                </a:solidFill>
                <a:latin typeface="Consolas" panose="020B0609020204030204" pitchFamily="49" charset="0"/>
              </a:rPr>
              <a:t>decay_t</a:t>
            </a:r>
            <a:r>
              <a:rPr lang="en-US" sz="800" dirty="0">
                <a:solidFill>
                  <a:srgbClr val="A31515"/>
                </a:solidFill>
                <a:latin typeface="Consolas" panose="020B0609020204030204" pitchFamily="49" charset="0"/>
              </a:rPr>
              <a:t>&lt;(lambda at </a:t>
            </a:r>
            <a:r>
              <a:rPr lang="en-US" sz="800" dirty="0" err="1">
                <a:solidFill>
                  <a:srgbClr val="A31515"/>
                </a:solidFill>
                <a:latin typeface="Consolas" panose="020B0609020204030204" pitchFamily="49" charset="0"/>
              </a:rPr>
              <a:t>src</a:t>
            </a:r>
            <a:r>
              <a:rPr lang="en-US" sz="800" dirty="0">
                <a:solidFill>
                  <a:srgbClr val="A31515"/>
                </a:solidFill>
                <a:latin typeface="Consolas" panose="020B0609020204030204" pitchFamily="49" charset="0"/>
              </a:rPr>
              <a:t>/ScopeExitTest.cpp:362:21)&gt; &gt; (class (lambda at </a:t>
            </a:r>
            <a:r>
              <a:rPr lang="en-US" sz="800" dirty="0" err="1">
                <a:solidFill>
                  <a:srgbClr val="A31515"/>
                </a:solidFill>
                <a:latin typeface="Consolas" panose="020B0609020204030204" pitchFamily="49" charset="0"/>
              </a:rPr>
              <a:t>src</a:t>
            </a:r>
            <a:r>
              <a:rPr lang="en-US" sz="800" dirty="0">
                <a:solidFill>
                  <a:srgbClr val="A31515"/>
                </a:solidFill>
                <a:latin typeface="Consolas" panose="020B0609020204030204" pitchFamily="49" charset="0"/>
              </a:rPr>
              <a:t>/ScopeExitTest.cpp:362:21) &amp;&amp;) </a:t>
            </a:r>
            <a:r>
              <a:rPr lang="en-US" sz="800" dirty="0" err="1">
                <a:solidFill>
                  <a:srgbClr val="A31515"/>
                </a:solidFill>
                <a:latin typeface="Consolas" panose="020B0609020204030204" pitchFamily="49" charset="0"/>
              </a:rPr>
              <a:t>noexcept</a:t>
            </a:r>
            <a:r>
              <a:rPr lang="en-US" sz="8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FunctionTemplate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0x334dfd0 </a:t>
            </a:r>
            <a:r>
              <a:rPr lang="en-US" sz="8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sz="800" dirty="0" err="1">
                <a:solidFill>
                  <a:srgbClr val="A31515"/>
                </a:solidFill>
                <a:latin typeface="Consolas" panose="020B0609020204030204" pitchFamily="49" charset="0"/>
              </a:rPr>
              <a:t>make_scope_success</a:t>
            </a:r>
            <a:r>
              <a:rPr lang="en-US" sz="8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|                     `-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CallExpr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0x4c8b8d0 &lt;col:47, col:61&gt; </a:t>
            </a:r>
            <a:r>
              <a:rPr lang="en-US" sz="8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sz="800" dirty="0" err="1">
                <a:solidFill>
                  <a:srgbClr val="A31515"/>
                </a:solidFill>
                <a:latin typeface="Consolas" panose="020B0609020204030204" pitchFamily="49" charset="0"/>
              </a:rPr>
              <a:t>typename</a:t>
            </a:r>
            <a:r>
              <a:rPr lang="en-US" sz="800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 err="1">
                <a:solidFill>
                  <a:srgbClr val="A31515"/>
                </a:solidFill>
                <a:latin typeface="Consolas" panose="020B0609020204030204" pitchFamily="49" charset="0"/>
              </a:rPr>
              <a:t>remove_reference</a:t>
            </a:r>
            <a:r>
              <a:rPr lang="en-US" sz="800" dirty="0">
                <a:solidFill>
                  <a:srgbClr val="A31515"/>
                </a:solidFill>
                <a:latin typeface="Consolas" panose="020B0609020204030204" pitchFamily="49" charset="0"/>
              </a:rPr>
              <a:t>&lt;class (lambda at </a:t>
            </a:r>
            <a:r>
              <a:rPr lang="en-US" sz="800" dirty="0" err="1">
                <a:solidFill>
                  <a:srgbClr val="A31515"/>
                </a:solidFill>
                <a:latin typeface="Consolas" panose="020B0609020204030204" pitchFamily="49" charset="0"/>
              </a:rPr>
              <a:t>src</a:t>
            </a:r>
            <a:r>
              <a:rPr lang="en-US" sz="800" dirty="0">
                <a:solidFill>
                  <a:srgbClr val="A31515"/>
                </a:solidFill>
                <a:latin typeface="Consolas" panose="020B0609020204030204" pitchFamily="49" charset="0"/>
              </a:rPr>
              <a:t>/ScopeExitTest.cpp:362:21) &amp;&gt;::</a:t>
            </a:r>
            <a:r>
              <a:rPr lang="en-US" sz="800" dirty="0" err="1">
                <a:solidFill>
                  <a:srgbClr val="A31515"/>
                </a:solidFill>
                <a:latin typeface="Consolas" panose="020B0609020204030204" pitchFamily="49" charset="0"/>
              </a:rPr>
              <a:t>type'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sz="800" dirty="0" err="1">
                <a:solidFill>
                  <a:srgbClr val="A31515"/>
                </a:solidFill>
                <a:latin typeface="Consolas" panose="020B0609020204030204" pitchFamily="49" charset="0"/>
              </a:rPr>
              <a:t>'class</a:t>
            </a:r>
            <a:r>
              <a:rPr lang="en-US" sz="800" dirty="0">
                <a:solidFill>
                  <a:srgbClr val="A31515"/>
                </a:solidFill>
                <a:latin typeface="Consolas" panose="020B0609020204030204" pitchFamily="49" charset="0"/>
              </a:rPr>
              <a:t> (lambda at </a:t>
            </a:r>
            <a:r>
              <a:rPr lang="en-US" sz="800" dirty="0" err="1">
                <a:solidFill>
                  <a:srgbClr val="A31515"/>
                </a:solidFill>
                <a:latin typeface="Consolas" panose="020B0609020204030204" pitchFamily="49" charset="0"/>
              </a:rPr>
              <a:t>src</a:t>
            </a:r>
            <a:r>
              <a:rPr lang="en-US" sz="800" dirty="0">
                <a:solidFill>
                  <a:srgbClr val="A31515"/>
                </a:solidFill>
                <a:latin typeface="Consolas" panose="020B0609020204030204" pitchFamily="49" charset="0"/>
              </a:rPr>
              <a:t>/ScopeExitTest.cpp:362:21)'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xvalue</a:t>
            </a:r>
            <a:endParaRPr lang="en-US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|                       |-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ImplicitCastExpr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0x4c8b8b8 &lt;col:47, col:52&gt; </a:t>
            </a:r>
            <a:r>
              <a:rPr lang="en-US" sz="8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sz="800" dirty="0" err="1">
                <a:solidFill>
                  <a:srgbClr val="A31515"/>
                </a:solidFill>
                <a:latin typeface="Consolas" panose="020B0609020204030204" pitchFamily="49" charset="0"/>
              </a:rPr>
              <a:t>typename</a:t>
            </a:r>
            <a:r>
              <a:rPr lang="en-US" sz="800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 err="1">
                <a:solidFill>
                  <a:srgbClr val="A31515"/>
                </a:solidFill>
                <a:latin typeface="Consolas" panose="020B0609020204030204" pitchFamily="49" charset="0"/>
              </a:rPr>
              <a:t>remove_reference</a:t>
            </a:r>
            <a:r>
              <a:rPr lang="en-US" sz="800" dirty="0">
                <a:solidFill>
                  <a:srgbClr val="A31515"/>
                </a:solidFill>
                <a:latin typeface="Consolas" panose="020B0609020204030204" pitchFamily="49" charset="0"/>
              </a:rPr>
              <a:t>&lt;class (lambda at </a:t>
            </a:r>
            <a:r>
              <a:rPr lang="en-US" sz="800" dirty="0" err="1">
                <a:solidFill>
                  <a:srgbClr val="A31515"/>
                </a:solidFill>
                <a:latin typeface="Consolas" panose="020B0609020204030204" pitchFamily="49" charset="0"/>
              </a:rPr>
              <a:t>src</a:t>
            </a:r>
            <a:r>
              <a:rPr lang="en-US" sz="800" dirty="0">
                <a:solidFill>
                  <a:srgbClr val="A31515"/>
                </a:solidFill>
                <a:latin typeface="Consolas" panose="020B0609020204030204" pitchFamily="49" charset="0"/>
              </a:rPr>
              <a:t>/ScopeExitTest.cpp:362:21) &amp;&gt;::type &amp;&amp;(*)(class (lambda at </a:t>
            </a:r>
            <a:r>
              <a:rPr lang="en-US" sz="800" dirty="0" err="1">
                <a:solidFill>
                  <a:srgbClr val="A31515"/>
                </a:solidFill>
                <a:latin typeface="Consolas" panose="020B0609020204030204" pitchFamily="49" charset="0"/>
              </a:rPr>
              <a:t>src</a:t>
            </a:r>
            <a:r>
              <a:rPr lang="en-US" sz="800" dirty="0">
                <a:solidFill>
                  <a:srgbClr val="A31515"/>
                </a:solidFill>
                <a:latin typeface="Consolas" panose="020B0609020204030204" pitchFamily="49" charset="0"/>
              </a:rPr>
              <a:t>/ScopeExitTest.cpp:362:21) &amp;&amp;) </a:t>
            </a:r>
            <a:r>
              <a:rPr lang="en-US" sz="800" dirty="0" err="1">
                <a:solidFill>
                  <a:srgbClr val="A31515"/>
                </a:solidFill>
                <a:latin typeface="Consolas" panose="020B0609020204030204" pitchFamily="49" charset="0"/>
              </a:rPr>
              <a:t>noexcept</a:t>
            </a:r>
            <a:r>
              <a:rPr lang="en-US" sz="8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&lt;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FunctionToPointerDecay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|                       | `-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DeclRefExpr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0x4c8b638 &lt;col:47, col:52&gt; </a:t>
            </a:r>
            <a:r>
              <a:rPr lang="en-US" sz="8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sz="800" dirty="0" err="1">
                <a:solidFill>
                  <a:srgbClr val="A31515"/>
                </a:solidFill>
                <a:latin typeface="Consolas" panose="020B0609020204030204" pitchFamily="49" charset="0"/>
              </a:rPr>
              <a:t>typename</a:t>
            </a:r>
            <a:r>
              <a:rPr lang="en-US" sz="800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 err="1">
                <a:solidFill>
                  <a:srgbClr val="A31515"/>
                </a:solidFill>
                <a:latin typeface="Consolas" panose="020B0609020204030204" pitchFamily="49" charset="0"/>
              </a:rPr>
              <a:t>remove_reference</a:t>
            </a:r>
            <a:r>
              <a:rPr lang="en-US" sz="800" dirty="0">
                <a:solidFill>
                  <a:srgbClr val="A31515"/>
                </a:solidFill>
                <a:latin typeface="Consolas" panose="020B0609020204030204" pitchFamily="49" charset="0"/>
              </a:rPr>
              <a:t>&lt;class (lambda at </a:t>
            </a:r>
            <a:r>
              <a:rPr lang="en-US" sz="800" dirty="0" err="1">
                <a:solidFill>
                  <a:srgbClr val="A31515"/>
                </a:solidFill>
                <a:latin typeface="Consolas" panose="020B0609020204030204" pitchFamily="49" charset="0"/>
              </a:rPr>
              <a:t>src</a:t>
            </a:r>
            <a:r>
              <a:rPr lang="en-US" sz="800" dirty="0">
                <a:solidFill>
                  <a:srgbClr val="A31515"/>
                </a:solidFill>
                <a:latin typeface="Consolas" panose="020B0609020204030204" pitchFamily="49" charset="0"/>
              </a:rPr>
              <a:t>/ScopeExitTest.cpp:362:21) &amp;&gt;::type &amp;&amp;(class (lambda at </a:t>
            </a:r>
            <a:r>
              <a:rPr lang="en-US" sz="800" dirty="0" err="1">
                <a:solidFill>
                  <a:srgbClr val="A31515"/>
                </a:solidFill>
                <a:latin typeface="Consolas" panose="020B0609020204030204" pitchFamily="49" charset="0"/>
              </a:rPr>
              <a:t>src</a:t>
            </a:r>
            <a:r>
              <a:rPr lang="en-US" sz="800" dirty="0">
                <a:solidFill>
                  <a:srgbClr val="A31515"/>
                </a:solidFill>
                <a:latin typeface="Consolas" panose="020B0609020204030204" pitchFamily="49" charset="0"/>
              </a:rPr>
              <a:t>/ScopeExitTest.cpp:362:21) &amp;&amp;) </a:t>
            </a:r>
            <a:r>
              <a:rPr lang="en-US" sz="800" dirty="0" err="1">
                <a:solidFill>
                  <a:srgbClr val="A31515"/>
                </a:solidFill>
                <a:latin typeface="Consolas" panose="020B0609020204030204" pitchFamily="49" charset="0"/>
              </a:rPr>
              <a:t>noexcept</a:t>
            </a:r>
            <a:r>
              <a:rPr lang="en-US" sz="8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lvalue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Function 0x4c8b540 </a:t>
            </a:r>
            <a:r>
              <a:rPr lang="en-US" sz="800" dirty="0">
                <a:solidFill>
                  <a:srgbClr val="A31515"/>
                </a:solidFill>
                <a:latin typeface="Consolas" panose="020B0609020204030204" pitchFamily="49" charset="0"/>
              </a:rPr>
              <a:t>'move'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sz="800" dirty="0" err="1">
                <a:solidFill>
                  <a:srgbClr val="A31515"/>
                </a:solidFill>
                <a:latin typeface="Consolas" panose="020B0609020204030204" pitchFamily="49" charset="0"/>
              </a:rPr>
              <a:t>typename</a:t>
            </a:r>
            <a:r>
              <a:rPr lang="en-US" sz="800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 err="1">
                <a:solidFill>
                  <a:srgbClr val="A31515"/>
                </a:solidFill>
                <a:latin typeface="Consolas" panose="020B0609020204030204" pitchFamily="49" charset="0"/>
              </a:rPr>
              <a:t>remove_reference</a:t>
            </a:r>
            <a:r>
              <a:rPr lang="en-US" sz="800" dirty="0">
                <a:solidFill>
                  <a:srgbClr val="A31515"/>
                </a:solidFill>
                <a:latin typeface="Consolas" panose="020B0609020204030204" pitchFamily="49" charset="0"/>
              </a:rPr>
              <a:t>&lt;class (lambda at </a:t>
            </a:r>
            <a:r>
              <a:rPr lang="en-US" sz="800" dirty="0" err="1">
                <a:solidFill>
                  <a:srgbClr val="A31515"/>
                </a:solidFill>
                <a:latin typeface="Consolas" panose="020B0609020204030204" pitchFamily="49" charset="0"/>
              </a:rPr>
              <a:t>src</a:t>
            </a:r>
            <a:r>
              <a:rPr lang="en-US" sz="800" dirty="0">
                <a:solidFill>
                  <a:srgbClr val="A31515"/>
                </a:solidFill>
                <a:latin typeface="Consolas" panose="020B0609020204030204" pitchFamily="49" charset="0"/>
              </a:rPr>
              <a:t>/ScopeExitTest.cpp:362:21) &amp;&gt;::type &amp;&amp;(class (lambda at </a:t>
            </a:r>
            <a:r>
              <a:rPr lang="en-US" sz="800" dirty="0" err="1">
                <a:solidFill>
                  <a:srgbClr val="A31515"/>
                </a:solidFill>
                <a:latin typeface="Consolas" panose="020B0609020204030204" pitchFamily="49" charset="0"/>
              </a:rPr>
              <a:t>src</a:t>
            </a:r>
            <a:r>
              <a:rPr lang="en-US" sz="800" dirty="0">
                <a:solidFill>
                  <a:srgbClr val="A31515"/>
                </a:solidFill>
                <a:latin typeface="Consolas" panose="020B0609020204030204" pitchFamily="49" charset="0"/>
              </a:rPr>
              <a:t>/ScopeExitTest.cpp:362:21) &amp;&amp;) </a:t>
            </a:r>
            <a:r>
              <a:rPr lang="en-US" sz="800" dirty="0" err="1">
                <a:solidFill>
                  <a:srgbClr val="A31515"/>
                </a:solidFill>
                <a:latin typeface="Consolas" panose="020B0609020204030204" pitchFamily="49" charset="0"/>
              </a:rPr>
              <a:t>noexcept</a:t>
            </a:r>
            <a:r>
              <a:rPr lang="en-US" sz="8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FunctionTemplate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0x2b9c698 </a:t>
            </a:r>
            <a:r>
              <a:rPr lang="en-US" sz="800" dirty="0">
                <a:solidFill>
                  <a:srgbClr val="A31515"/>
                </a:solidFill>
                <a:latin typeface="Consolas" panose="020B0609020204030204" pitchFamily="49" charset="0"/>
              </a:rPr>
              <a:t>'move'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|                       `-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DeclRefExpr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0x4c8ae00 &lt;col:57&gt; </a:t>
            </a:r>
            <a:r>
              <a:rPr lang="en-US" sz="800" dirty="0">
                <a:solidFill>
                  <a:srgbClr val="A31515"/>
                </a:solidFill>
                <a:latin typeface="Consolas" panose="020B0609020204030204" pitchFamily="49" charset="0"/>
              </a:rPr>
              <a:t>'class (lambda at </a:t>
            </a:r>
            <a:r>
              <a:rPr lang="en-US" sz="800" dirty="0" err="1">
                <a:solidFill>
                  <a:srgbClr val="A31515"/>
                </a:solidFill>
                <a:latin typeface="Consolas" panose="020B0609020204030204" pitchFamily="49" charset="0"/>
              </a:rPr>
              <a:t>src</a:t>
            </a:r>
            <a:r>
              <a:rPr lang="en-US" sz="800" dirty="0">
                <a:solidFill>
                  <a:srgbClr val="A31515"/>
                </a:solidFill>
                <a:latin typeface="Consolas" panose="020B0609020204030204" pitchFamily="49" charset="0"/>
              </a:rPr>
              <a:t>/ScopeExitTest.cpp:362:21)'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sz="800" dirty="0">
                <a:solidFill>
                  <a:srgbClr val="A31515"/>
                </a:solidFill>
                <a:latin typeface="Consolas" panose="020B0609020204030204" pitchFamily="49" charset="0"/>
              </a:rPr>
              <a:t>'class (lambda at </a:t>
            </a:r>
            <a:r>
              <a:rPr lang="en-US" sz="800" dirty="0" err="1">
                <a:solidFill>
                  <a:srgbClr val="A31515"/>
                </a:solidFill>
                <a:latin typeface="Consolas" panose="020B0609020204030204" pitchFamily="49" charset="0"/>
              </a:rPr>
              <a:t>src</a:t>
            </a:r>
            <a:r>
              <a:rPr lang="en-US" sz="800" dirty="0">
                <a:solidFill>
                  <a:srgbClr val="A31515"/>
                </a:solidFill>
                <a:latin typeface="Consolas" panose="020B0609020204030204" pitchFamily="49" charset="0"/>
              </a:rPr>
              <a:t>/ScopeExitTest.cpp:362:21)'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lvalue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Var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0x4c89998 </a:t>
            </a:r>
            <a:r>
              <a:rPr lang="en-US" sz="8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sz="800" dirty="0" err="1">
                <a:solidFill>
                  <a:srgbClr val="A31515"/>
                </a:solidFill>
                <a:latin typeface="Consolas" panose="020B0609020204030204" pitchFamily="49" charset="0"/>
              </a:rPr>
              <a:t>func</a:t>
            </a:r>
            <a:r>
              <a:rPr lang="en-US" sz="8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A31515"/>
                </a:solidFill>
                <a:latin typeface="Consolas" panose="020B0609020204030204" pitchFamily="49" charset="0"/>
              </a:rPr>
              <a:t>'class (lambda at </a:t>
            </a:r>
            <a:r>
              <a:rPr lang="en-US" sz="800" dirty="0" err="1">
                <a:solidFill>
                  <a:srgbClr val="A31515"/>
                </a:solidFill>
                <a:latin typeface="Consolas" panose="020B0609020204030204" pitchFamily="49" charset="0"/>
              </a:rPr>
              <a:t>src</a:t>
            </a:r>
            <a:r>
              <a:rPr lang="en-US" sz="800" dirty="0">
                <a:solidFill>
                  <a:srgbClr val="A31515"/>
                </a:solidFill>
                <a:latin typeface="Consolas" panose="020B0609020204030204" pitchFamily="49" charset="0"/>
              </a:rPr>
              <a:t>/ScopeExitTest.cpp:362:21)'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sz="800" dirty="0">
                <a:solidFill>
                  <a:srgbClr val="A31515"/>
                </a:solidFill>
                <a:latin typeface="Consolas" panose="020B0609020204030204" pitchFamily="49" charset="0"/>
              </a:rPr>
              <a:t>'class (lambda at </a:t>
            </a:r>
            <a:r>
              <a:rPr lang="en-US" sz="800" dirty="0" err="1">
                <a:solidFill>
                  <a:srgbClr val="A31515"/>
                </a:solidFill>
                <a:latin typeface="Consolas" panose="020B0609020204030204" pitchFamily="49" charset="0"/>
              </a:rPr>
              <a:t>src</a:t>
            </a:r>
            <a:r>
              <a:rPr lang="en-US" sz="800" dirty="0">
                <a:solidFill>
                  <a:srgbClr val="A31515"/>
                </a:solidFill>
                <a:latin typeface="Consolas" panose="020B0609020204030204" pitchFamily="49" charset="0"/>
              </a:rPr>
              <a:t>/ScopeExitTest.cpp:362:21)'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 Syntax </a:t>
            </a:r>
            <a:r>
              <a:rPr lang="en-US" dirty="0" smtClean="0"/>
              <a:t>Tree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9946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>
            <a:off x="264802" y="3541421"/>
            <a:ext cx="8574394" cy="19701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264802" y="1116301"/>
            <a:ext cx="4044497" cy="3601356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before =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R"(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template &lt;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typename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 T&gt;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class SmartPointer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{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public: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  operator T*() const;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};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struct Base { };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struct Derived : Base { };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SmartPointer&lt;Derived&gt; 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ptr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Base* base = 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ptr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)"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Driven Development</a:t>
            </a:r>
            <a:endParaRPr lang="en-US" dirty="0"/>
          </a:p>
        </p:txBody>
      </p:sp>
      <p:sp>
        <p:nvSpPr>
          <p:cNvPr id="4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4395181" y="1116301"/>
            <a:ext cx="4444015" cy="3601356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after =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R"(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template &lt;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typename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 T&gt;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class SmartPointer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{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public: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  operator T*() const;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};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struct Base { };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struct Derived : Base { };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SmartPointer&lt;Derived&gt; 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ptr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Base* base = 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ptr.get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();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)"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38478" y="4386435"/>
            <a:ext cx="85007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For unit test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utilities 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see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bonus slides</a:t>
            </a:r>
            <a:endParaRPr lang="en-US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4657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Driven Development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Simple tests without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#include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AST of the last two lines of the test</a:t>
            </a:r>
          </a:p>
          <a:p>
            <a:pPr marL="342900" lvl="1" indent="0">
              <a:buNone/>
            </a:pPr>
            <a:endParaRPr lang="en-US" dirty="0"/>
          </a:p>
          <a:p>
            <a:pPr marL="3429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|-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VarDecl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0x2293238 &lt;line:12:1, col:23&gt; col:23 used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ptr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sz="11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…'</a:t>
            </a:r>
            <a:r>
              <a:rPr lang="en-US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sz="11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'class 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…</a:t>
            </a:r>
            <a:r>
              <a:rPr lang="en-US" sz="11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callinit</a:t>
            </a:r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3429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| `-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CXXConstructExpr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0x2294da8 &lt;col:23&gt; </a:t>
            </a:r>
            <a:r>
              <a:rPr lang="en-US" sz="11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…</a:t>
            </a:r>
            <a:r>
              <a:rPr lang="en-US" sz="11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'class …</a:t>
            </a:r>
            <a:r>
              <a:rPr lang="en-US" sz="11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'void (void) </a:t>
            </a:r>
            <a:r>
              <a:rPr lang="en-US" sz="1100" dirty="0" err="1">
                <a:solidFill>
                  <a:srgbClr val="A31515"/>
                </a:solidFill>
                <a:latin typeface="Consolas" panose="020B0609020204030204" pitchFamily="49" charset="0"/>
              </a:rPr>
              <a:t>noexcept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3429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it-IT" sz="1100" dirty="0">
                <a:solidFill>
                  <a:srgbClr val="000000"/>
                </a:solidFill>
                <a:latin typeface="Consolas" panose="020B0609020204030204" pitchFamily="49" charset="0"/>
              </a:rPr>
              <a:t>`-VarDecl 0x2294e18 &lt;line:14:1, col:14&gt; col:7 base </a:t>
            </a:r>
            <a:r>
              <a:rPr lang="it-IT" sz="1100" dirty="0">
                <a:solidFill>
                  <a:srgbClr val="A31515"/>
                </a:solidFill>
                <a:latin typeface="Consolas" panose="020B0609020204030204" pitchFamily="49" charset="0"/>
              </a:rPr>
              <a:t>'struct Base *'</a:t>
            </a:r>
            <a:r>
              <a:rPr lang="it-IT" sz="1100" dirty="0">
                <a:solidFill>
                  <a:srgbClr val="000000"/>
                </a:solidFill>
                <a:latin typeface="Consolas" panose="020B0609020204030204" pitchFamily="49" charset="0"/>
              </a:rPr>
              <a:t> cinit</a:t>
            </a:r>
          </a:p>
          <a:p>
            <a:pPr marL="3429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`-ImplicitCastExpr 0x2294fb8 &lt;col:14&gt; 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'struct Base *'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&lt;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DerivedToBase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(Base)&gt;</a:t>
            </a:r>
          </a:p>
          <a:p>
            <a:pPr marL="3429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`-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ImplicitCastExpr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0x2294fa0 &lt;col:14&gt; 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'struct Derived *'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&lt;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UserDefinedConversion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pPr marL="3429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`-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CXXMemberCallExpr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0x2294f78 &lt;col:14&gt; 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'struct Derived *'</a:t>
            </a:r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3429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`-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MemberExpr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0x2294f40 &lt;col:14&gt; 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'&lt;bound member function type&gt;'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.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operator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Derived * 0x2293540</a:t>
            </a:r>
          </a:p>
          <a:p>
            <a:pPr marL="3429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`-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ImplicitCastExpr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0x2294f28 &lt;col:14&gt; 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'const class …</a:t>
            </a:r>
            <a:r>
              <a:rPr lang="en-US" sz="11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lvalue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&lt;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NoOp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pPr marL="3429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`-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DeclRefExpr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0x2294e78 &lt;col:14&gt; </a:t>
            </a:r>
            <a:r>
              <a:rPr lang="en-US" sz="11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…</a:t>
            </a:r>
            <a:r>
              <a:rPr lang="en-US" sz="11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'class …</a:t>
            </a:r>
            <a:r>
              <a:rPr lang="en-US" sz="11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lvalue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Var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0x2293238 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sz="1100" dirty="0" err="1">
                <a:solidFill>
                  <a:srgbClr val="A31515"/>
                </a:solidFill>
                <a:latin typeface="Consolas" panose="020B0609020204030204" pitchFamily="49" charset="0"/>
              </a:rPr>
              <a:t>ptr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…</a:t>
            </a:r>
            <a:r>
              <a:rPr lang="en-US" sz="11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'class …</a:t>
            </a:r>
            <a:r>
              <a:rPr lang="en-US" sz="11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342900" lvl="1" indent="0">
              <a:buNone/>
            </a:pPr>
            <a:endParaRPr lang="en-US" sz="1100" dirty="0" smtClean="0"/>
          </a:p>
          <a:p>
            <a:pPr marL="342900" lvl="1" indent="0">
              <a:buNone/>
            </a:pPr>
            <a:endParaRPr lang="en-US" sz="1100" dirty="0" smtClean="0"/>
          </a:p>
          <a:p>
            <a:pPr marL="342900" lvl="1" indent="0">
              <a:buNone/>
            </a:pP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…</a:t>
            </a:r>
            <a:r>
              <a:rPr lang="en-US" sz="1100" dirty="0" smtClean="0"/>
              <a:t> = 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SmartPointer&lt;struct Derived&gt;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408013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659818" y="2017886"/>
            <a:ext cx="6059254" cy="42454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Driven Development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ctr">
              <a:buNone/>
            </a:pP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SmartPointer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Derived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342900" lvl="1" indent="0">
              <a:buNone/>
            </a:pPr>
            <a:endParaRPr lang="en-US" dirty="0"/>
          </a:p>
          <a:p>
            <a:pPr marL="3429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|-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VarDecl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0x2293238 &lt;line:12:1, col:23&gt; col:23 used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ptr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sz="11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…'</a:t>
            </a:r>
            <a:r>
              <a:rPr lang="en-US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sz="11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'class 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…</a:t>
            </a:r>
            <a:r>
              <a:rPr lang="en-US" sz="11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callinit</a:t>
            </a:r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3429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| `-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CXXConstructExpr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0x2294da8 &lt;col:23&gt; </a:t>
            </a:r>
            <a:r>
              <a:rPr lang="en-US" sz="11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…</a:t>
            </a:r>
            <a:r>
              <a:rPr lang="en-US" sz="11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'class …</a:t>
            </a:r>
            <a:r>
              <a:rPr lang="en-US" sz="11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'void (void) </a:t>
            </a:r>
            <a:r>
              <a:rPr lang="en-US" sz="1100" dirty="0" err="1">
                <a:solidFill>
                  <a:srgbClr val="A31515"/>
                </a:solidFill>
                <a:latin typeface="Consolas" panose="020B0609020204030204" pitchFamily="49" charset="0"/>
              </a:rPr>
              <a:t>noexcept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3429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it-IT" sz="1100" dirty="0">
                <a:solidFill>
                  <a:srgbClr val="000000"/>
                </a:solidFill>
                <a:latin typeface="Consolas" panose="020B0609020204030204" pitchFamily="49" charset="0"/>
              </a:rPr>
              <a:t>`-VarDecl 0x2294e18 &lt;line:14:1, col:14&gt; col:7 base </a:t>
            </a:r>
            <a:r>
              <a:rPr lang="it-IT" sz="1100" dirty="0">
                <a:solidFill>
                  <a:srgbClr val="A31515"/>
                </a:solidFill>
                <a:latin typeface="Consolas" panose="020B0609020204030204" pitchFamily="49" charset="0"/>
              </a:rPr>
              <a:t>'struct Base *'</a:t>
            </a:r>
            <a:r>
              <a:rPr lang="it-IT" sz="1100" dirty="0">
                <a:solidFill>
                  <a:srgbClr val="000000"/>
                </a:solidFill>
                <a:latin typeface="Consolas" panose="020B0609020204030204" pitchFamily="49" charset="0"/>
              </a:rPr>
              <a:t> cinit</a:t>
            </a:r>
          </a:p>
          <a:p>
            <a:pPr marL="3429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`-ImplicitCastExpr 0x2294fb8 &lt;col:14&gt; 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'struct Base *'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&lt;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DerivedToBase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(Base)&gt;</a:t>
            </a:r>
          </a:p>
          <a:p>
            <a:pPr marL="3429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`-ImplicitCastExpr 0x2294fa0 &lt;col:14&gt; 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'struct Derived *'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&lt;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UserDefinedConversion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pPr marL="3429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`-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CXXMemberCallExpr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0x2294f78 &lt;col:14&gt; 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'struct Derived *'</a:t>
            </a:r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3429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`-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MemberExpr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0x2294f40 &lt;col:14&gt; 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'&lt;bound member function type&gt;'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.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operator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Derived * 0x2293540</a:t>
            </a:r>
          </a:p>
          <a:p>
            <a:pPr marL="3429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`-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ImplicitCastExpr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0x2294f28 &lt;col:14&gt; 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'const class …</a:t>
            </a:r>
            <a:r>
              <a:rPr lang="en-US" sz="11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lvalue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&lt;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NoOp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pPr marL="3429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`-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DeclRefExpr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0x2294e78 &lt;col:14&gt; </a:t>
            </a:r>
            <a:r>
              <a:rPr lang="en-US" sz="11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…</a:t>
            </a:r>
            <a:r>
              <a:rPr lang="en-US" sz="11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'class …</a:t>
            </a:r>
            <a:r>
              <a:rPr lang="en-US" sz="11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lvalue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Var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0x2293238 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sz="1100" dirty="0" err="1">
                <a:solidFill>
                  <a:srgbClr val="A31515"/>
                </a:solidFill>
                <a:latin typeface="Consolas" panose="020B0609020204030204" pitchFamily="49" charset="0"/>
              </a:rPr>
              <a:t>ptr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…</a:t>
            </a:r>
            <a:r>
              <a:rPr lang="en-US" sz="11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'class …</a:t>
            </a:r>
            <a:r>
              <a:rPr lang="en-US" sz="11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342900" lvl="1" indent="0">
              <a:buNone/>
            </a:pPr>
            <a:endParaRPr lang="en-US" sz="1100" dirty="0" smtClean="0"/>
          </a:p>
          <a:p>
            <a:pPr marL="342900" lvl="1" indent="0">
              <a:buNone/>
            </a:pPr>
            <a:endParaRPr lang="en-US" sz="1100" dirty="0" smtClean="0"/>
          </a:p>
          <a:p>
            <a:pPr marL="342900" lvl="1" indent="0">
              <a:buNone/>
            </a:pP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…</a:t>
            </a:r>
            <a:r>
              <a:rPr lang="en-US" sz="1100" dirty="0" smtClean="0"/>
              <a:t> = 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SmartPointer&lt;struct Derived&gt;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384757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659818" y="2406890"/>
            <a:ext cx="7706184" cy="121534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Driven Development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ctr">
              <a:buNone/>
            </a:pP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Base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* base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342900" lvl="1" indent="0">
              <a:buNone/>
            </a:pPr>
            <a:endParaRPr lang="en-US" dirty="0"/>
          </a:p>
          <a:p>
            <a:pPr marL="3429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|-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VarDecl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0x2293238 &lt;line:12:1, col:23&gt; col:23 used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ptr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sz="11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…'</a:t>
            </a:r>
            <a:r>
              <a:rPr lang="en-US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sz="11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'class 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…</a:t>
            </a:r>
            <a:r>
              <a:rPr lang="en-US" sz="11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callinit</a:t>
            </a:r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3429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| `-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CXXConstructExpr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0x2294da8 &lt;col:23&gt; </a:t>
            </a:r>
            <a:r>
              <a:rPr lang="en-US" sz="11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…</a:t>
            </a:r>
            <a:r>
              <a:rPr lang="en-US" sz="11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'class …</a:t>
            </a:r>
            <a:r>
              <a:rPr lang="en-US" sz="11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'void (void) </a:t>
            </a:r>
            <a:r>
              <a:rPr lang="en-US" sz="1100" dirty="0" err="1">
                <a:solidFill>
                  <a:srgbClr val="A31515"/>
                </a:solidFill>
                <a:latin typeface="Consolas" panose="020B0609020204030204" pitchFamily="49" charset="0"/>
              </a:rPr>
              <a:t>noexcept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3429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it-IT" sz="1100" dirty="0">
                <a:solidFill>
                  <a:srgbClr val="000000"/>
                </a:solidFill>
                <a:latin typeface="Consolas" panose="020B0609020204030204" pitchFamily="49" charset="0"/>
              </a:rPr>
              <a:t>`-VarDecl 0x2294e18 &lt;line:14:1, col:14&gt; col:7 base </a:t>
            </a:r>
            <a:r>
              <a:rPr lang="it-IT" sz="1100" dirty="0">
                <a:solidFill>
                  <a:srgbClr val="A31515"/>
                </a:solidFill>
                <a:latin typeface="Consolas" panose="020B0609020204030204" pitchFamily="49" charset="0"/>
              </a:rPr>
              <a:t>'struct Base *'</a:t>
            </a:r>
            <a:r>
              <a:rPr lang="it-IT" sz="1100" dirty="0">
                <a:solidFill>
                  <a:srgbClr val="000000"/>
                </a:solidFill>
                <a:latin typeface="Consolas" panose="020B0609020204030204" pitchFamily="49" charset="0"/>
              </a:rPr>
              <a:t> cinit</a:t>
            </a:r>
          </a:p>
          <a:p>
            <a:pPr marL="3429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`-ImplicitCastExpr 0x2294fb8 &lt;col:14&gt; 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'struct Base *'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&lt;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DerivedToBase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(Base)&gt;</a:t>
            </a:r>
          </a:p>
          <a:p>
            <a:pPr marL="3429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`-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ImplicitCastExpr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0x2294fa0 &lt;col:14&gt; 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'struct Derived *'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&lt;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UserDefinedConversion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pPr marL="3429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`-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CXXMemberCallExpr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0x2294f78 &lt;col:14&gt; 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'struct Derived *'</a:t>
            </a:r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3429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`-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MemberExpr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0x2294f40 &lt;col:14&gt; 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'&lt;bound member function type&gt;'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.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operator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Derived * 0x2293540</a:t>
            </a:r>
          </a:p>
          <a:p>
            <a:pPr marL="3429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`-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ImplicitCastExpr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0x2294f28 &lt;col:14&gt; 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'const class …</a:t>
            </a:r>
            <a:r>
              <a:rPr lang="en-US" sz="11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lvalue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&lt;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NoOp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pPr marL="3429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`-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DeclRefExpr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0x2294e78 &lt;col:14&gt; </a:t>
            </a:r>
            <a:r>
              <a:rPr lang="en-US" sz="11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…</a:t>
            </a:r>
            <a:r>
              <a:rPr lang="en-US" sz="11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'class …</a:t>
            </a:r>
            <a:r>
              <a:rPr lang="en-US" sz="11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lvalue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Var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0x2293238 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sz="1100" dirty="0" err="1">
                <a:solidFill>
                  <a:srgbClr val="A31515"/>
                </a:solidFill>
                <a:latin typeface="Consolas" panose="020B0609020204030204" pitchFamily="49" charset="0"/>
              </a:rPr>
              <a:t>ptr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…</a:t>
            </a:r>
            <a:r>
              <a:rPr lang="en-US" sz="11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'class …</a:t>
            </a:r>
            <a:r>
              <a:rPr lang="en-US" sz="11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342900" lvl="1" indent="0">
              <a:buNone/>
            </a:pPr>
            <a:endParaRPr lang="en-US" sz="1100" dirty="0" smtClean="0"/>
          </a:p>
          <a:p>
            <a:pPr marL="342900" lvl="1" indent="0">
              <a:buNone/>
            </a:pPr>
            <a:endParaRPr lang="en-US" sz="1100" dirty="0" smtClean="0"/>
          </a:p>
          <a:p>
            <a:pPr marL="342900" lvl="1" indent="0">
              <a:buNone/>
            </a:pP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…</a:t>
            </a:r>
            <a:r>
              <a:rPr lang="en-US" sz="1100" dirty="0" smtClean="0"/>
              <a:t> = 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SmartPointer&lt;struct Derived&gt;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342265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4924492" y="1394334"/>
            <a:ext cx="263844" cy="25259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1141736" y="2722992"/>
            <a:ext cx="5981491" cy="21723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Driven Development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ctr">
              <a:buNone/>
            </a:pP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Base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* base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342900" lvl="1" indent="0">
              <a:buNone/>
            </a:pPr>
            <a:endParaRPr lang="en-US" dirty="0"/>
          </a:p>
          <a:p>
            <a:pPr marL="3429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|-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VarDecl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0x2293238 &lt;line:12:1, col:23&gt; col:23 used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ptr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sz="11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…'</a:t>
            </a:r>
            <a:r>
              <a:rPr lang="en-US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sz="11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'class 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…</a:t>
            </a:r>
            <a:r>
              <a:rPr lang="en-US" sz="11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callinit</a:t>
            </a:r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3429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| `-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CXXConstructExpr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0x2294da8 &lt;col:23&gt; </a:t>
            </a:r>
            <a:r>
              <a:rPr lang="en-US" sz="11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…</a:t>
            </a:r>
            <a:r>
              <a:rPr lang="en-US" sz="11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'class …</a:t>
            </a:r>
            <a:r>
              <a:rPr lang="en-US" sz="11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'void (void) </a:t>
            </a:r>
            <a:r>
              <a:rPr lang="en-US" sz="1100" dirty="0" err="1">
                <a:solidFill>
                  <a:srgbClr val="A31515"/>
                </a:solidFill>
                <a:latin typeface="Consolas" panose="020B0609020204030204" pitchFamily="49" charset="0"/>
              </a:rPr>
              <a:t>noexcept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3429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it-IT" sz="1100" dirty="0">
                <a:solidFill>
                  <a:srgbClr val="000000"/>
                </a:solidFill>
                <a:latin typeface="Consolas" panose="020B0609020204030204" pitchFamily="49" charset="0"/>
              </a:rPr>
              <a:t>`-VarDecl 0x2294e18 &lt;line:14:1, col:14&gt; col:7 base </a:t>
            </a:r>
            <a:r>
              <a:rPr lang="it-IT" sz="1100" dirty="0">
                <a:solidFill>
                  <a:srgbClr val="A31515"/>
                </a:solidFill>
                <a:latin typeface="Consolas" panose="020B0609020204030204" pitchFamily="49" charset="0"/>
              </a:rPr>
              <a:t>'struct Base *'</a:t>
            </a:r>
            <a:r>
              <a:rPr lang="it-IT" sz="1100" dirty="0">
                <a:solidFill>
                  <a:srgbClr val="000000"/>
                </a:solidFill>
                <a:latin typeface="Consolas" panose="020B0609020204030204" pitchFamily="49" charset="0"/>
              </a:rPr>
              <a:t> cinit</a:t>
            </a:r>
          </a:p>
          <a:p>
            <a:pPr marL="3429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`-ImplicitCastExpr 0x2294fb8 &lt;col:14&gt; 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'struct Base *'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&lt;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DerivedToBase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(Base)&gt;</a:t>
            </a:r>
          </a:p>
          <a:p>
            <a:pPr marL="3429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`-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ImplicitCastExpr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0x2294fa0 &lt;col:14&gt; 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'struct Derived *'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&lt;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UserDefinedConversion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pPr marL="3429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`-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CXXMemberCallExpr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0x2294f78 &lt;col:14&gt; 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'struct Derived *'</a:t>
            </a:r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3429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`-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MemberExpr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0x2294f40 &lt;col:14&gt; 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'&lt;bound member function type&gt;'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.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operator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Derived * 0x2293540</a:t>
            </a:r>
          </a:p>
          <a:p>
            <a:pPr marL="3429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`-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ImplicitCastExpr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0x2294f28 &lt;col:14&gt; 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'const class …</a:t>
            </a:r>
            <a:r>
              <a:rPr lang="en-US" sz="11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lvalue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&lt;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NoOp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pPr marL="3429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`-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DeclRefExpr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0x2294e78 &lt;col:14&gt; </a:t>
            </a:r>
            <a:r>
              <a:rPr lang="en-US" sz="11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…</a:t>
            </a:r>
            <a:r>
              <a:rPr lang="en-US" sz="11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'class …</a:t>
            </a:r>
            <a:r>
              <a:rPr lang="en-US" sz="11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lvalue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Var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0x2293238 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sz="1100" dirty="0" err="1">
                <a:solidFill>
                  <a:srgbClr val="A31515"/>
                </a:solidFill>
                <a:latin typeface="Consolas" panose="020B0609020204030204" pitchFamily="49" charset="0"/>
              </a:rPr>
              <a:t>ptr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…</a:t>
            </a:r>
            <a:r>
              <a:rPr lang="en-US" sz="11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'class …</a:t>
            </a:r>
            <a:r>
              <a:rPr lang="en-US" sz="11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342900" lvl="1" indent="0">
              <a:buNone/>
            </a:pPr>
            <a:endParaRPr lang="en-US" sz="1100" dirty="0" smtClean="0"/>
          </a:p>
          <a:p>
            <a:pPr marL="342900" lvl="1" indent="0">
              <a:buNone/>
            </a:pPr>
            <a:endParaRPr lang="en-US" sz="1100" dirty="0" smtClean="0"/>
          </a:p>
          <a:p>
            <a:pPr marL="342900" lvl="1" indent="0">
              <a:buNone/>
            </a:pP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…</a:t>
            </a:r>
            <a:r>
              <a:rPr lang="en-US" sz="1100" dirty="0" smtClean="0"/>
              <a:t> = 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SmartPointer&lt;struct Derived&gt;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43441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338478" y="1131457"/>
            <a:ext cx="5981491" cy="21723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First Matcher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ImplicitCastExpr 0x2294fa0 &lt;col:14&gt; 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'struct Derived *'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&lt;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UserDefinedConversion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100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AST </a:t>
            </a:r>
            <a:r>
              <a:rPr lang="en-US" dirty="0" smtClean="0"/>
              <a:t>matcher</a:t>
            </a:r>
            <a:endParaRPr lang="en-US" dirty="0"/>
          </a:p>
          <a:p>
            <a:pPr marL="342900" lvl="1" indent="0">
              <a:buNone/>
            </a:pPr>
            <a:endParaRPr lang="en-US" dirty="0"/>
          </a:p>
          <a:p>
            <a:pPr marL="3429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implicitCastExpr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hasCastKind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(clang::</a:t>
            </a:r>
            <a:r>
              <a:rPr lang="en-US" dirty="0" err="1">
                <a:solidFill>
                  <a:srgbClr val="2F4F4F"/>
                </a:solidFill>
                <a:latin typeface="Consolas" panose="020B0609020204030204" pitchFamily="49" charset="0"/>
              </a:rPr>
              <a:t>CK_UserDefinedConversion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dirty="0" smtClean="0">
                <a:solidFill>
                  <a:srgbClr val="008080"/>
                </a:solidFill>
                <a:latin typeface="Consolas" panose="020B0609020204030204" pitchFamily="49" charset="0"/>
              </a:rPr>
              <a:t>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71568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264802" y="1116301"/>
            <a:ext cx="4044497" cy="3226282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&lt;</a:t>
            </a:r>
            <a:r>
              <a:rPr lang="en-US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2B91AF"/>
                </a:solidFill>
                <a:latin typeface="Consolas" panose="020B0609020204030204" pitchFamily="49" charset="0"/>
              </a:rPr>
              <a:t>SmartPointer</a:t>
            </a:r>
            <a:endParaRPr lang="en-US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 smtClean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ptr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addItem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 smtClean="0">
                <a:solidFill>
                  <a:srgbClr val="2B91AF"/>
                </a:solidFill>
                <a:latin typeface="Consolas" panose="020B0609020204030204" pitchFamily="49" charset="0"/>
              </a:rPr>
              <a:t>SmartPointer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 smtClean="0">
                <a:solidFill>
                  <a:srgbClr val="2B91AF"/>
                </a:solidFill>
                <a:latin typeface="Consolas" panose="020B0609020204030204" pitchFamily="49" charset="0"/>
              </a:rPr>
              <a:t>Item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dirty="0" smtClean="0">
                <a:solidFill>
                  <a:srgbClr val="808080"/>
                </a:solidFill>
                <a:latin typeface="Consolas" panose="020B0609020204030204" pitchFamily="49" charset="0"/>
              </a:rPr>
              <a:t>item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 smtClean="0">
                <a:solidFill>
                  <a:srgbClr val="2B91AF"/>
                </a:solidFill>
                <a:latin typeface="Consolas" panose="020B0609020204030204" pitchFamily="49" charset="0"/>
              </a:rPr>
              <a:t>Item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ptr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 smtClean="0">
                <a:solidFill>
                  <a:srgbClr val="808080"/>
                </a:solidFill>
                <a:latin typeface="Consolas" panose="020B0609020204030204" pitchFamily="49" charset="0"/>
              </a:rPr>
              <a:t>item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.ptr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 ...</a:t>
            </a:r>
            <a:endParaRPr lang="en-US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4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4395181" y="1116301"/>
            <a:ext cx="4444015" cy="3226282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&lt;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SmartPointer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* get()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addItem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SmartPointer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Item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item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Item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item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.get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...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Chevron 4"/>
          <p:cNvSpPr/>
          <p:nvPr/>
        </p:nvSpPr>
        <p:spPr>
          <a:xfrm>
            <a:off x="3081983" y="1399688"/>
            <a:ext cx="939660" cy="954815"/>
          </a:xfrm>
          <a:prstGeom prst="chevron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34400" y="3960262"/>
            <a:ext cx="28255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Refactoring with </a:t>
            </a:r>
            <a:r>
              <a:rPr lang="en-US" sz="16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tool support</a:t>
            </a:r>
            <a:endParaRPr lang="en-US" sz="16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0454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338478" y="1131457"/>
            <a:ext cx="5981491" cy="21723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First Matcher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264802" y="1116300"/>
            <a:ext cx="8574396" cy="3225600"/>
          </a:xfrm>
        </p:spPr>
        <p:txBody>
          <a:bodyPr/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ImplicitCastExpr 0x2294fa0 &lt;col:14&gt; 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'struct Derived *'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&lt;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UserDefinedConversion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100" dirty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AST matcher</a:t>
            </a:r>
          </a:p>
          <a:p>
            <a:pPr marL="342900" lvl="1" indent="0">
              <a:buNone/>
            </a:pPr>
            <a:endParaRPr lang="en-US" dirty="0"/>
          </a:p>
          <a:p>
            <a:pPr marL="3429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implicitCastExpr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hasCastKind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(clang::</a:t>
            </a:r>
            <a:r>
              <a:rPr lang="en-US" dirty="0" err="1">
                <a:solidFill>
                  <a:srgbClr val="2F4F4F"/>
                </a:solidFill>
                <a:latin typeface="Consolas" panose="020B0609020204030204" pitchFamily="49" charset="0"/>
              </a:rPr>
              <a:t>CK_UserDefinedConversion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dirty="0" smtClean="0">
                <a:solidFill>
                  <a:srgbClr val="008080"/>
                </a:solidFill>
                <a:latin typeface="Consolas" panose="020B0609020204030204" pitchFamily="49" charset="0"/>
              </a:rPr>
              <a:t>)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bind(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implCast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dirty="0" smtClean="0"/>
          </a:p>
          <a:p>
            <a:pPr marL="342900" lvl="1" indent="0">
              <a:buNone/>
            </a:pPr>
            <a:endParaRPr lang="en-US" dirty="0" smtClean="0"/>
          </a:p>
          <a:p>
            <a:r>
              <a:rPr lang="en-US" dirty="0" smtClean="0"/>
              <a:t>Callback</a:t>
            </a:r>
          </a:p>
          <a:p>
            <a:pPr marL="342900" lvl="1" indent="0">
              <a:buNone/>
            </a:pPr>
            <a:endParaRPr lang="en-US" dirty="0" smtClean="0"/>
          </a:p>
          <a:p>
            <a:pPr marL="3429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[](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MatchFinder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MatchResult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result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Output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output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3429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3429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implCast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getNode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&lt;clang::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Expr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&gt;(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result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implCast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3429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insertAtEndOfRange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output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*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result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.Context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implCast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getSourceRange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(),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".get()"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3429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38478" y="4386435"/>
            <a:ext cx="85007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For details see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bonus 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slides</a:t>
            </a:r>
          </a:p>
        </p:txBody>
      </p:sp>
    </p:spTree>
    <p:extLst>
      <p:ext uri="{BB962C8B-B14F-4D97-AF65-F5344CB8AC3E}">
        <p14:creationId xmlns:p14="http://schemas.microsoft.com/office/powerpoint/2010/main" val="135644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3076628" y="1131457"/>
            <a:ext cx="1414541" cy="21723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First Matcher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ImplicitCastExpr 0x2294fa0 &lt;col:14&gt; 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'struct Derived *'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&lt;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UserDefinedConversion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100" dirty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AST matcher</a:t>
            </a:r>
          </a:p>
          <a:p>
            <a:pPr marL="342900" lvl="1" indent="0">
              <a:buNone/>
            </a:pPr>
            <a:endParaRPr lang="en-US" dirty="0"/>
          </a:p>
          <a:p>
            <a:pPr marL="3429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implicitCastExpr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hasCastKind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(clang::</a:t>
            </a:r>
            <a:r>
              <a:rPr lang="en-US" dirty="0" err="1">
                <a:solidFill>
                  <a:srgbClr val="2F4F4F"/>
                </a:solidFill>
                <a:latin typeface="Consolas" panose="020B0609020204030204" pitchFamily="49" charset="0"/>
              </a:rPr>
              <a:t>CK_UserDefinedConversion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)</a:t>
            </a:r>
            <a:endParaRPr lang="en-US" dirty="0" smtClean="0"/>
          </a:p>
          <a:p>
            <a:pPr marL="3429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05570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3076628" y="1131457"/>
            <a:ext cx="1414541" cy="21723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First Matcher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ImplicitCastExpr 0x2294fa0 &lt;col:14&gt; 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'struct Derived *'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&lt;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UserDefinedConversion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100" dirty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AST matcher</a:t>
            </a:r>
          </a:p>
          <a:p>
            <a:pPr marL="342900" lvl="1" indent="0">
              <a:buNone/>
            </a:pPr>
            <a:endParaRPr lang="en-US" dirty="0"/>
          </a:p>
          <a:p>
            <a:pPr marL="3429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implicitCastExpr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hasCastKind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(clang::</a:t>
            </a:r>
            <a:r>
              <a:rPr lang="en-US" dirty="0" err="1">
                <a:solidFill>
                  <a:srgbClr val="2F4F4F"/>
                </a:solidFill>
                <a:latin typeface="Consolas" panose="020B0609020204030204" pitchFamily="49" charset="0"/>
              </a:rPr>
              <a:t>CK_UserDefinedConversion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),</a:t>
            </a:r>
          </a:p>
          <a:p>
            <a:pPr marL="3429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hasImplicitDestinationType(</a:t>
            </a:r>
            <a:r>
              <a:rPr lang="en-US" dirty="0" err="1">
                <a:solidFill>
                  <a:schemeClr val="accent1"/>
                </a:solidFill>
                <a:latin typeface="Consolas" panose="020B0609020204030204" pitchFamily="49" charset="0"/>
              </a:rPr>
              <a:t>pointerType</a:t>
            </a:r>
            <a:r>
              <a:rPr lang="en-US" dirty="0" smtClean="0">
                <a:solidFill>
                  <a:schemeClr val="accent1"/>
                </a:solidFill>
                <a:latin typeface="Consolas" panose="020B0609020204030204" pitchFamily="49" charset="0"/>
              </a:rPr>
              <a:t>())</a:t>
            </a:r>
            <a:r>
              <a:rPr lang="en-US" dirty="0" smtClean="0">
                <a:solidFill>
                  <a:srgbClr val="008080"/>
                </a:solidFill>
                <a:latin typeface="Consolas" panose="020B0609020204030204" pitchFamily="49" charset="0"/>
              </a:rPr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014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500140" y="1313326"/>
            <a:ext cx="4208261" cy="21723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First Matcher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ImplicitCastExpr 0x2294fa0 &lt;col:14&gt; 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'struct Derived *'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&lt;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UserDefinedConversion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`-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CXXMemberCallExpr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0x2294f78 &lt;col:14&gt; 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'struct Derived *'</a:t>
            </a:r>
            <a:endParaRPr lang="en-US" sz="1100" dirty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AST matcher</a:t>
            </a:r>
          </a:p>
          <a:p>
            <a:pPr marL="342900" lvl="1" indent="0">
              <a:buNone/>
            </a:pPr>
            <a:endParaRPr lang="en-US" dirty="0"/>
          </a:p>
          <a:p>
            <a:pPr marL="3429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implicitCastExpr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hasCastKind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(clang::</a:t>
            </a:r>
            <a:r>
              <a:rPr lang="en-US" dirty="0" err="1">
                <a:solidFill>
                  <a:srgbClr val="2F4F4F"/>
                </a:solidFill>
                <a:latin typeface="Consolas" panose="020B0609020204030204" pitchFamily="49" charset="0"/>
              </a:rPr>
              <a:t>CK_UserDefinedConversion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),</a:t>
            </a:r>
          </a:p>
          <a:p>
            <a:pPr marL="3429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hasImplicitDestinationType(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pointerType</a:t>
            </a:r>
            <a:r>
              <a:rPr lang="en-US" dirty="0" smtClean="0">
                <a:solidFill>
                  <a:srgbClr val="008080"/>
                </a:solidFill>
                <a:latin typeface="Consolas" panose="020B0609020204030204" pitchFamily="49" charset="0"/>
              </a:rPr>
              <a:t>()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dirty="0" smtClean="0">
                <a:solidFill>
                  <a:srgbClr val="008080"/>
                </a:solidFill>
                <a:latin typeface="Consolas" panose="020B0609020204030204" pitchFamily="49" charset="0"/>
              </a:rPr>
              <a:t>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13081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500140" y="1313326"/>
            <a:ext cx="4208261" cy="21723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First Matcher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ImplicitCastExpr 0x2294fa0 &lt;col:14&gt; 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'struct Derived *'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&lt;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UserDefinedConversion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`-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CXXMemberCallExpr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0x2294f78 &lt;col:14&gt; 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'struct Derived *'</a:t>
            </a:r>
            <a:endParaRPr lang="en-US" sz="1100" dirty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AST matcher</a:t>
            </a:r>
          </a:p>
          <a:p>
            <a:pPr marL="342900" lvl="1" indent="0">
              <a:buNone/>
            </a:pPr>
            <a:endParaRPr lang="en-US" dirty="0"/>
          </a:p>
          <a:p>
            <a:pPr marL="3429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implicitCastExpr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hasCastKind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(clang::</a:t>
            </a:r>
            <a:r>
              <a:rPr lang="en-US" dirty="0" err="1">
                <a:solidFill>
                  <a:srgbClr val="2F4F4F"/>
                </a:solidFill>
                <a:latin typeface="Consolas" panose="020B0609020204030204" pitchFamily="49" charset="0"/>
              </a:rPr>
              <a:t>CK_UserDefinedConversion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),</a:t>
            </a:r>
          </a:p>
          <a:p>
            <a:pPr marL="3429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hasImplicitDestinationType(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pointerType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()),</a:t>
            </a:r>
          </a:p>
          <a:p>
            <a:pPr marL="3429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</a:t>
            </a:r>
            <a:r>
              <a:rPr lang="en-US" dirty="0" smtClean="0">
                <a:solidFill>
                  <a:schemeClr val="accent1"/>
                </a:solidFill>
                <a:latin typeface="Consolas" panose="020B0609020204030204" pitchFamily="49" charset="0"/>
              </a:rPr>
              <a:t>has(</a:t>
            </a:r>
            <a:r>
              <a:rPr lang="en-US" dirty="0" err="1" smtClean="0">
                <a:solidFill>
                  <a:schemeClr val="accent1"/>
                </a:solidFill>
                <a:latin typeface="Consolas" panose="020B0609020204030204" pitchFamily="49" charset="0"/>
              </a:rPr>
              <a:t>cxxMemberCallExpr</a:t>
            </a:r>
            <a:r>
              <a:rPr lang="en-US" dirty="0" smtClean="0">
                <a:solidFill>
                  <a:schemeClr val="accent1"/>
                </a:solidFill>
                <a:latin typeface="Consolas" panose="020B0609020204030204" pitchFamily="49" charset="0"/>
              </a:rPr>
              <a:t>(</a:t>
            </a:r>
            <a:r>
              <a:rPr lang="en-US" dirty="0" err="1" smtClean="0">
                <a:solidFill>
                  <a:schemeClr val="accent1"/>
                </a:solidFill>
                <a:latin typeface="Consolas" panose="020B0609020204030204" pitchFamily="49" charset="0"/>
              </a:rPr>
              <a:t>thisPointerType</a:t>
            </a:r>
            <a:r>
              <a:rPr lang="en-US" dirty="0" smtClean="0">
                <a:solidFill>
                  <a:schemeClr val="accent1"/>
                </a:solidFill>
                <a:latin typeface="Consolas" panose="020B0609020204030204" pitchFamily="49" charset="0"/>
              </a:rPr>
              <a:t>(</a:t>
            </a:r>
          </a:p>
          <a:p>
            <a:pPr marL="3429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chemeClr val="accent1"/>
                </a:solidFill>
                <a:latin typeface="Consolas" panose="020B0609020204030204" pitchFamily="49" charset="0"/>
              </a:rPr>
              <a:t>                  cxxRecordDecl(</a:t>
            </a:r>
            <a:r>
              <a:rPr lang="en-US" dirty="0" err="1" smtClean="0">
                <a:solidFill>
                  <a:schemeClr val="accent1"/>
                </a:solidFill>
                <a:latin typeface="Consolas" panose="020B0609020204030204" pitchFamily="49" charset="0"/>
              </a:rPr>
              <a:t>hasName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"::SmartPointer</a:t>
            </a:r>
            <a:r>
              <a:rPr lang="en-US" dirty="0" smtClean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 smtClean="0">
                <a:solidFill>
                  <a:schemeClr val="accent1"/>
                </a:solidFill>
                <a:latin typeface="Consolas" panose="020B0609020204030204" pitchFamily="49" charset="0"/>
              </a:rPr>
              <a:t>)))))</a:t>
            </a:r>
            <a:r>
              <a:rPr lang="en-US" dirty="0" smtClean="0">
                <a:solidFill>
                  <a:srgbClr val="008080"/>
                </a:solidFill>
                <a:latin typeface="Consolas" panose="020B0609020204030204" pitchFamily="49" charset="0"/>
              </a:rPr>
              <a:t>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30515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264802" y="2445136"/>
            <a:ext cx="8574394" cy="75273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264802" y="1116301"/>
            <a:ext cx="4044497" cy="3601356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before =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R"(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>
                <a:solidFill>
                  <a:srgbClr val="A31515"/>
                </a:solidFill>
                <a:latin typeface="Consolas" panose="020B0609020204030204" pitchFamily="49" charset="0"/>
              </a:rPr>
              <a:t>…</a:t>
            </a:r>
            <a:endParaRPr lang="en-US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>
                <a:solidFill>
                  <a:srgbClr val="A31515"/>
                </a:solidFill>
                <a:latin typeface="Consolas" panose="020B0609020204030204" pitchFamily="49" charset="0"/>
              </a:rPr>
              <a:t>SmartPointer&lt;Derived&gt; </a:t>
            </a:r>
            <a:r>
              <a:rPr lang="en-US" dirty="0" err="1" smtClean="0">
                <a:solidFill>
                  <a:srgbClr val="A31515"/>
                </a:solidFill>
                <a:latin typeface="Consolas" panose="020B0609020204030204" pitchFamily="49" charset="0"/>
              </a:rPr>
              <a:t>ptr</a:t>
            </a:r>
            <a:r>
              <a:rPr lang="en-US" dirty="0" smtClean="0">
                <a:solidFill>
                  <a:srgbClr val="A31515"/>
                </a:solidFill>
                <a:latin typeface="Consolas" panose="020B0609020204030204" pitchFamily="49" charset="0"/>
              </a:rPr>
              <a:t>;</a:t>
            </a:r>
            <a:endParaRPr lang="en-US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>
                <a:solidFill>
                  <a:srgbClr val="A31515"/>
                </a:solidFill>
                <a:latin typeface="Consolas" panose="020B0609020204030204" pitchFamily="49" charset="0"/>
              </a:rPr>
              <a:t>Base* base = </a:t>
            </a:r>
            <a:r>
              <a:rPr lang="en-US" dirty="0" err="1" smtClean="0">
                <a:solidFill>
                  <a:srgbClr val="A31515"/>
                </a:solidFill>
                <a:latin typeface="Consolas" panose="020B0609020204030204" pitchFamily="49" charset="0"/>
              </a:rPr>
              <a:t>ptr</a:t>
            </a:r>
            <a:r>
              <a:rPr lang="en-US" dirty="0" smtClean="0">
                <a:solidFill>
                  <a:srgbClr val="A31515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 smtClean="0">
              <a:solidFill>
                <a:srgbClr val="A31515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>
                <a:solidFill>
                  <a:srgbClr val="A31515"/>
                </a:solidFill>
                <a:latin typeface="Consolas" panose="020B0609020204030204" pitchFamily="49" charset="0"/>
              </a:rPr>
              <a:t>void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test()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{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  if (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ptr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) { }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>
                <a:solidFill>
                  <a:srgbClr val="A31515"/>
                </a:solidFill>
                <a:latin typeface="Consolas" panose="020B0609020204030204" pitchFamily="49" charset="0"/>
              </a:rPr>
              <a:t>}</a:t>
            </a:r>
            <a:endParaRPr lang="en-US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>
                <a:solidFill>
                  <a:srgbClr val="A31515"/>
                </a:solidFill>
                <a:latin typeface="Consolas" panose="020B0609020204030204" pitchFamily="49" charset="0"/>
              </a:rPr>
              <a:t>)"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Test Case</a:t>
            </a:r>
            <a:endParaRPr lang="en-US" dirty="0"/>
          </a:p>
        </p:txBody>
      </p:sp>
      <p:sp>
        <p:nvSpPr>
          <p:cNvPr id="4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4395181" y="1116301"/>
            <a:ext cx="4444015" cy="3601356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after =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R"(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>
                <a:solidFill>
                  <a:srgbClr val="A31515"/>
                </a:solidFill>
                <a:latin typeface="Consolas" panose="020B0609020204030204" pitchFamily="49" charset="0"/>
              </a:rPr>
              <a:t>…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>
                <a:solidFill>
                  <a:srgbClr val="A31515"/>
                </a:solidFill>
                <a:latin typeface="Consolas" panose="020B0609020204030204" pitchFamily="49" charset="0"/>
              </a:rPr>
              <a:t>SmartPointer&lt;Derived&gt; </a:t>
            </a:r>
            <a:r>
              <a:rPr lang="en-US" dirty="0" err="1" smtClean="0">
                <a:solidFill>
                  <a:srgbClr val="A31515"/>
                </a:solidFill>
                <a:latin typeface="Consolas" panose="020B0609020204030204" pitchFamily="49" charset="0"/>
              </a:rPr>
              <a:t>ptr</a:t>
            </a:r>
            <a:r>
              <a:rPr lang="en-US" dirty="0" smtClean="0">
                <a:solidFill>
                  <a:srgbClr val="A31515"/>
                </a:solidFill>
                <a:latin typeface="Consolas" panose="020B0609020204030204" pitchFamily="49" charset="0"/>
              </a:rPr>
              <a:t>;</a:t>
            </a:r>
            <a:endParaRPr lang="en-US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>
                <a:solidFill>
                  <a:srgbClr val="A31515"/>
                </a:solidFill>
                <a:latin typeface="Consolas" panose="020B0609020204030204" pitchFamily="49" charset="0"/>
              </a:rPr>
              <a:t>Base* base = </a:t>
            </a:r>
            <a:r>
              <a:rPr lang="en-US" dirty="0" err="1" smtClean="0">
                <a:solidFill>
                  <a:srgbClr val="A31515"/>
                </a:solidFill>
                <a:latin typeface="Consolas" panose="020B0609020204030204" pitchFamily="49" charset="0"/>
              </a:rPr>
              <a:t>ptr.get</a:t>
            </a:r>
            <a:r>
              <a:rPr lang="en-US" dirty="0" smtClean="0">
                <a:solidFill>
                  <a:srgbClr val="A31515"/>
                </a:solidFill>
                <a:latin typeface="Consolas" panose="020B0609020204030204" pitchFamily="49" charset="0"/>
              </a:rPr>
              <a:t>();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>
              <a:solidFill>
                <a:srgbClr val="A31515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void test()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{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  if (</a:t>
            </a:r>
            <a:r>
              <a:rPr lang="en-US" dirty="0" err="1" smtClean="0">
                <a:solidFill>
                  <a:srgbClr val="A31515"/>
                </a:solidFill>
                <a:latin typeface="Consolas" panose="020B0609020204030204" pitchFamily="49" charset="0"/>
              </a:rPr>
              <a:t>ptr</a:t>
            </a:r>
            <a:r>
              <a:rPr lang="en-US" dirty="0" smtClean="0">
                <a:solidFill>
                  <a:srgbClr val="A31515"/>
                </a:solidFill>
                <a:latin typeface="Consolas" panose="020B0609020204030204" pitchFamily="49" charset="0"/>
              </a:rPr>
              <a:t>)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{ }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}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>
                <a:solidFill>
                  <a:srgbClr val="A31515"/>
                </a:solidFill>
                <a:latin typeface="Consolas" panose="020B0609020204030204" pitchFamily="49" charset="0"/>
              </a:rPr>
              <a:t>)"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4347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264802" y="1116301"/>
            <a:ext cx="4044497" cy="3601356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before =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R"(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>
                <a:solidFill>
                  <a:srgbClr val="A31515"/>
                </a:solidFill>
                <a:latin typeface="Consolas" panose="020B0609020204030204" pitchFamily="49" charset="0"/>
              </a:rPr>
              <a:t>…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SmartPointer&lt;Derived&gt; 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ptr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Base* base = 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ptr</a:t>
            </a:r>
            <a:r>
              <a:rPr lang="en-US" dirty="0" smtClean="0">
                <a:solidFill>
                  <a:srgbClr val="A31515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 smtClean="0">
              <a:solidFill>
                <a:srgbClr val="A31515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>
                <a:solidFill>
                  <a:srgbClr val="A31515"/>
                </a:solidFill>
                <a:latin typeface="Consolas" panose="020B0609020204030204" pitchFamily="49" charset="0"/>
              </a:rPr>
              <a:t>void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test()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{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  if (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ptr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) { }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>
                <a:solidFill>
                  <a:srgbClr val="A31515"/>
                </a:solidFill>
                <a:latin typeface="Consolas" panose="020B0609020204030204" pitchFamily="49" charset="0"/>
              </a:rPr>
              <a:t>}</a:t>
            </a:r>
            <a:endParaRPr lang="en-US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>
                <a:solidFill>
                  <a:srgbClr val="A31515"/>
                </a:solidFill>
                <a:latin typeface="Consolas" panose="020B0609020204030204" pitchFamily="49" charset="0"/>
              </a:rPr>
              <a:t>)"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Test Case</a:t>
            </a:r>
          </a:p>
        </p:txBody>
      </p:sp>
      <p:sp>
        <p:nvSpPr>
          <p:cNvPr id="4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4395181" y="1116301"/>
            <a:ext cx="4444015" cy="3601356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after =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R"(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>
                <a:solidFill>
                  <a:srgbClr val="A31515"/>
                </a:solidFill>
                <a:latin typeface="Consolas" panose="020B0609020204030204" pitchFamily="49" charset="0"/>
              </a:rPr>
              <a:t>…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SmartPointer&lt;Derived&gt; 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ptr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Base* base = 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ptr.get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();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>
              <a:solidFill>
                <a:srgbClr val="A31515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void test()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{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  if (</a:t>
            </a:r>
            <a:r>
              <a:rPr lang="en-US" dirty="0" err="1" smtClean="0">
                <a:solidFill>
                  <a:srgbClr val="A31515"/>
                </a:solidFill>
                <a:latin typeface="Consolas" panose="020B0609020204030204" pitchFamily="49" charset="0"/>
              </a:rPr>
              <a:t>ptr</a:t>
            </a:r>
            <a:r>
              <a:rPr lang="en-US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.get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</a:rPr>
              <a:t>()</a:t>
            </a:r>
            <a:r>
              <a:rPr lang="en-US" dirty="0" smtClean="0">
                <a:solidFill>
                  <a:srgbClr val="A31515"/>
                </a:solidFill>
                <a:latin typeface="Consolas" panose="020B0609020204030204" pitchFamily="49" charset="0"/>
              </a:rPr>
              <a:t>)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{ }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}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>
                <a:solidFill>
                  <a:srgbClr val="A31515"/>
                </a:solidFill>
                <a:latin typeface="Consolas" panose="020B0609020204030204" pitchFamily="49" charset="0"/>
              </a:rPr>
              <a:t>)"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173179" y="3384795"/>
            <a:ext cx="16289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Output of current tool</a:t>
            </a:r>
            <a:endParaRPr lang="en-US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5536920" y="3016004"/>
            <a:ext cx="60623" cy="3687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2499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Test Case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AST of the IF-statement</a:t>
            </a:r>
          </a:p>
          <a:p>
            <a:pPr marL="342900" lvl="1" indent="0">
              <a:buNone/>
            </a:pPr>
            <a:endParaRPr lang="en-US" dirty="0"/>
          </a:p>
          <a:p>
            <a:pPr marL="3429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`-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IfStmt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0x5232f0 &lt;line:18:3, col:14&gt;</a:t>
            </a:r>
          </a:p>
          <a:p>
            <a:pPr marL="3429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|-&lt;&lt;&lt;</a:t>
            </a:r>
            <a:r>
              <a:rPr lang="en-US" sz="1100" dirty="0">
                <a:solidFill>
                  <a:srgbClr val="6F008A"/>
                </a:solidFill>
                <a:latin typeface="Consolas" panose="020B0609020204030204" pitchFamily="49" charset="0"/>
              </a:rPr>
              <a:t>NULL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&gt;&gt;&gt;</a:t>
            </a:r>
          </a:p>
          <a:p>
            <a:pPr marL="3429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|-&lt;&lt;&lt;</a:t>
            </a:r>
            <a:r>
              <a:rPr lang="en-US" sz="1100" dirty="0">
                <a:solidFill>
                  <a:srgbClr val="6F008A"/>
                </a:solidFill>
                <a:latin typeface="Consolas" panose="020B0609020204030204" pitchFamily="49" charset="0"/>
              </a:rPr>
              <a:t>NULL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&gt;&gt;&gt;</a:t>
            </a:r>
          </a:p>
          <a:p>
            <a:pPr marL="3429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|-ImplicitCastExpr 0x5232c0 &lt;col:7&gt; 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'_Bool'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&lt;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PointerToBoolean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pPr marL="3429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| `-ImplicitCastExpr 0x5232a8 &lt;col:7&gt; 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'struct Derived *'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&lt;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UserDefinedConversion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pPr marL="3429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|   `-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CXXMemberCallExpr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0x523280 &lt;col:7&gt; 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'struct Derived *'</a:t>
            </a:r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3429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|     `-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MemberExpr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0x523248 &lt;col:7&gt; 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'&lt;bound member function type&gt;'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.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operator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Derived * 0x5216b0</a:t>
            </a:r>
          </a:p>
          <a:p>
            <a:pPr marL="3429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|       `-ImplicitCastExpr 0x523230 &lt;col:7&gt; 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'const class </a:t>
            </a:r>
            <a:r>
              <a:rPr lang="en-US" sz="11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…'</a:t>
            </a:r>
            <a:r>
              <a:rPr lang="en-US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lvalue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&lt;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NoOp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pPr marL="3429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|         `-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DeclRefExpr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0x523200 &lt;col:7&gt; </a:t>
            </a:r>
            <a:r>
              <a:rPr lang="en-US" sz="11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…</a:t>
            </a:r>
            <a:r>
              <a:rPr lang="en-US" sz="11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'class …</a:t>
            </a:r>
            <a:r>
              <a:rPr lang="en-US" sz="11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lvalue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Var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0x5213a8 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sz="1100" dirty="0" err="1">
                <a:solidFill>
                  <a:srgbClr val="A31515"/>
                </a:solidFill>
                <a:latin typeface="Consolas" panose="020B0609020204030204" pitchFamily="49" charset="0"/>
              </a:rPr>
              <a:t>ptr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…</a:t>
            </a:r>
            <a:r>
              <a:rPr lang="en-US" sz="11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'class …</a:t>
            </a:r>
            <a:r>
              <a:rPr lang="en-US" sz="11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3429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|-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CompoundStmt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0x5232d8 &lt;col:12, col:14&gt;</a:t>
            </a:r>
          </a:p>
          <a:p>
            <a:pPr marL="3429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`-&lt;&lt;&lt;</a:t>
            </a:r>
            <a:r>
              <a:rPr lang="en-US" sz="1100" dirty="0">
                <a:solidFill>
                  <a:srgbClr val="6F008A"/>
                </a:solidFill>
                <a:latin typeface="Consolas" panose="020B0609020204030204" pitchFamily="49" charset="0"/>
              </a:rPr>
              <a:t>NULL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&gt;&gt;&gt;</a:t>
            </a:r>
          </a:p>
          <a:p>
            <a:pPr marL="342900" lvl="1" indent="0">
              <a:buNone/>
            </a:pPr>
            <a:endParaRPr lang="en-US" sz="1100" dirty="0" smtClean="0"/>
          </a:p>
          <a:p>
            <a:pPr marL="342900" lvl="1" indent="0">
              <a:buNone/>
            </a:pPr>
            <a:endParaRPr lang="en-US" sz="1100" dirty="0" smtClean="0"/>
          </a:p>
          <a:p>
            <a:pPr marL="342900" lvl="1" indent="0">
              <a:buNone/>
            </a:pP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…</a:t>
            </a:r>
            <a:r>
              <a:rPr lang="en-US" sz="1100" dirty="0" smtClean="0"/>
              <a:t> = 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SmartPointer&lt;struct Derived&gt;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365650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4373831" y="1116301"/>
            <a:ext cx="263844" cy="25259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1000283" y="2288353"/>
            <a:ext cx="4602311" cy="21723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Test Case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{ }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342900" lvl="1" indent="0">
              <a:buNone/>
            </a:pPr>
            <a:endParaRPr lang="en-US" dirty="0"/>
          </a:p>
          <a:p>
            <a:pPr marL="3429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`-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IfStmt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0x5232f0 &lt;line:18:3, col:14&gt;</a:t>
            </a:r>
          </a:p>
          <a:p>
            <a:pPr marL="3429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|-&lt;&lt;&lt;</a:t>
            </a:r>
            <a:r>
              <a:rPr lang="en-US" sz="1100" dirty="0">
                <a:solidFill>
                  <a:srgbClr val="6F008A"/>
                </a:solidFill>
                <a:latin typeface="Consolas" panose="020B0609020204030204" pitchFamily="49" charset="0"/>
              </a:rPr>
              <a:t>NULL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&gt;&gt;&gt;</a:t>
            </a:r>
          </a:p>
          <a:p>
            <a:pPr marL="3429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|-&lt;&lt;&lt;</a:t>
            </a:r>
            <a:r>
              <a:rPr lang="en-US" sz="1100" dirty="0">
                <a:solidFill>
                  <a:srgbClr val="6F008A"/>
                </a:solidFill>
                <a:latin typeface="Consolas" panose="020B0609020204030204" pitchFamily="49" charset="0"/>
              </a:rPr>
              <a:t>NULL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&gt;&gt;&gt;</a:t>
            </a:r>
          </a:p>
          <a:p>
            <a:pPr marL="3429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|-ImplicitCastExpr 0x5232c0 &lt;col:7&gt; 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'_Bool'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&lt;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PointerToBoolean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pPr marL="3429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| `-ImplicitCastExpr 0x5232a8 &lt;col:7&gt; 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'struct Derived *'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&lt;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UserDefinedConversion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pPr marL="3429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|   `-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CXXMemberCallExpr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0x523280 &lt;col:7&gt; 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'struct Derived *'</a:t>
            </a:r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3429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|     `-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MemberExpr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0x523248 &lt;col:7&gt; 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'&lt;bound member function type&gt;'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.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operator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Derived * 0x5216b0</a:t>
            </a:r>
          </a:p>
          <a:p>
            <a:pPr marL="3429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|       `-ImplicitCastExpr 0x523230 &lt;col:7&gt; 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'const class </a:t>
            </a:r>
            <a:r>
              <a:rPr lang="en-US" sz="11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…'</a:t>
            </a:r>
            <a:r>
              <a:rPr lang="en-US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lvalue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&lt;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NoOp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pPr marL="3429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|         `-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DeclRefExpr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0x523200 &lt;col:7&gt; </a:t>
            </a:r>
            <a:r>
              <a:rPr lang="en-US" sz="11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…</a:t>
            </a:r>
            <a:r>
              <a:rPr lang="en-US" sz="11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'class …</a:t>
            </a:r>
            <a:r>
              <a:rPr lang="en-US" sz="11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lvalue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Var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0x5213a8 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sz="1100" dirty="0" err="1">
                <a:solidFill>
                  <a:srgbClr val="A31515"/>
                </a:solidFill>
                <a:latin typeface="Consolas" panose="020B0609020204030204" pitchFamily="49" charset="0"/>
              </a:rPr>
              <a:t>ptr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…</a:t>
            </a:r>
            <a:r>
              <a:rPr lang="en-US" sz="11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'class …</a:t>
            </a:r>
            <a:r>
              <a:rPr lang="en-US" sz="11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3429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|-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CompoundStmt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0x5232d8 &lt;col:12, col:14&gt;</a:t>
            </a:r>
          </a:p>
          <a:p>
            <a:pPr marL="3429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`-&lt;&lt;&lt;</a:t>
            </a:r>
            <a:r>
              <a:rPr lang="en-US" sz="1100" dirty="0">
                <a:solidFill>
                  <a:srgbClr val="6F008A"/>
                </a:solidFill>
                <a:latin typeface="Consolas" panose="020B0609020204030204" pitchFamily="49" charset="0"/>
              </a:rPr>
              <a:t>NULL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&gt;&gt;&gt;</a:t>
            </a:r>
          </a:p>
          <a:p>
            <a:pPr marL="342900" lvl="1" indent="0">
              <a:buNone/>
            </a:pPr>
            <a:endParaRPr lang="en-US" sz="1100" dirty="0" smtClean="0"/>
          </a:p>
          <a:p>
            <a:pPr marL="342900" lvl="1" indent="0">
              <a:buNone/>
            </a:pPr>
            <a:endParaRPr lang="en-US" sz="1100" dirty="0" smtClean="0"/>
          </a:p>
          <a:p>
            <a:pPr marL="342900" lvl="1" indent="0">
              <a:buNone/>
            </a:pP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…</a:t>
            </a:r>
            <a:r>
              <a:rPr lang="en-US" sz="1100" dirty="0" smtClean="0"/>
              <a:t> = 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SmartPointer&lt;struct Derived&gt;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642547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338478" y="1131457"/>
            <a:ext cx="4617469" cy="21723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Test Case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ImplicitCastExpr 0x5232c0 &lt;col:7&gt; 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'_Bool'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&lt;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PointerToBoolean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`-ImplicitCastExpr 0x5232a8 &lt;col:7&gt; 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'struct Derived *'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&lt;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UserDefinedConversion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endParaRPr lang="en-US" sz="1100" dirty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AST matcher</a:t>
            </a:r>
          </a:p>
          <a:p>
            <a:pPr marL="342900" lvl="1" indent="0">
              <a:buNone/>
            </a:pPr>
            <a:endParaRPr lang="en-US" dirty="0"/>
          </a:p>
          <a:p>
            <a:pPr marL="3429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implicitCastExpr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hasCastKind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(clang::</a:t>
            </a:r>
            <a:r>
              <a:rPr lang="en-US" dirty="0" err="1">
                <a:solidFill>
                  <a:srgbClr val="2F4F4F"/>
                </a:solidFill>
                <a:latin typeface="Consolas" panose="020B0609020204030204" pitchFamily="49" charset="0"/>
              </a:rPr>
              <a:t>CK_UserDefinedConversion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),</a:t>
            </a:r>
          </a:p>
          <a:p>
            <a:pPr marL="3429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hasImplicitDestinationType(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pointerType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()),</a:t>
            </a:r>
          </a:p>
          <a:p>
            <a:pPr marL="3429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ha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s</a:t>
            </a:r>
            <a:r>
              <a:rPr lang="en-US" dirty="0" smtClean="0">
                <a:solidFill>
                  <a:srgbClr val="00808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cxxMemberCallExpr</a:t>
            </a:r>
            <a:r>
              <a:rPr lang="en-US" dirty="0" smtClean="0">
                <a:solidFill>
                  <a:srgbClr val="008080"/>
                </a:solidFill>
                <a:latin typeface="Consolas" panose="020B0609020204030204" pitchFamily="49" charset="0"/>
              </a:rPr>
              <a:t>(</a:t>
            </a:r>
          </a:p>
          <a:p>
            <a:pPr marL="3429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8080"/>
                </a:solidFill>
                <a:latin typeface="Consolas" panose="020B0609020204030204" pitchFamily="49" charset="0"/>
              </a:rPr>
              <a:t>                 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thisPointerType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(cxxRecordDecl</a:t>
            </a:r>
            <a:r>
              <a:rPr lang="en-US" dirty="0" smtClean="0">
                <a:solidFill>
                  <a:srgbClr val="00808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hasName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"::SmartPointer</a:t>
            </a:r>
            <a:r>
              <a:rPr lang="en-US" dirty="0" smtClean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dirty="0" smtClean="0">
                <a:solidFill>
                  <a:srgbClr val="008080"/>
                </a:solidFill>
                <a:latin typeface="Consolas" panose="020B0609020204030204" pitchFamily="49" charset="0"/>
              </a:rPr>
              <a:t>)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dirty="0" smtClean="0">
                <a:solidFill>
                  <a:srgbClr val="008080"/>
                </a:solidFill>
                <a:latin typeface="Consolas" panose="020B0609020204030204" pitchFamily="49" charset="0"/>
              </a:rPr>
              <a:t>))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3429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      </a:t>
            </a:r>
            <a:r>
              <a:rPr lang="en-US" dirty="0" smtClean="0">
                <a:solidFill>
                  <a:schemeClr val="accent1"/>
                </a:solidFill>
                <a:latin typeface="Consolas" panose="020B0609020204030204" pitchFamily="49" charset="0"/>
              </a:rPr>
              <a:t>unless(</a:t>
            </a:r>
            <a:r>
              <a:rPr lang="en-US" dirty="0" err="1" smtClean="0">
                <a:solidFill>
                  <a:schemeClr val="accent1"/>
                </a:solidFill>
                <a:latin typeface="Consolas" panose="020B0609020204030204" pitchFamily="49" charset="0"/>
              </a:rPr>
              <a:t>hasParent</a:t>
            </a:r>
            <a:r>
              <a:rPr lang="en-US" dirty="0" smtClean="0">
                <a:solidFill>
                  <a:schemeClr val="accent1"/>
                </a:solidFill>
                <a:latin typeface="Consolas" panose="020B0609020204030204" pitchFamily="49" charset="0"/>
              </a:rPr>
              <a:t>(</a:t>
            </a:r>
            <a:r>
              <a:rPr lang="en-US" dirty="0" err="1" smtClean="0">
                <a:solidFill>
                  <a:schemeClr val="accent1"/>
                </a:solidFill>
                <a:latin typeface="Consolas" panose="020B0609020204030204" pitchFamily="49" charset="0"/>
              </a:rPr>
              <a:t>implicitCastExpr</a:t>
            </a:r>
            <a:r>
              <a:rPr lang="en-US" dirty="0" smtClean="0">
                <a:solidFill>
                  <a:schemeClr val="accent1"/>
                </a:solidFill>
                <a:latin typeface="Consolas" panose="020B0609020204030204" pitchFamily="49" charset="0"/>
              </a:rPr>
              <a:t>(</a:t>
            </a:r>
            <a:r>
              <a:rPr lang="en-US" dirty="0" err="1" smtClean="0">
                <a:solidFill>
                  <a:schemeClr val="accent1"/>
                </a:solidFill>
                <a:latin typeface="Consolas" panose="020B0609020204030204" pitchFamily="49" charset="0"/>
              </a:rPr>
              <a:t>hasCastKind</a:t>
            </a:r>
            <a:r>
              <a:rPr lang="en-US" dirty="0" smtClean="0">
                <a:solidFill>
                  <a:schemeClr val="accent1"/>
                </a:solidFill>
                <a:latin typeface="Consolas" panose="020B0609020204030204" pitchFamily="49" charset="0"/>
              </a:rPr>
              <a:t>(clang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::</a:t>
            </a:r>
            <a:r>
              <a:rPr lang="en-US" dirty="0" err="1">
                <a:solidFill>
                  <a:schemeClr val="accent1"/>
                </a:solidFill>
                <a:latin typeface="Consolas" panose="020B0609020204030204" pitchFamily="49" charset="0"/>
              </a:rPr>
              <a:t>CK_PointerToBoolean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))))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)</a:t>
            </a:r>
            <a:endParaRPr lang="en-US" dirty="0" smtClean="0"/>
          </a:p>
          <a:p>
            <a:pPr marL="3429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59142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264802" y="1116301"/>
            <a:ext cx="4044497" cy="3226282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&lt;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SmartPointer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operator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*()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4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4395181" y="1116301"/>
            <a:ext cx="4444015" cy="3226282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&lt;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SmartPointer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* get()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explicit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operator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Chevron 4"/>
          <p:cNvSpPr/>
          <p:nvPr/>
        </p:nvSpPr>
        <p:spPr>
          <a:xfrm>
            <a:off x="3081983" y="1399688"/>
            <a:ext cx="939660" cy="954815"/>
          </a:xfrm>
          <a:prstGeom prst="chevron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5209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 Iterations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002981" y="1136662"/>
            <a:ext cx="2488277" cy="43226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New test case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90" name="Group 89"/>
          <p:cNvGrpSpPr/>
          <p:nvPr/>
        </p:nvGrpSpPr>
        <p:grpSpPr>
          <a:xfrm>
            <a:off x="2002981" y="1568924"/>
            <a:ext cx="2488277" cy="985972"/>
            <a:chOff x="2002981" y="1568924"/>
            <a:chExt cx="2488277" cy="985972"/>
          </a:xfrm>
        </p:grpSpPr>
        <p:sp>
          <p:nvSpPr>
            <p:cNvPr id="6" name="Rectangle 5"/>
            <p:cNvSpPr/>
            <p:nvPr/>
          </p:nvSpPr>
          <p:spPr>
            <a:xfrm>
              <a:off x="2002981" y="2122634"/>
              <a:ext cx="2488277" cy="43226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Modify matcher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5" name="Straight Arrow Connector 14"/>
            <p:cNvCxnSpPr>
              <a:stCxn id="5" idx="2"/>
              <a:endCxn id="6" idx="0"/>
            </p:cNvCxnSpPr>
            <p:nvPr/>
          </p:nvCxnSpPr>
          <p:spPr>
            <a:xfrm>
              <a:off x="3247120" y="1568924"/>
              <a:ext cx="0" cy="55371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1" name="Group 90"/>
          <p:cNvGrpSpPr/>
          <p:nvPr/>
        </p:nvGrpSpPr>
        <p:grpSpPr>
          <a:xfrm>
            <a:off x="3247120" y="1940876"/>
            <a:ext cx="2661854" cy="397889"/>
            <a:chOff x="3247120" y="1940876"/>
            <a:chExt cx="2661854" cy="397889"/>
          </a:xfrm>
        </p:grpSpPr>
        <p:cxnSp>
          <p:nvCxnSpPr>
            <p:cNvPr id="8" name="Elbow Connector 7"/>
            <p:cNvCxnSpPr>
              <a:stCxn id="6" idx="3"/>
              <a:endCxn id="6" idx="0"/>
            </p:cNvCxnSpPr>
            <p:nvPr/>
          </p:nvCxnSpPr>
          <p:spPr>
            <a:xfrm flipH="1" flipV="1">
              <a:off x="3247120" y="2122634"/>
              <a:ext cx="1244138" cy="216131"/>
            </a:xfrm>
            <a:prstGeom prst="bentConnector4">
              <a:avLst>
                <a:gd name="adj1" fmla="val -18374"/>
                <a:gd name="adj2" fmla="val 240831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/>
            <p:cNvSpPr txBox="1"/>
            <p:nvPr/>
          </p:nvSpPr>
          <p:spPr>
            <a:xfrm>
              <a:off x="4706401" y="1940876"/>
              <a:ext cx="1202573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Matcher test fails</a:t>
              </a:r>
            </a:p>
          </p:txBody>
        </p:sp>
      </p:grpSp>
      <p:grpSp>
        <p:nvGrpSpPr>
          <p:cNvPr id="92" name="Group 91"/>
          <p:cNvGrpSpPr/>
          <p:nvPr/>
        </p:nvGrpSpPr>
        <p:grpSpPr>
          <a:xfrm>
            <a:off x="2002981" y="2554896"/>
            <a:ext cx="2488277" cy="987809"/>
            <a:chOff x="2002981" y="2554896"/>
            <a:chExt cx="2488277" cy="987809"/>
          </a:xfrm>
        </p:grpSpPr>
        <p:sp>
          <p:nvSpPr>
            <p:cNvPr id="7" name="Rectangle 6"/>
            <p:cNvSpPr/>
            <p:nvPr/>
          </p:nvSpPr>
          <p:spPr>
            <a:xfrm>
              <a:off x="2002981" y="3110443"/>
              <a:ext cx="2488277" cy="43226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Transform code base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29" name="Straight Arrow Connector 28"/>
            <p:cNvCxnSpPr>
              <a:stCxn id="6" idx="2"/>
              <a:endCxn id="7" idx="0"/>
            </p:cNvCxnSpPr>
            <p:nvPr/>
          </p:nvCxnSpPr>
          <p:spPr>
            <a:xfrm>
              <a:off x="3247120" y="2554896"/>
              <a:ext cx="0" cy="55554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/>
            <p:cNvSpPr txBox="1"/>
            <p:nvPr/>
          </p:nvSpPr>
          <p:spPr>
            <a:xfrm>
              <a:off x="2091032" y="2705711"/>
              <a:ext cx="1156087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05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Matcher test OK</a:t>
              </a:r>
            </a:p>
          </p:txBody>
        </p:sp>
      </p:grpSp>
      <p:grpSp>
        <p:nvGrpSpPr>
          <p:cNvPr id="103" name="Group 102"/>
          <p:cNvGrpSpPr/>
          <p:nvPr/>
        </p:nvGrpSpPr>
        <p:grpSpPr>
          <a:xfrm>
            <a:off x="2002980" y="3542705"/>
            <a:ext cx="2488277" cy="987809"/>
            <a:chOff x="2002980" y="3542705"/>
            <a:chExt cx="2488277" cy="987809"/>
          </a:xfrm>
        </p:grpSpPr>
        <p:cxnSp>
          <p:nvCxnSpPr>
            <p:cNvPr id="33" name="Straight Arrow Connector 32"/>
            <p:cNvCxnSpPr>
              <a:stCxn id="7" idx="2"/>
              <a:endCxn id="35" idx="0"/>
            </p:cNvCxnSpPr>
            <p:nvPr/>
          </p:nvCxnSpPr>
          <p:spPr>
            <a:xfrm flipH="1">
              <a:off x="3247119" y="3542705"/>
              <a:ext cx="1" cy="55554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Rectangle 34"/>
            <p:cNvSpPr/>
            <p:nvPr/>
          </p:nvSpPr>
          <p:spPr>
            <a:xfrm>
              <a:off x="2002980" y="4098252"/>
              <a:ext cx="2488277" cy="43226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Review transformations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2270570" y="3694078"/>
              <a:ext cx="976549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05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Unit tests OK</a:t>
              </a:r>
            </a:p>
          </p:txBody>
        </p:sp>
      </p:grpSp>
      <p:grpSp>
        <p:nvGrpSpPr>
          <p:cNvPr id="102" name="Group 101"/>
          <p:cNvGrpSpPr/>
          <p:nvPr/>
        </p:nvGrpSpPr>
        <p:grpSpPr>
          <a:xfrm>
            <a:off x="4491258" y="1351874"/>
            <a:ext cx="1947957" cy="1979753"/>
            <a:chOff x="4491258" y="1351874"/>
            <a:chExt cx="1947957" cy="1979753"/>
          </a:xfrm>
        </p:grpSpPr>
        <p:cxnSp>
          <p:nvCxnSpPr>
            <p:cNvPr id="69" name="Straight Arrow Connector 68"/>
            <p:cNvCxnSpPr>
              <a:endCxn id="5" idx="3"/>
            </p:cNvCxnSpPr>
            <p:nvPr/>
          </p:nvCxnSpPr>
          <p:spPr>
            <a:xfrm flipH="1">
              <a:off x="4491258" y="1351874"/>
              <a:ext cx="1947957" cy="91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Elbow Connector 81"/>
            <p:cNvCxnSpPr>
              <a:stCxn id="7" idx="3"/>
            </p:cNvCxnSpPr>
            <p:nvPr/>
          </p:nvCxnSpPr>
          <p:spPr>
            <a:xfrm flipV="1">
              <a:off x="4491258" y="1351874"/>
              <a:ext cx="1947957" cy="1974700"/>
            </a:xfrm>
            <a:prstGeom prst="bentConnector2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TextBox 85"/>
            <p:cNvSpPr txBox="1"/>
            <p:nvPr/>
          </p:nvSpPr>
          <p:spPr>
            <a:xfrm>
              <a:off x="4706401" y="2916129"/>
              <a:ext cx="1303562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Doesn’t compile or</a:t>
              </a:r>
              <a:r>
                <a:rPr lang="en-US" sz="1050" dirty="0">
                  <a:latin typeface="Arial" panose="020B0604020202020204" pitchFamily="34" charset="0"/>
                  <a:cs typeface="Arial" panose="020B0604020202020204" pitchFamily="34" charset="0"/>
                </a:rPr>
                <a:t/>
              </a:r>
              <a:br>
                <a:rPr lang="en-US" sz="1050" dirty="0"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105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unit test fails</a:t>
              </a:r>
            </a:p>
          </p:txBody>
        </p:sp>
      </p:grpSp>
      <p:grpSp>
        <p:nvGrpSpPr>
          <p:cNvPr id="104" name="Group 103"/>
          <p:cNvGrpSpPr/>
          <p:nvPr/>
        </p:nvGrpSpPr>
        <p:grpSpPr>
          <a:xfrm>
            <a:off x="4491257" y="1349715"/>
            <a:ext cx="2609761" cy="2964668"/>
            <a:chOff x="4491257" y="1349715"/>
            <a:chExt cx="2609761" cy="2964668"/>
          </a:xfrm>
        </p:grpSpPr>
        <p:cxnSp>
          <p:nvCxnSpPr>
            <p:cNvPr id="78" name="Elbow Connector 77"/>
            <p:cNvCxnSpPr>
              <a:stCxn id="35" idx="3"/>
            </p:cNvCxnSpPr>
            <p:nvPr/>
          </p:nvCxnSpPr>
          <p:spPr>
            <a:xfrm flipV="1">
              <a:off x="4491257" y="1349715"/>
              <a:ext cx="2609761" cy="2964668"/>
            </a:xfrm>
            <a:prstGeom prst="bentConnector2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TextBox 87"/>
            <p:cNvSpPr txBox="1"/>
            <p:nvPr/>
          </p:nvSpPr>
          <p:spPr>
            <a:xfrm>
              <a:off x="4706401" y="4059827"/>
              <a:ext cx="1701107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Undesired transformation</a:t>
              </a:r>
            </a:p>
          </p:txBody>
        </p:sp>
        <p:cxnSp>
          <p:nvCxnSpPr>
            <p:cNvPr id="95" name="Straight Connector 94"/>
            <p:cNvCxnSpPr/>
            <p:nvPr/>
          </p:nvCxnSpPr>
          <p:spPr>
            <a:xfrm flipV="1">
              <a:off x="6439215" y="1349715"/>
              <a:ext cx="661803" cy="36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46542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264801" y="2627861"/>
            <a:ext cx="8574394" cy="74177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264802" y="1116301"/>
            <a:ext cx="4044497" cy="3601356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before =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R"(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>
                <a:solidFill>
                  <a:srgbClr val="A31515"/>
                </a:solidFill>
                <a:latin typeface="Consolas" panose="020B0609020204030204" pitchFamily="49" charset="0"/>
              </a:rPr>
              <a:t>…</a:t>
            </a:r>
            <a:endParaRPr lang="en-US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struct </a:t>
            </a:r>
            <a:r>
              <a:rPr lang="en-US" dirty="0" smtClean="0">
                <a:solidFill>
                  <a:srgbClr val="A31515"/>
                </a:solidFill>
                <a:latin typeface="Consolas" panose="020B0609020204030204" pitchFamily="49" charset="0"/>
              </a:rPr>
              <a:t>Foo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>
                <a:solidFill>
                  <a:srgbClr val="A31515"/>
                </a:solidFill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 smtClean="0">
              <a:solidFill>
                <a:srgbClr val="A31515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>
                <a:solidFill>
                  <a:srgbClr val="A31515"/>
                </a:solidFill>
                <a:latin typeface="Consolas" panose="020B0609020204030204" pitchFamily="49" charset="0"/>
              </a:rPr>
              <a:t>} a, b;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 smtClean="0">
              <a:solidFill>
                <a:srgbClr val="A31515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SmartPointer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&lt;Base&gt; operator+(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 Foo&amp;, 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 Foo&amp;);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Base* sum = a + b;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 smtClean="0">
              <a:solidFill>
                <a:srgbClr val="A31515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>
                <a:solidFill>
                  <a:srgbClr val="A31515"/>
                </a:solidFill>
                <a:latin typeface="Consolas" panose="020B0609020204030204" pitchFamily="49" charset="0"/>
              </a:rPr>
              <a:t>)"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Operator Expressions</a:t>
            </a:r>
            <a:endParaRPr lang="en-US" dirty="0"/>
          </a:p>
        </p:txBody>
      </p:sp>
      <p:sp>
        <p:nvSpPr>
          <p:cNvPr id="4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4395181" y="1116301"/>
            <a:ext cx="4444015" cy="3601356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after =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R"(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>
                <a:solidFill>
                  <a:srgbClr val="A31515"/>
                </a:solidFill>
                <a:latin typeface="Consolas" panose="020B0609020204030204" pitchFamily="49" charset="0"/>
              </a:rPr>
              <a:t>…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struct Foo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 smtClean="0">
              <a:solidFill>
                <a:srgbClr val="A31515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>
                <a:solidFill>
                  <a:srgbClr val="A31515"/>
                </a:solidFill>
                <a:latin typeface="Consolas" panose="020B0609020204030204" pitchFamily="49" charset="0"/>
              </a:rPr>
              <a:t>} a, b;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>
              <a:solidFill>
                <a:srgbClr val="A31515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SmartPointer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&lt;Base&gt; operator+(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 Foo&amp;, 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 Foo&amp;);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Base* sum = (a + b).get();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>
                <a:solidFill>
                  <a:srgbClr val="A31515"/>
                </a:solidFill>
                <a:latin typeface="Consolas" panose="020B0609020204030204" pitchFamily="49" charset="0"/>
              </a:rPr>
              <a:t>)"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021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>
          <a:xfrm>
            <a:off x="264802" y="2079740"/>
            <a:ext cx="8574394" cy="19701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264802" y="3359549"/>
            <a:ext cx="8574394" cy="19701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264802" y="1116301"/>
            <a:ext cx="4044497" cy="3601356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before =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R"(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>
                <a:solidFill>
                  <a:srgbClr val="A31515"/>
                </a:solidFill>
                <a:latin typeface="Consolas" panose="020B0609020204030204" pitchFamily="49" charset="0"/>
              </a:rPr>
              <a:t>…</a:t>
            </a:r>
            <a:endParaRPr lang="en-US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struct </a:t>
            </a:r>
            <a:r>
              <a:rPr lang="en-US" dirty="0" smtClean="0">
                <a:solidFill>
                  <a:srgbClr val="A31515"/>
                </a:solidFill>
                <a:latin typeface="Consolas" panose="020B0609020204030204" pitchFamily="49" charset="0"/>
              </a:rPr>
              <a:t>Foo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>
                <a:solidFill>
                  <a:srgbClr val="A31515"/>
                </a:solidFill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A31515"/>
                </a:solidFill>
                <a:latin typeface="Consolas" panose="020B0609020204030204" pitchFamily="49" charset="0"/>
              </a:rPr>
              <a:t> SmartPointer&lt;Base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&gt; operator[](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) const</a:t>
            </a:r>
            <a:r>
              <a:rPr lang="en-US" dirty="0" smtClean="0">
                <a:solidFill>
                  <a:srgbClr val="A31515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>
                <a:solidFill>
                  <a:srgbClr val="A31515"/>
                </a:solidFill>
                <a:latin typeface="Consolas" panose="020B0609020204030204" pitchFamily="49" charset="0"/>
              </a:rPr>
              <a:t>}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a, b;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 smtClean="0">
              <a:solidFill>
                <a:srgbClr val="A31515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>
                <a:solidFill>
                  <a:srgbClr val="A31515"/>
                </a:solidFill>
                <a:latin typeface="Consolas" panose="020B0609020204030204" pitchFamily="49" charset="0"/>
              </a:rPr>
              <a:t>SmartPointer&lt;Base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&gt; operator</a:t>
            </a:r>
            <a:r>
              <a:rPr lang="en-US" dirty="0" smtClean="0">
                <a:solidFill>
                  <a:srgbClr val="A31515"/>
                </a:solidFill>
                <a:latin typeface="Consolas" panose="020B0609020204030204" pitchFamily="49" charset="0"/>
              </a:rPr>
              <a:t>+(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A31515"/>
                </a:solidFill>
                <a:latin typeface="Consolas" panose="020B0609020204030204" pitchFamily="49" charset="0"/>
              </a:rPr>
              <a:t> const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Foo&amp;, const Foo&amp;);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Base* sum = a + b;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>
                <a:solidFill>
                  <a:srgbClr val="A31515"/>
                </a:solidFill>
                <a:latin typeface="Consolas" panose="020B0609020204030204" pitchFamily="49" charset="0"/>
              </a:rPr>
              <a:t>Base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* subscript = a[0</a:t>
            </a:r>
            <a:r>
              <a:rPr lang="en-US" dirty="0" smtClean="0">
                <a:solidFill>
                  <a:srgbClr val="A31515"/>
                </a:solidFill>
                <a:latin typeface="Consolas" panose="020B0609020204030204" pitchFamily="49" charset="0"/>
              </a:rPr>
              <a:t>];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>
                <a:solidFill>
                  <a:srgbClr val="A31515"/>
                </a:solidFill>
                <a:latin typeface="Consolas" panose="020B0609020204030204" pitchFamily="49" charset="0"/>
              </a:rPr>
              <a:t>)"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 Expressions</a:t>
            </a:r>
          </a:p>
        </p:txBody>
      </p:sp>
      <p:sp>
        <p:nvSpPr>
          <p:cNvPr id="4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4395181" y="1116301"/>
            <a:ext cx="4444015" cy="3601356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after =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R"(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>
                <a:solidFill>
                  <a:srgbClr val="A31515"/>
                </a:solidFill>
                <a:latin typeface="Consolas" panose="020B0609020204030204" pitchFamily="49" charset="0"/>
              </a:rPr>
              <a:t>…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struct Foo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  SmartPointer&lt;Base&gt; operator[](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) const;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} a, b;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>
              <a:solidFill>
                <a:srgbClr val="A31515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SmartPointer&lt;Base&gt; operator+(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  const Foo&amp;, const Foo&amp;);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Base* sum = (a + b).get();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>
                <a:solidFill>
                  <a:srgbClr val="A31515"/>
                </a:solidFill>
                <a:latin typeface="Consolas" panose="020B0609020204030204" pitchFamily="49" charset="0"/>
              </a:rPr>
              <a:t>Base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* subscript = a[0].get();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>
                <a:solidFill>
                  <a:srgbClr val="A31515"/>
                </a:solidFill>
                <a:latin typeface="Consolas" panose="020B0609020204030204" pitchFamily="49" charset="0"/>
              </a:rPr>
              <a:t>)"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7249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264802" y="1116301"/>
            <a:ext cx="4044497" cy="3601356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before =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R"(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>
                <a:solidFill>
                  <a:srgbClr val="A31515"/>
                </a:solidFill>
                <a:latin typeface="Consolas" panose="020B0609020204030204" pitchFamily="49" charset="0"/>
              </a:rPr>
              <a:t>…</a:t>
            </a:r>
            <a:endParaRPr lang="en-US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struct </a:t>
            </a:r>
            <a:r>
              <a:rPr lang="en-US" dirty="0" smtClean="0">
                <a:solidFill>
                  <a:srgbClr val="A31515"/>
                </a:solidFill>
                <a:latin typeface="Consolas" panose="020B0609020204030204" pitchFamily="49" charset="0"/>
              </a:rPr>
              <a:t>Foo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>
                <a:solidFill>
                  <a:srgbClr val="A31515"/>
                </a:solidFill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A31515"/>
                </a:solidFill>
                <a:latin typeface="Consolas" panose="020B0609020204030204" pitchFamily="49" charset="0"/>
              </a:rPr>
              <a:t> SmartPointer&lt;Base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&gt; operator[](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) const</a:t>
            </a:r>
            <a:r>
              <a:rPr lang="en-US" dirty="0" smtClean="0">
                <a:solidFill>
                  <a:srgbClr val="A31515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>
                <a:solidFill>
                  <a:srgbClr val="A31515"/>
                </a:solidFill>
                <a:latin typeface="Consolas" panose="020B0609020204030204" pitchFamily="49" charset="0"/>
              </a:rPr>
              <a:t>}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a, b;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 smtClean="0">
              <a:solidFill>
                <a:srgbClr val="A31515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>
                <a:solidFill>
                  <a:srgbClr val="A31515"/>
                </a:solidFill>
                <a:latin typeface="Consolas" panose="020B0609020204030204" pitchFamily="49" charset="0"/>
              </a:rPr>
              <a:t>SmartPointer&lt;Base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&gt; operator</a:t>
            </a:r>
            <a:r>
              <a:rPr lang="en-US" dirty="0" smtClean="0">
                <a:solidFill>
                  <a:srgbClr val="A31515"/>
                </a:solidFill>
                <a:latin typeface="Consolas" panose="020B0609020204030204" pitchFamily="49" charset="0"/>
              </a:rPr>
              <a:t>+(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A31515"/>
                </a:solidFill>
                <a:latin typeface="Consolas" panose="020B0609020204030204" pitchFamily="49" charset="0"/>
              </a:rPr>
              <a:t> const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Foo&amp;, const Foo&amp;);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>
                <a:solidFill>
                  <a:srgbClr val="A31515"/>
                </a:solidFill>
                <a:latin typeface="Consolas" panose="020B0609020204030204" pitchFamily="49" charset="0"/>
              </a:rPr>
              <a:t>Base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* sum = </a:t>
            </a:r>
            <a:r>
              <a:rPr lang="en-US" dirty="0" smtClean="0">
                <a:solidFill>
                  <a:srgbClr val="A31515"/>
                </a:solidFill>
                <a:latin typeface="Consolas" panose="020B0609020204030204" pitchFamily="49" charset="0"/>
              </a:rPr>
              <a:t>a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+ </a:t>
            </a:r>
            <a:r>
              <a:rPr lang="en-US" dirty="0" smtClean="0">
                <a:solidFill>
                  <a:srgbClr val="A31515"/>
                </a:solidFill>
                <a:latin typeface="Consolas" panose="020B0609020204030204" pitchFamily="49" charset="0"/>
              </a:rPr>
              <a:t>b;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Base* subscript = a[0];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>
                <a:solidFill>
                  <a:srgbClr val="A31515"/>
                </a:solidFill>
                <a:latin typeface="Consolas" panose="020B0609020204030204" pitchFamily="49" charset="0"/>
              </a:rPr>
              <a:t>)"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 Expressions</a:t>
            </a:r>
          </a:p>
        </p:txBody>
      </p:sp>
      <p:sp>
        <p:nvSpPr>
          <p:cNvPr id="4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4395181" y="1116301"/>
            <a:ext cx="4444015" cy="3601356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after =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R"(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>
                <a:solidFill>
                  <a:srgbClr val="A31515"/>
                </a:solidFill>
                <a:latin typeface="Consolas" panose="020B0609020204030204" pitchFamily="49" charset="0"/>
              </a:rPr>
              <a:t>…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struct Foo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  SmartPointer&lt;Base&gt; operator[](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) const;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} a, b;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>
              <a:solidFill>
                <a:srgbClr val="A31515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SmartPointer&lt;Base&gt; operator+(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  const Foo&amp;, const Foo&amp;);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>
                <a:solidFill>
                  <a:srgbClr val="A31515"/>
                </a:solidFill>
                <a:latin typeface="Consolas" panose="020B0609020204030204" pitchFamily="49" charset="0"/>
              </a:rPr>
              <a:t>Base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* sum = </a:t>
            </a:r>
            <a:r>
              <a:rPr lang="en-US" dirty="0" smtClean="0">
                <a:solidFill>
                  <a:srgbClr val="A31515"/>
                </a:solidFill>
                <a:latin typeface="Consolas" panose="020B0609020204030204" pitchFamily="49" charset="0"/>
              </a:rPr>
              <a:t>a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+ </a:t>
            </a:r>
            <a:r>
              <a:rPr lang="en-US" dirty="0" err="1" smtClean="0">
                <a:solidFill>
                  <a:srgbClr val="A31515"/>
                </a:solidFill>
                <a:latin typeface="Consolas" panose="020B0609020204030204" pitchFamily="49" charset="0"/>
              </a:rPr>
              <a:t>b</a:t>
            </a:r>
            <a:r>
              <a:rPr lang="en-US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.get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()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Base* subscript = a[0].get();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>
                <a:solidFill>
                  <a:srgbClr val="A31515"/>
                </a:solidFill>
                <a:latin typeface="Consolas" panose="020B0609020204030204" pitchFamily="49" charset="0"/>
              </a:rPr>
              <a:t>)"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794567" y="3965767"/>
            <a:ext cx="16289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Output of current tool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6158308" y="3596976"/>
            <a:ext cx="60623" cy="3687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476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798210" y="1490149"/>
            <a:ext cx="7289938" cy="55083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 Expressions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`-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ImplicitCastExpr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0x2bdf798 &lt;col:13, col:17&gt; 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sz="1100" dirty="0" err="1">
                <a:solidFill>
                  <a:srgbClr val="A31515"/>
                </a:solidFill>
                <a:latin typeface="Consolas" panose="020B0609020204030204" pitchFamily="49" charset="0"/>
              </a:rPr>
              <a:t>struct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 Base *'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&lt;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UserDefinedConversion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`-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CXXMemberCallExpr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0x2bdf770 &lt;col:13, col:17&gt; 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sz="1100" dirty="0" err="1">
                <a:solidFill>
                  <a:srgbClr val="A31515"/>
                </a:solidFill>
                <a:latin typeface="Consolas" panose="020B0609020204030204" pitchFamily="49" charset="0"/>
              </a:rPr>
              <a:t>struct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 Base *'</a:t>
            </a:r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`-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MemberExpr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0x2bdf738 &lt;col:13, col:17&gt; 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'&lt;bound member function type&gt;'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.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operator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Base * 0x2bdf280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`-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ImplicitCastExpr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0x2bdf720 &lt;col:13, col:17&gt; 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sz="1100" dirty="0" err="1">
                <a:solidFill>
                  <a:srgbClr val="A31515"/>
                </a:solidFill>
                <a:latin typeface="Consolas" panose="020B0609020204030204" pitchFamily="49" charset="0"/>
              </a:rPr>
              <a:t>const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 class …</a:t>
            </a:r>
            <a:r>
              <a:rPr lang="en-US" sz="11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NoOp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`-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CXXOperatorCallExpr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0x2bdf6d0 &lt;col:13, col:17&gt; </a:t>
            </a:r>
            <a:r>
              <a:rPr lang="en-US" sz="11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…</a:t>
            </a:r>
            <a:r>
              <a:rPr lang="en-US" sz="11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'class …</a:t>
            </a:r>
            <a:r>
              <a:rPr lang="en-US" sz="11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endParaRPr lang="en-US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AST matcher</a:t>
            </a:r>
          </a:p>
          <a:p>
            <a:pPr marL="342900" lvl="1" indent="0">
              <a:buNone/>
            </a:pPr>
            <a:endParaRPr lang="en-US" dirty="0"/>
          </a:p>
          <a:p>
            <a:pPr marL="3429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implicitCastExpr</a:t>
            </a:r>
            <a:r>
              <a:rPr lang="en-US" dirty="0" smtClean="0">
                <a:solidFill>
                  <a:srgbClr val="00808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hasCastKind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(clang::</a:t>
            </a:r>
            <a:r>
              <a:rPr lang="en-US" dirty="0" err="1" smtClean="0">
                <a:solidFill>
                  <a:srgbClr val="2F4F4F"/>
                </a:solidFill>
                <a:latin typeface="Consolas" panose="020B0609020204030204" pitchFamily="49" charset="0"/>
              </a:rPr>
              <a:t>CK_UserDefinedConversion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),</a:t>
            </a:r>
          </a:p>
          <a:p>
            <a:pPr marL="3429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hasImplicitDestinationType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pointerType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()),</a:t>
            </a:r>
          </a:p>
          <a:p>
            <a:pPr marL="3429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ha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s</a:t>
            </a:r>
            <a:r>
              <a:rPr lang="en-US" dirty="0" smtClean="0">
                <a:solidFill>
                  <a:srgbClr val="00808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cxxMemberCallExpr</a:t>
            </a:r>
            <a:r>
              <a:rPr lang="en-US" dirty="0" smtClean="0">
                <a:solidFill>
                  <a:srgbClr val="008080"/>
                </a:solidFill>
                <a:latin typeface="Consolas" panose="020B0609020204030204" pitchFamily="49" charset="0"/>
              </a:rPr>
              <a:t>(</a:t>
            </a:r>
          </a:p>
          <a:p>
            <a:pPr marL="3429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8080"/>
                </a:solidFill>
                <a:latin typeface="Consolas" panose="020B0609020204030204" pitchFamily="49" charset="0"/>
              </a:rPr>
              <a:t>                 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thisPointerType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(cxxRecordDecl</a:t>
            </a:r>
            <a:r>
              <a:rPr lang="en-US" dirty="0" smtClean="0">
                <a:solidFill>
                  <a:srgbClr val="00808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hasName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"::SmartPointer"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),</a:t>
            </a:r>
          </a:p>
          <a:p>
            <a:pPr marL="3429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        </a:t>
            </a:r>
            <a:r>
              <a:rPr lang="en-US" dirty="0" err="1" smtClean="0">
                <a:solidFill>
                  <a:schemeClr val="accent1"/>
                </a:solidFill>
                <a:latin typeface="Consolas" panose="020B0609020204030204" pitchFamily="49" charset="0"/>
              </a:rPr>
              <a:t>anyOf</a:t>
            </a:r>
            <a:r>
              <a:rPr lang="en-US" dirty="0" smtClean="0">
                <a:solidFill>
                  <a:schemeClr val="accent1"/>
                </a:solidFill>
                <a:latin typeface="Consolas" panose="020B0609020204030204" pitchFamily="49" charset="0"/>
              </a:rPr>
              <a:t>(has(</a:t>
            </a:r>
            <a:r>
              <a:rPr lang="en-US" dirty="0" err="1" smtClean="0">
                <a:solidFill>
                  <a:schemeClr val="accent1"/>
                </a:solidFill>
                <a:latin typeface="Consolas" panose="020B0609020204030204" pitchFamily="49" charset="0"/>
              </a:rPr>
              <a:t>memberExpr</a:t>
            </a:r>
            <a:r>
              <a:rPr lang="en-US" dirty="0" smtClean="0">
                <a:solidFill>
                  <a:schemeClr val="accent1"/>
                </a:solidFill>
                <a:latin typeface="Consolas" panose="020B0609020204030204" pitchFamily="49" charset="0"/>
              </a:rPr>
              <a:t>(has(</a:t>
            </a:r>
            <a:r>
              <a:rPr lang="en-US" dirty="0" err="1" smtClean="0">
                <a:solidFill>
                  <a:schemeClr val="accent1"/>
                </a:solidFill>
                <a:latin typeface="Consolas" panose="020B0609020204030204" pitchFamily="49" charset="0"/>
              </a:rPr>
              <a:t>ignoringImpCasts</a:t>
            </a:r>
            <a:r>
              <a:rPr lang="en-US" dirty="0" smtClean="0">
                <a:solidFill>
                  <a:schemeClr val="accent1"/>
                </a:solidFill>
                <a:latin typeface="Consolas" panose="020B0609020204030204" pitchFamily="49" charset="0"/>
              </a:rPr>
              <a:t>(</a:t>
            </a:r>
          </a:p>
          <a:p>
            <a:pPr marL="3429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>
                <a:solidFill>
                  <a:schemeClr val="accent1"/>
                </a:solidFill>
                <a:latin typeface="Consolas" panose="020B0609020204030204" pitchFamily="49" charset="0"/>
              </a:rPr>
              <a:t>                           </a:t>
            </a:r>
            <a:r>
              <a:rPr lang="en-US" dirty="0" err="1" smtClean="0">
                <a:solidFill>
                  <a:schemeClr val="accent1"/>
                </a:solidFill>
                <a:latin typeface="Consolas" panose="020B0609020204030204" pitchFamily="49" charset="0"/>
              </a:rPr>
              <a:t>cxxOperatorCallExpr</a:t>
            </a:r>
            <a:r>
              <a:rPr lang="en-US" dirty="0" smtClean="0">
                <a:solidFill>
                  <a:schemeClr val="accent1"/>
                </a:solidFill>
                <a:latin typeface="Consolas" panose="020B0609020204030204" pitchFamily="49" charset="0"/>
              </a:rPr>
              <a:t>())))),</a:t>
            </a:r>
          </a:p>
          <a:p>
            <a:pPr marL="3429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>
                <a:solidFill>
                  <a:schemeClr val="accent1"/>
                </a:solidFill>
                <a:latin typeface="Consolas" panose="020B0609020204030204" pitchFamily="49" charset="0"/>
              </a:rPr>
              <a:t>                         anything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())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))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3429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      unless</a:t>
            </a:r>
            <a:r>
              <a:rPr lang="en-US" dirty="0" smtClean="0">
                <a:solidFill>
                  <a:srgbClr val="00808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hasParent</a:t>
            </a:r>
            <a:r>
              <a:rPr lang="en-US" dirty="0" smtClean="0">
                <a:solidFill>
                  <a:srgbClr val="008080"/>
                </a:solidFill>
                <a:latin typeface="Consolas" panose="020B0609020204030204" pitchFamily="49" charset="0"/>
              </a:rPr>
              <a:t>(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implicitCastExpr</a:t>
            </a:r>
            <a:r>
              <a:rPr lang="en-US" dirty="0" smtClean="0">
                <a:solidFill>
                  <a:srgbClr val="00808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hasCastKind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(clang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dirty="0" err="1">
                <a:solidFill>
                  <a:srgbClr val="2F4F4F"/>
                </a:solidFill>
                <a:latin typeface="Consolas" panose="020B0609020204030204" pitchFamily="49" charset="0"/>
              </a:rPr>
              <a:t>CK_PointerToBoolean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))))</a:t>
            </a:r>
            <a:endParaRPr lang="en-US" dirty="0" smtClean="0"/>
          </a:p>
          <a:p>
            <a:pPr marL="3429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63545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1106375" y="1818521"/>
            <a:ext cx="4592208" cy="21723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 Expressions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`-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ImplicitCastExpr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0x2bdf798 &lt;col:13, col:17&gt; 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sz="1100" dirty="0" err="1">
                <a:solidFill>
                  <a:srgbClr val="A31515"/>
                </a:solidFill>
                <a:latin typeface="Consolas" panose="020B0609020204030204" pitchFamily="49" charset="0"/>
              </a:rPr>
              <a:t>struct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 Base *'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&lt;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UserDefinedConversion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`-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CXXMemberCallExpr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0x2bdf770 &lt;col:13, col:17&gt; 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sz="1100" dirty="0" err="1">
                <a:solidFill>
                  <a:srgbClr val="A31515"/>
                </a:solidFill>
                <a:latin typeface="Consolas" panose="020B0609020204030204" pitchFamily="49" charset="0"/>
              </a:rPr>
              <a:t>struct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 Base *'</a:t>
            </a:r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`-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MemberExpr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0x2bdf738 &lt;col:13, col:17&gt; 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'&lt;bound member function type&gt;'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.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operator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Base * 0x2bdf280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`-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ImplicitCastExpr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0x2bdf720 &lt;col:13, col:17&gt; 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sz="1100" dirty="0" err="1">
                <a:solidFill>
                  <a:srgbClr val="A31515"/>
                </a:solidFill>
                <a:latin typeface="Consolas" panose="020B0609020204030204" pitchFamily="49" charset="0"/>
              </a:rPr>
              <a:t>const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 class …'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&lt;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NoOp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`-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CXXOperatorCallExpr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0x2bdf6d0 &lt;col:13, col:17&gt; 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'…'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'class …'</a:t>
            </a:r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AST matcher</a:t>
            </a:r>
          </a:p>
          <a:p>
            <a:pPr marL="342900" lvl="1" indent="0">
              <a:buNone/>
            </a:pPr>
            <a:endParaRPr lang="en-US" dirty="0"/>
          </a:p>
          <a:p>
            <a:pPr marL="3429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implicitCastExpr</a:t>
            </a:r>
            <a:r>
              <a:rPr lang="en-US" dirty="0" smtClean="0">
                <a:solidFill>
                  <a:srgbClr val="00808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hasCastKind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(clang::</a:t>
            </a:r>
            <a:r>
              <a:rPr lang="en-US" dirty="0" err="1" smtClean="0">
                <a:solidFill>
                  <a:srgbClr val="2F4F4F"/>
                </a:solidFill>
                <a:latin typeface="Consolas" panose="020B0609020204030204" pitchFamily="49" charset="0"/>
              </a:rPr>
              <a:t>CK_UserDefinedConversion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),</a:t>
            </a:r>
          </a:p>
          <a:p>
            <a:pPr marL="3429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hasImplicitDestinationType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pointerType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()),</a:t>
            </a:r>
          </a:p>
          <a:p>
            <a:pPr marL="3429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ha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s</a:t>
            </a:r>
            <a:r>
              <a:rPr lang="en-US" dirty="0" smtClean="0">
                <a:solidFill>
                  <a:srgbClr val="00808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cxxMemberCallExpr</a:t>
            </a:r>
            <a:r>
              <a:rPr lang="en-US" dirty="0" smtClean="0">
                <a:solidFill>
                  <a:srgbClr val="008080"/>
                </a:solidFill>
                <a:latin typeface="Consolas" panose="020B0609020204030204" pitchFamily="49" charset="0"/>
              </a:rPr>
              <a:t>(</a:t>
            </a:r>
          </a:p>
          <a:p>
            <a:pPr marL="3429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       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thisPointerType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(cxxRecordDecl</a:t>
            </a:r>
            <a:r>
              <a:rPr lang="en-US" dirty="0" smtClean="0">
                <a:solidFill>
                  <a:srgbClr val="00808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hasName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"::SmartPointer"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),</a:t>
            </a:r>
          </a:p>
          <a:p>
            <a:pPr marL="3429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       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anyOf</a:t>
            </a:r>
            <a:r>
              <a:rPr lang="en-US" dirty="0" smtClean="0">
                <a:solidFill>
                  <a:srgbClr val="008080"/>
                </a:solidFill>
                <a:latin typeface="Consolas" panose="020B0609020204030204" pitchFamily="49" charset="0"/>
              </a:rPr>
              <a:t>(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has</a:t>
            </a:r>
            <a:r>
              <a:rPr lang="en-US" dirty="0" smtClean="0">
                <a:solidFill>
                  <a:srgbClr val="00808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memberExpr</a:t>
            </a:r>
            <a:r>
              <a:rPr lang="en-US" dirty="0" smtClean="0">
                <a:solidFill>
                  <a:srgbClr val="008080"/>
                </a:solidFill>
                <a:latin typeface="Consolas" panose="020B0609020204030204" pitchFamily="49" charset="0"/>
              </a:rPr>
              <a:t>(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has</a:t>
            </a:r>
            <a:r>
              <a:rPr lang="en-US" dirty="0" smtClean="0">
                <a:solidFill>
                  <a:srgbClr val="00808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ignoringImpCasts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</a:p>
          <a:p>
            <a:pPr marL="3429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  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cxxOperatorCallExpr</a:t>
            </a:r>
            <a:r>
              <a:rPr lang="en-US" dirty="0" smtClean="0">
                <a:solidFill>
                  <a:srgbClr val="008080"/>
                </a:solidFill>
                <a:latin typeface="Consolas" panose="020B0609020204030204" pitchFamily="49" charset="0"/>
              </a:rPr>
              <a:t>()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.bind(</a:t>
            </a:r>
            <a:r>
              <a:rPr lang="en-US" dirty="0" smtClean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 err="1" smtClean="0">
                <a:solidFill>
                  <a:srgbClr val="A31515"/>
                </a:solidFill>
                <a:latin typeface="Consolas" panose="020B0609020204030204" pitchFamily="49" charset="0"/>
              </a:rPr>
              <a:t>opCall</a:t>
            </a:r>
            <a:r>
              <a:rPr lang="en-US" dirty="0" smtClean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  <a:r>
              <a:rPr lang="en-US" dirty="0" smtClean="0">
                <a:solidFill>
                  <a:srgbClr val="008080"/>
                </a:solidFill>
                <a:latin typeface="Consolas" panose="020B0609020204030204" pitchFamily="49" charset="0"/>
              </a:rPr>
              <a:t>)))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3429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 anything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)))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3429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      unless</a:t>
            </a:r>
            <a:r>
              <a:rPr lang="en-US" dirty="0" smtClean="0">
                <a:solidFill>
                  <a:srgbClr val="00808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hasParent</a:t>
            </a:r>
            <a:r>
              <a:rPr lang="en-US" dirty="0" smtClean="0">
                <a:solidFill>
                  <a:srgbClr val="008080"/>
                </a:solidFill>
                <a:latin typeface="Consolas" panose="020B0609020204030204" pitchFamily="49" charset="0"/>
              </a:rPr>
              <a:t>(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implicitCastExpr</a:t>
            </a:r>
            <a:r>
              <a:rPr lang="en-US" dirty="0" smtClean="0">
                <a:solidFill>
                  <a:srgbClr val="00808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hasCastKind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(clang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dirty="0" err="1">
                <a:solidFill>
                  <a:srgbClr val="2F4F4F"/>
                </a:solidFill>
                <a:latin typeface="Consolas" panose="020B0609020204030204" pitchFamily="49" charset="0"/>
              </a:rPr>
              <a:t>CK_PointerToBoolean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))))</a:t>
            </a:r>
            <a:endParaRPr lang="en-US" dirty="0" smtClean="0"/>
          </a:p>
          <a:p>
            <a:pPr marL="3429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44984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1106375" y="1818521"/>
            <a:ext cx="4592208" cy="21723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 Expressions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`-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ImplicitCastExpr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0x2bdf798 &lt;col:13, col:17&gt; 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sz="1100" dirty="0" err="1">
                <a:solidFill>
                  <a:srgbClr val="A31515"/>
                </a:solidFill>
                <a:latin typeface="Consolas" panose="020B0609020204030204" pitchFamily="49" charset="0"/>
              </a:rPr>
              <a:t>struct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 Base *'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&lt;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UserDefinedConversion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`-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CXXMemberCallExpr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0x2bdf770 &lt;col:13, col:17&gt; 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sz="1100" dirty="0" err="1">
                <a:solidFill>
                  <a:srgbClr val="A31515"/>
                </a:solidFill>
                <a:latin typeface="Consolas" panose="020B0609020204030204" pitchFamily="49" charset="0"/>
              </a:rPr>
              <a:t>struct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 Base *'</a:t>
            </a:r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`-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MemberExpr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0x2bdf738 &lt;col:13, col:17&gt; 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'&lt;bound member function type&gt;'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.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operator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Base * 0x2bdf280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`-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ImplicitCastExpr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0x2bdf720 &lt;col:13, col:17&gt; 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sz="1100" dirty="0" err="1">
                <a:solidFill>
                  <a:srgbClr val="A31515"/>
                </a:solidFill>
                <a:latin typeface="Consolas" panose="020B0609020204030204" pitchFamily="49" charset="0"/>
              </a:rPr>
              <a:t>const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 class …'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&lt;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NoOp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`-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CXXOperatorCallExpr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0x2bdf6d0 &lt;col:13, col:17&gt; 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'…'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'class …'</a:t>
            </a:r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Callback</a:t>
            </a:r>
          </a:p>
          <a:p>
            <a:pPr marL="342900" lvl="1" indent="0">
              <a:buNone/>
            </a:pPr>
            <a:endParaRPr lang="en-US" dirty="0"/>
          </a:p>
          <a:p>
            <a:pPr marL="3429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* op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getNode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&lt;clang::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CXXOperatorCallExpr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&gt;(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result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opCall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3429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3429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((op-&gt;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getOperator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 != clang::</a:t>
            </a:r>
            <a:r>
              <a:rPr lang="en-US" dirty="0" err="1">
                <a:solidFill>
                  <a:srgbClr val="2F4F4F"/>
                </a:solidFill>
                <a:latin typeface="Consolas" panose="020B0609020204030204" pitchFamily="49" charset="0"/>
              </a:rPr>
              <a:t>OO_Call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&amp;&amp; (op-&gt;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getOperator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 != clang::</a:t>
            </a:r>
            <a:r>
              <a:rPr lang="en-US" dirty="0" err="1">
                <a:solidFill>
                  <a:srgbClr val="2F4F4F"/>
                </a:solidFill>
                <a:latin typeface="Consolas" panose="020B0609020204030204" pitchFamily="49" charset="0"/>
              </a:rPr>
              <a:t>OO_Subscript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3429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{</a:t>
            </a:r>
          </a:p>
          <a:p>
            <a:pPr marL="3429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Replace with parentheses: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&lt;expr&gt; -&gt; (&lt;expr&gt;).get()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3429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pPr marL="3429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65763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 OK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264802" y="1116301"/>
            <a:ext cx="8574396" cy="3374868"/>
          </a:xfrm>
        </p:spPr>
        <p:txBody>
          <a:bodyPr/>
          <a:lstStyle/>
          <a:p>
            <a:r>
              <a:rPr lang="en-US" smtClean="0"/>
              <a:t>Congratulations!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We‘ve got a working tool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Until the tool breaks code …</a:t>
            </a:r>
          </a:p>
          <a:p>
            <a:pPr lvl="1"/>
            <a:endParaRPr lang="en-US" dirty="0" smtClean="0"/>
          </a:p>
          <a:p>
            <a:pPr lvl="2"/>
            <a:r>
              <a:rPr lang="en-US" dirty="0" smtClean="0"/>
              <a:t>… so we add another test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5625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Limitations of the Tool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Source code transformations with perfect forwarding</a:t>
            </a:r>
          </a:p>
          <a:p>
            <a:pPr marL="342900" lvl="1" indent="0">
              <a:buNone/>
            </a:pPr>
            <a:endParaRPr lang="en-US" dirty="0" smtClean="0"/>
          </a:p>
          <a:p>
            <a:pPr marL="3429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2B91AF"/>
                </a:solidFill>
                <a:latin typeface="Consolas" panose="020B0609020204030204" pitchFamily="49" charset="0"/>
              </a:rPr>
              <a:t>Foo</a:t>
            </a:r>
            <a:endParaRPr lang="en-US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3429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3429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explicit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Foo(</a:t>
            </a:r>
            <a:r>
              <a:rPr lang="en-US" dirty="0" smtClean="0">
                <a:solidFill>
                  <a:srgbClr val="2B91AF"/>
                </a:solidFill>
                <a:latin typeface="Consolas" panose="020B0609020204030204" pitchFamily="49" charset="0"/>
              </a:rPr>
              <a:t>Base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dirty="0" smtClean="0">
                <a:solidFill>
                  <a:srgbClr val="808080"/>
                </a:solidFill>
                <a:latin typeface="Consolas" panose="020B0609020204030204" pitchFamily="49" charset="0"/>
              </a:rPr>
              <a:t>base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3429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pPr marL="342900" lvl="1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3429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>
                <a:solidFill>
                  <a:srgbClr val="2B91AF"/>
                </a:solidFill>
                <a:latin typeface="Consolas" panose="020B0609020204030204" pitchFamily="49" charset="0"/>
              </a:rPr>
              <a:t>SmartPointer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 smtClean="0">
                <a:solidFill>
                  <a:srgbClr val="2B91AF"/>
                </a:solidFill>
                <a:latin typeface="Consolas" panose="020B0609020204030204" pitchFamily="49" charset="0"/>
              </a:rPr>
              <a:t>Base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ptr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342900" lvl="1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3429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uptr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= std::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make_unique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 smtClean="0">
                <a:solidFill>
                  <a:srgbClr val="2B91AF"/>
                </a:solidFill>
                <a:latin typeface="Consolas" panose="020B0609020204030204" pitchFamily="49" charset="0"/>
              </a:rPr>
              <a:t>Foo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&gt;(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ptr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6858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 of the Tool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Source code transformations with perfect </a:t>
            </a:r>
            <a:r>
              <a:rPr lang="en-US" dirty="0" smtClean="0"/>
              <a:t>forwarding</a:t>
            </a:r>
          </a:p>
          <a:p>
            <a:pPr marL="342900" lvl="1" indent="0">
              <a:buNone/>
            </a:pPr>
            <a:endParaRPr lang="en-US" dirty="0" smtClean="0"/>
          </a:p>
          <a:p>
            <a:pPr marL="3429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2B91AF"/>
                </a:solidFill>
                <a:latin typeface="Consolas" panose="020B0609020204030204" pitchFamily="49" charset="0"/>
              </a:rPr>
              <a:t>Foo</a:t>
            </a:r>
            <a:endParaRPr lang="en-US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3429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3429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explicit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Foo(</a:t>
            </a:r>
            <a:r>
              <a:rPr lang="en-US" dirty="0" smtClean="0">
                <a:solidFill>
                  <a:srgbClr val="2B91AF"/>
                </a:solidFill>
                <a:latin typeface="Consolas" panose="020B0609020204030204" pitchFamily="49" charset="0"/>
              </a:rPr>
              <a:t>Base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dirty="0" smtClean="0">
                <a:solidFill>
                  <a:srgbClr val="808080"/>
                </a:solidFill>
                <a:latin typeface="Consolas" panose="020B0609020204030204" pitchFamily="49" charset="0"/>
              </a:rPr>
              <a:t>base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3429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pPr marL="342900" lvl="1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3429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>
                <a:solidFill>
                  <a:srgbClr val="2B91AF"/>
                </a:solidFill>
                <a:latin typeface="Consolas" panose="020B0609020204030204" pitchFamily="49" charset="0"/>
              </a:rPr>
              <a:t>SmartPointer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 smtClean="0">
                <a:solidFill>
                  <a:srgbClr val="2B91AF"/>
                </a:solidFill>
                <a:latin typeface="Consolas" panose="020B0609020204030204" pitchFamily="49" charset="0"/>
              </a:rPr>
              <a:t>Base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ptr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342900" lvl="1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3429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uptr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= std::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make_unique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 smtClean="0">
                <a:solidFill>
                  <a:srgbClr val="2B91AF"/>
                </a:solidFill>
                <a:latin typeface="Consolas" panose="020B0609020204030204" pitchFamily="49" charset="0"/>
              </a:rPr>
              <a:t>Foo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&gt;(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ptr.get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7024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264802" y="1116301"/>
            <a:ext cx="4044497" cy="3226282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addItem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SmartPointer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Item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item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item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{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Item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item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...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4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4395181" y="1116301"/>
            <a:ext cx="4444015" cy="3226282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addItem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SmartPointer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Item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item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item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.get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{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Item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item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.get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...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Chevron 4"/>
          <p:cNvSpPr/>
          <p:nvPr/>
        </p:nvSpPr>
        <p:spPr>
          <a:xfrm>
            <a:off x="3081983" y="1399688"/>
            <a:ext cx="939660" cy="954815"/>
          </a:xfrm>
          <a:prstGeom prst="chevron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Multiply 6"/>
          <p:cNvSpPr/>
          <p:nvPr/>
        </p:nvSpPr>
        <p:spPr>
          <a:xfrm>
            <a:off x="5370022" y="1596043"/>
            <a:ext cx="432262" cy="454430"/>
          </a:xfrm>
          <a:prstGeom prst="mathMultiply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789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Implicit Casts and Parentheses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Often it is necessary to ignore AST nodes for implicit casts and parentheses</a:t>
            </a:r>
          </a:p>
          <a:p>
            <a:pPr marL="342900" lvl="1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Expressions</a:t>
            </a:r>
          </a:p>
          <a:p>
            <a:pPr marL="685800" lvl="2" indent="0">
              <a:buNone/>
            </a:pPr>
            <a:endParaRPr lang="en-US" dirty="0" smtClean="0"/>
          </a:p>
          <a:p>
            <a:pPr lvl="2"/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ignoringImpCasts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(…)</a:t>
            </a:r>
          </a:p>
          <a:p>
            <a:pPr lvl="2"/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ignoringParenImpCasts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(…)</a:t>
            </a:r>
          </a:p>
          <a:p>
            <a:pPr lvl="2"/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ignoringParenCasts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(…)</a:t>
            </a:r>
          </a:p>
          <a:p>
            <a:pPr marL="342900" lvl="1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Types</a:t>
            </a:r>
          </a:p>
          <a:p>
            <a:pPr marL="342900" lvl="1" indent="0">
              <a:buNone/>
            </a:pPr>
            <a:endParaRPr lang="en-US" dirty="0"/>
          </a:p>
          <a:p>
            <a:pPr lvl="2"/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ignoringParens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(…)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6998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264802" y="1116301"/>
            <a:ext cx="8574396" cy="3374868"/>
          </a:xfrm>
        </p:spPr>
        <p:txBody>
          <a:bodyPr/>
          <a:lstStyle/>
          <a:p>
            <a:r>
              <a:rPr lang="en-US" dirty="0" smtClean="0"/>
              <a:t>Transform library first, then the corresponding unit test</a:t>
            </a:r>
          </a:p>
          <a:p>
            <a:pPr marL="342900" lvl="1" indent="0">
              <a:buNone/>
            </a:pPr>
            <a:endParaRPr lang="en-US" dirty="0"/>
          </a:p>
          <a:p>
            <a:pPr lvl="1"/>
            <a:r>
              <a:rPr lang="en-US" dirty="0" smtClean="0"/>
              <a:t>Prevents introduction of systematic errors by the tool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Develop matchers incrementally with matcher tests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C++ is complex, therefore matchers will be complex too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Depending on the extend of the code change tools can be cheaper</a:t>
            </a:r>
          </a:p>
          <a:p>
            <a:pPr marL="0" indent="0">
              <a:buNone/>
            </a:pPr>
            <a:endParaRPr lang="de-DE" dirty="0"/>
          </a:p>
          <a:p>
            <a:r>
              <a:rPr lang="en-US" dirty="0" smtClean="0"/>
              <a:t>Which other categories of </a:t>
            </a:r>
            <a:r>
              <a:rPr lang="en-US" dirty="0" err="1" smtClean="0"/>
              <a:t>refactorings</a:t>
            </a:r>
            <a:r>
              <a:rPr lang="en-US" dirty="0" smtClean="0"/>
              <a:t> can be done tool-based?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Is there are higher level of abstraction than using the AST?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0569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88646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Bonus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9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clang::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ast_matchers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2B91AF"/>
                </a:solidFill>
                <a:latin typeface="Consolas" panose="020B0609020204030204" pitchFamily="49" charset="0"/>
              </a:rPr>
              <a:t>Output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= std::</a:t>
            </a:r>
            <a:r>
              <a:rPr lang="en-US" sz="900" dirty="0">
                <a:solidFill>
                  <a:srgbClr val="2B91AF"/>
                </a:solidFill>
                <a:latin typeface="Consolas" panose="020B0609020204030204" pitchFamily="49" charset="0"/>
              </a:rPr>
              <a:t>map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900" dirty="0">
                <a:solidFill>
                  <a:srgbClr val="008000"/>
                </a:solidFill>
                <a:latin typeface="Consolas" panose="020B0609020204030204" pitchFamily="49" charset="0"/>
              </a:rPr>
              <a:t>/* file path */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std::</a:t>
            </a:r>
            <a:r>
              <a:rPr lang="en-US" sz="900" dirty="0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, clang::tooling::</a:t>
            </a:r>
            <a:r>
              <a:rPr lang="en-US" sz="900" dirty="0">
                <a:solidFill>
                  <a:srgbClr val="2B91AF"/>
                </a:solidFill>
                <a:latin typeface="Consolas" panose="020B0609020204030204" pitchFamily="49" charset="0"/>
              </a:rPr>
              <a:t>Replacements</a:t>
            </a:r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&gt;;</a:t>
            </a:r>
            <a:endParaRPr 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8363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Bonus – System Header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isApplicable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9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clang::</a:t>
            </a:r>
            <a:r>
              <a:rPr lang="en-US" sz="900" dirty="0" err="1">
                <a:solidFill>
                  <a:srgbClr val="2B91AF"/>
                </a:solidFill>
                <a:latin typeface="Consolas" panose="020B0609020204030204" pitchFamily="49" charset="0"/>
              </a:rPr>
              <a:t>SourceManager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manager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, clang::</a:t>
            </a:r>
            <a:r>
              <a:rPr lang="en-US" sz="900" dirty="0" err="1">
                <a:solidFill>
                  <a:srgbClr val="2B91AF"/>
                </a:solidFill>
                <a:latin typeface="Consolas" panose="020B0609020204030204" pitchFamily="49" charset="0"/>
              </a:rPr>
              <a:t>SourceLocation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 err="1">
                <a:solidFill>
                  <a:srgbClr val="808080"/>
                </a:solidFill>
                <a:latin typeface="Consolas" panose="020B0609020204030204" pitchFamily="49" charset="0"/>
              </a:rPr>
              <a:t>loc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!</a:t>
            </a:r>
            <a:r>
              <a:rPr lang="en-US" sz="900" dirty="0" err="1">
                <a:solidFill>
                  <a:srgbClr val="808080"/>
                </a:solidFill>
                <a:latin typeface="Consolas" panose="020B0609020204030204" pitchFamily="49" charset="0"/>
              </a:rPr>
              <a:t>manager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.isInSystemHeader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900" dirty="0" err="1">
                <a:solidFill>
                  <a:srgbClr val="808080"/>
                </a:solidFill>
                <a:latin typeface="Consolas" panose="020B0609020204030204" pitchFamily="49" charset="0"/>
              </a:rPr>
              <a:t>loc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) &amp;&amp; !</a:t>
            </a:r>
            <a:r>
              <a:rPr lang="en-US" sz="900" dirty="0" err="1">
                <a:solidFill>
                  <a:srgbClr val="808080"/>
                </a:solidFill>
                <a:latin typeface="Consolas" panose="020B0609020204030204" pitchFamily="49" charset="0"/>
              </a:rPr>
              <a:t>manager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.isInSystemMacro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900" dirty="0" err="1">
                <a:solidFill>
                  <a:srgbClr val="808080"/>
                </a:solidFill>
                <a:latin typeface="Consolas" panose="020B0609020204030204" pitchFamily="49" charset="0"/>
              </a:rPr>
              <a:t>loc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isApplicable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9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clang::</a:t>
            </a:r>
            <a:r>
              <a:rPr lang="en-US" sz="900" dirty="0" err="1">
                <a:solidFill>
                  <a:srgbClr val="2B91AF"/>
                </a:solidFill>
                <a:latin typeface="Consolas" panose="020B0609020204030204" pitchFamily="49" charset="0"/>
              </a:rPr>
              <a:t>SourceManager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manager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, clang::</a:t>
            </a:r>
            <a:r>
              <a:rPr lang="en-US" sz="900" dirty="0" err="1">
                <a:solidFill>
                  <a:srgbClr val="2B91AF"/>
                </a:solidFill>
                <a:latin typeface="Consolas" panose="020B0609020204030204" pitchFamily="49" charset="0"/>
              </a:rPr>
              <a:t>SourceRange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range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isApplicable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manager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900" dirty="0" err="1">
                <a:solidFill>
                  <a:srgbClr val="808080"/>
                </a:solidFill>
                <a:latin typeface="Consolas" panose="020B0609020204030204" pitchFamily="49" charset="0"/>
              </a:rPr>
              <a:t>range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.getBegin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()) &amp;&amp; 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isApplicable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manager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900" dirty="0" err="1">
                <a:solidFill>
                  <a:srgbClr val="808080"/>
                </a:solidFill>
                <a:latin typeface="Consolas" panose="020B0609020204030204" pitchFamily="49" charset="0"/>
              </a:rPr>
              <a:t>range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.getEnd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7675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Bonus – Replacement at End of Range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insertAtEndOfRange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900" dirty="0">
                <a:solidFill>
                  <a:srgbClr val="2B91AF"/>
                </a:solidFill>
                <a:latin typeface="Consolas" panose="020B0609020204030204" pitchFamily="49" charset="0"/>
              </a:rPr>
              <a:t>Output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output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</a:t>
            </a:r>
            <a:r>
              <a:rPr lang="en-US" sz="9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clang::</a:t>
            </a:r>
            <a:r>
              <a:rPr lang="en-US" sz="900" dirty="0" err="1">
                <a:solidFill>
                  <a:srgbClr val="2B91AF"/>
                </a:solidFill>
                <a:latin typeface="Consolas" panose="020B0609020204030204" pitchFamily="49" charset="0"/>
              </a:rPr>
              <a:t>ASTContext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sz="900" dirty="0" err="1">
                <a:solidFill>
                  <a:srgbClr val="808080"/>
                </a:solidFill>
                <a:latin typeface="Consolas" panose="020B0609020204030204" pitchFamily="49" charset="0"/>
              </a:rPr>
              <a:t>ctx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clang::</a:t>
            </a:r>
            <a:r>
              <a:rPr lang="en-US" sz="900" dirty="0" err="1">
                <a:solidFill>
                  <a:srgbClr val="2B91AF"/>
                </a:solidFill>
                <a:latin typeface="Consolas" panose="020B0609020204030204" pitchFamily="49" charset="0"/>
              </a:rPr>
              <a:t>SourceRange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range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</a:t>
            </a:r>
            <a:r>
              <a:rPr lang="en-US" sz="9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std::</a:t>
            </a:r>
            <a:r>
              <a:rPr lang="en-US" sz="900" dirty="0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suffix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9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tokenRange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= clang::</a:t>
            </a:r>
            <a:r>
              <a:rPr lang="en-US" sz="900" dirty="0" err="1">
                <a:solidFill>
                  <a:srgbClr val="2B91AF"/>
                </a:solidFill>
                <a:latin typeface="Consolas" panose="020B0609020204030204" pitchFamily="49" charset="0"/>
              </a:rPr>
              <a:t>CharSourceRange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getTokenRange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range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9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900" dirty="0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source = clang::</a:t>
            </a:r>
            <a:r>
              <a:rPr lang="en-US" sz="900" dirty="0" err="1">
                <a:solidFill>
                  <a:srgbClr val="2B91AF"/>
                </a:solidFill>
                <a:latin typeface="Consolas" panose="020B0609020204030204" pitchFamily="49" charset="0"/>
              </a:rPr>
              <a:t>Lexer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getSourceText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tokenRange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900" dirty="0" err="1">
                <a:solidFill>
                  <a:srgbClr val="808080"/>
                </a:solidFill>
                <a:latin typeface="Consolas" panose="020B0609020204030204" pitchFamily="49" charset="0"/>
              </a:rPr>
              <a:t>ctx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.getSourceManager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(), </a:t>
            </a:r>
            <a:r>
              <a:rPr lang="en-US" sz="900" dirty="0" err="1">
                <a:solidFill>
                  <a:srgbClr val="808080"/>
                </a:solidFill>
                <a:latin typeface="Consolas" panose="020B0609020204030204" pitchFamily="49" charset="0"/>
              </a:rPr>
              <a:t>ctx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.getLangOpts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900" dirty="0">
                <a:solidFill>
                  <a:srgbClr val="008000"/>
                </a:solidFill>
                <a:latin typeface="Consolas" panose="020B0609020204030204" pitchFamily="49" charset="0"/>
              </a:rPr>
              <a:t>// We need some context otherwise the replacements will be applied multiple times</a:t>
            </a:r>
            <a:endParaRPr 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(!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source.empty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() &amp;&amp; 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isApplicable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900" dirty="0" err="1">
                <a:solidFill>
                  <a:srgbClr val="808080"/>
                </a:solidFill>
                <a:latin typeface="Consolas" panose="020B0609020204030204" pitchFamily="49" charset="0"/>
              </a:rPr>
              <a:t>ctx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.getSourceManager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(), 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range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9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clang::tooling::</a:t>
            </a:r>
            <a:r>
              <a:rPr lang="en-US" sz="900" dirty="0">
                <a:solidFill>
                  <a:srgbClr val="2B91AF"/>
                </a:solidFill>
                <a:latin typeface="Consolas" panose="020B0609020204030204" pitchFamily="49" charset="0"/>
              </a:rPr>
              <a:t>Replacement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replacement{</a:t>
            </a:r>
            <a:r>
              <a:rPr lang="en-US" sz="900" dirty="0" err="1">
                <a:solidFill>
                  <a:srgbClr val="808080"/>
                </a:solidFill>
                <a:latin typeface="Consolas" panose="020B0609020204030204" pitchFamily="49" charset="0"/>
              </a:rPr>
              <a:t>ctx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.getSourceManager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(), 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tokenRange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, source 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+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suffix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900" dirty="0" err="1">
                <a:solidFill>
                  <a:srgbClr val="808080"/>
                </a:solidFill>
                <a:latin typeface="Consolas" panose="020B0609020204030204" pitchFamily="49" charset="0"/>
              </a:rPr>
              <a:t>ctx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.getLangOpts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()};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output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[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replacement.getFilePath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]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.add(replacement);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7529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Bonus – Lambda Callback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detail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&lt;</a:t>
            </a:r>
            <a:r>
              <a:rPr lang="en-US" sz="900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 smtClean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endParaRPr 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 err="1">
                <a:solidFill>
                  <a:srgbClr val="2B91AF"/>
                </a:solidFill>
                <a:latin typeface="Consolas" panose="020B0609020204030204" pitchFamily="49" charset="0"/>
              </a:rPr>
              <a:t>MatchCallbackImpl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 err="1">
                <a:solidFill>
                  <a:srgbClr val="2B91AF"/>
                </a:solidFill>
                <a:latin typeface="Consolas" panose="020B0609020204030204" pitchFamily="49" charset="0"/>
              </a:rPr>
              <a:t>MatchFinder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900" dirty="0" err="1">
                <a:solidFill>
                  <a:srgbClr val="2B91AF"/>
                </a:solidFill>
                <a:latin typeface="Consolas" panose="020B0609020204030204" pitchFamily="49" charset="0"/>
              </a:rPr>
              <a:t>MatchCallback</a:t>
            </a:r>
            <a:endParaRPr 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900" dirty="0">
                <a:solidFill>
                  <a:srgbClr val="2B91AF"/>
                </a:solidFill>
                <a:latin typeface="Consolas" panose="020B0609020204030204" pitchFamily="49" charset="0"/>
              </a:rPr>
              <a:t>Output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* _output;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900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_callback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&lt;</a:t>
            </a:r>
            <a:r>
              <a:rPr lang="en-US" sz="900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 smtClean="0">
                <a:solidFill>
                  <a:srgbClr val="2B91AF"/>
                </a:solidFill>
                <a:latin typeface="Consolas" panose="020B0609020204030204" pitchFamily="49" charset="0"/>
              </a:rPr>
              <a:t>Callback</a:t>
            </a:r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endParaRPr 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MatchCallbackImpl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900" dirty="0">
                <a:solidFill>
                  <a:srgbClr val="2B91AF"/>
                </a:solidFill>
                <a:latin typeface="Consolas" panose="020B0609020204030204" pitchFamily="49" charset="0"/>
              </a:rPr>
              <a:t>Output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output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900" dirty="0" smtClean="0">
                <a:solidFill>
                  <a:srgbClr val="2B91AF"/>
                </a:solidFill>
                <a:latin typeface="Consolas" panose="020B0609020204030204" pitchFamily="49" charset="0"/>
              </a:rPr>
              <a:t>Callback</a:t>
            </a:r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&amp;&amp; 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callback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: </a:t>
            </a:r>
            <a:r>
              <a:rPr lang="en-US" sz="900" dirty="0" err="1">
                <a:solidFill>
                  <a:srgbClr val="2B91AF"/>
                </a:solidFill>
                <a:latin typeface="Consolas" panose="020B0609020204030204" pitchFamily="49" charset="0"/>
              </a:rPr>
              <a:t>MatchFinder</a:t>
            </a:r>
            <a:r>
              <a:rPr lang="en-US" sz="900" dirty="0">
                <a:solidFill>
                  <a:srgbClr val="2B91AF"/>
                </a:solidFill>
                <a:latin typeface="Consolas" panose="020B0609020204030204" pitchFamily="49" charset="0"/>
              </a:rPr>
              <a:t>::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MatchCallback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, _output(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output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, _callback(std::</a:t>
            </a:r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forward&lt;</a:t>
            </a:r>
            <a:r>
              <a:rPr lang="en-US" sz="900" dirty="0" smtClean="0">
                <a:solidFill>
                  <a:srgbClr val="2B91AF"/>
                </a:solidFill>
                <a:latin typeface="Consolas" panose="020B0609020204030204" pitchFamily="49" charset="0"/>
              </a:rPr>
              <a:t>Callback</a:t>
            </a:r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&gt;(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callback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virtual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run(</a:t>
            </a:r>
            <a:r>
              <a:rPr lang="en-US" sz="9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 err="1">
                <a:solidFill>
                  <a:srgbClr val="2B91AF"/>
                </a:solidFill>
                <a:latin typeface="Consolas" panose="020B0609020204030204" pitchFamily="49" charset="0"/>
              </a:rPr>
              <a:t>MatchFinder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900" dirty="0" err="1">
                <a:solidFill>
                  <a:srgbClr val="2B91AF"/>
                </a:solidFill>
                <a:latin typeface="Consolas" panose="020B0609020204030204" pitchFamily="49" charset="0"/>
              </a:rPr>
              <a:t>MatchResult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result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override</a:t>
            </a:r>
            <a:endParaRPr 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_callback(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result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, *_output);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};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55779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Bonus – </a:t>
            </a:r>
            <a:r>
              <a:rPr lang="en-US" dirty="0" smtClean="0"/>
              <a:t>Source Text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std::</a:t>
            </a:r>
            <a:r>
              <a:rPr lang="en-US" sz="900" dirty="0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getSourceText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9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clang::</a:t>
            </a:r>
            <a:r>
              <a:rPr lang="en-US" sz="900" dirty="0" err="1">
                <a:solidFill>
                  <a:srgbClr val="2B91AF"/>
                </a:solidFill>
                <a:latin typeface="Consolas" panose="020B0609020204030204" pitchFamily="49" charset="0"/>
              </a:rPr>
              <a:t>RewriteBuffer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buffer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900" dirty="0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source;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llvm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900" dirty="0" err="1">
                <a:solidFill>
                  <a:srgbClr val="2B91AF"/>
                </a:solidFill>
                <a:latin typeface="Consolas" panose="020B0609020204030204" pitchFamily="49" charset="0"/>
              </a:rPr>
              <a:t>raw_string_ostream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stream(source);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900" dirty="0" err="1">
                <a:solidFill>
                  <a:srgbClr val="808080"/>
                </a:solidFill>
                <a:latin typeface="Consolas" panose="020B0609020204030204" pitchFamily="49" charset="0"/>
              </a:rPr>
              <a:t>buffer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.write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(stream);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stream.flush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source;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2117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Bonus – </a:t>
            </a:r>
            <a:r>
              <a:rPr lang="en-US" dirty="0" smtClean="0"/>
              <a:t>Verify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&lt;</a:t>
            </a:r>
            <a:r>
              <a:rPr lang="en-US" sz="900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2B91AF"/>
                </a:solidFill>
                <a:latin typeface="Consolas" panose="020B0609020204030204" pitchFamily="49" charset="0"/>
              </a:rPr>
              <a:t>Matcher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900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2B91AF"/>
                </a:solidFill>
                <a:latin typeface="Consolas" panose="020B0609020204030204" pitchFamily="49" charset="0"/>
              </a:rPr>
              <a:t>Callback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verify(</a:t>
            </a:r>
            <a:r>
              <a:rPr lang="en-US" sz="9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std::</a:t>
            </a:r>
            <a:r>
              <a:rPr lang="en-US" sz="900" dirty="0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before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9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std::</a:t>
            </a:r>
            <a:r>
              <a:rPr lang="en-US" sz="900" dirty="0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after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900" dirty="0">
                <a:solidFill>
                  <a:srgbClr val="2B91AF"/>
                </a:solidFill>
                <a:latin typeface="Consolas" panose="020B0609020204030204" pitchFamily="49" charset="0"/>
              </a:rPr>
              <a:t>Matcher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&amp;&amp; 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matcher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900" dirty="0">
                <a:solidFill>
                  <a:srgbClr val="2B91AF"/>
                </a:solidFill>
                <a:latin typeface="Consolas" panose="020B0609020204030204" pitchFamily="49" charset="0"/>
              </a:rPr>
              <a:t>Callback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&amp;&amp; 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callback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900" dirty="0">
                <a:solidFill>
                  <a:srgbClr val="2B91AF"/>
                </a:solidFill>
                <a:latin typeface="Consolas" panose="020B0609020204030204" pitchFamily="49" charset="0"/>
              </a:rPr>
              <a:t>Output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output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detail::</a:t>
            </a:r>
            <a:r>
              <a:rPr lang="en-US" sz="900" dirty="0" err="1">
                <a:solidFill>
                  <a:srgbClr val="2B91AF"/>
                </a:solidFill>
                <a:latin typeface="Consolas" panose="020B0609020204030204" pitchFamily="49" charset="0"/>
              </a:rPr>
              <a:t>MatchCallbackImpl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&lt;std::</a:t>
            </a:r>
            <a:r>
              <a:rPr lang="en-US" sz="900" dirty="0" err="1">
                <a:solidFill>
                  <a:srgbClr val="2B91AF"/>
                </a:solidFill>
                <a:latin typeface="Consolas" panose="020B0609020204030204" pitchFamily="49" charset="0"/>
              </a:rPr>
              <a:t>decay_t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900" dirty="0">
                <a:solidFill>
                  <a:srgbClr val="2B91AF"/>
                </a:solidFill>
                <a:latin typeface="Consolas" panose="020B0609020204030204" pitchFamily="49" charset="0"/>
              </a:rPr>
              <a:t>Callback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&gt;&gt; 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finderCallback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(&amp;output, std::forward&lt;</a:t>
            </a:r>
            <a:r>
              <a:rPr lang="en-US" sz="900" dirty="0">
                <a:solidFill>
                  <a:srgbClr val="2B91AF"/>
                </a:solidFill>
                <a:latin typeface="Consolas" panose="020B0609020204030204" pitchFamily="49" charset="0"/>
              </a:rPr>
              <a:t>Callback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&gt;(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callback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900" dirty="0" err="1">
                <a:solidFill>
                  <a:srgbClr val="2B91AF"/>
                </a:solidFill>
                <a:latin typeface="Consolas" panose="020B0609020204030204" pitchFamily="49" charset="0"/>
              </a:rPr>
              <a:t>MatchFinder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finder;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finder.addMatcher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(std::forward&lt;</a:t>
            </a:r>
            <a:r>
              <a:rPr lang="en-US" sz="900" dirty="0">
                <a:solidFill>
                  <a:srgbClr val="2B91AF"/>
                </a:solidFill>
                <a:latin typeface="Consolas" panose="020B0609020204030204" pitchFamily="49" charset="0"/>
              </a:rPr>
              <a:t>Matcher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&gt;(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matcher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), &amp;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finderCallback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detail::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runAndVerify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before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after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, &amp;output, clang::tooling::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newFrontendActionFactory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(&amp;finder));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8731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Bonus – </a:t>
            </a:r>
            <a:r>
              <a:rPr lang="en-US" dirty="0" smtClean="0"/>
              <a:t>Verify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264802" y="1116301"/>
            <a:ext cx="8574396" cy="3662828"/>
          </a:xfrm>
        </p:spPr>
        <p:txBody>
          <a:bodyPr/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detail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runAndVerify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9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std::</a:t>
            </a:r>
            <a:r>
              <a:rPr lang="en-US" sz="900" dirty="0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before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9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std::</a:t>
            </a:r>
            <a:r>
              <a:rPr lang="en-US" sz="900" dirty="0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after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900" dirty="0">
                <a:solidFill>
                  <a:srgbClr val="2B91AF"/>
                </a:solidFill>
                <a:latin typeface="Consolas" panose="020B0609020204030204" pitchFamily="49" charset="0"/>
              </a:rPr>
              <a:t>Output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output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std::</a:t>
            </a:r>
            <a:r>
              <a:rPr lang="en-US" sz="900" dirty="0" err="1">
                <a:solidFill>
                  <a:srgbClr val="2B91AF"/>
                </a:solidFill>
                <a:latin typeface="Consolas" panose="020B0609020204030204" pitchFamily="49" charset="0"/>
              </a:rPr>
              <a:t>unique_ptr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&lt;clang::tooling::</a:t>
            </a:r>
            <a:r>
              <a:rPr lang="en-US" sz="900" dirty="0" err="1">
                <a:solidFill>
                  <a:srgbClr val="2B91AF"/>
                </a:solidFill>
                <a:latin typeface="Consolas" panose="020B0609020204030204" pitchFamily="49" charset="0"/>
              </a:rPr>
              <a:t>FrontendActionFactory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factory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9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std::</a:t>
            </a:r>
            <a:r>
              <a:rPr lang="en-US" sz="900" dirty="0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file = clang::tooling::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getAbsolutePath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900" dirty="0">
                <a:solidFill>
                  <a:srgbClr val="A31515"/>
                </a:solidFill>
                <a:latin typeface="Consolas" panose="020B0609020204030204" pitchFamily="49" charset="0"/>
              </a:rPr>
              <a:t>"test.cc"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9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std::</a:t>
            </a:r>
            <a:r>
              <a:rPr lang="en-US" sz="900" dirty="0">
                <a:solidFill>
                  <a:srgbClr val="2B91AF"/>
                </a:solidFill>
                <a:latin typeface="Consolas" panose="020B0609020204030204" pitchFamily="49" charset="0"/>
              </a:rPr>
              <a:t>vector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&lt;std::</a:t>
            </a:r>
            <a:r>
              <a:rPr lang="en-US" sz="900" dirty="0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&gt; sources = {file};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9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std::</a:t>
            </a:r>
            <a:r>
              <a:rPr lang="en-US" sz="900" dirty="0">
                <a:solidFill>
                  <a:srgbClr val="2B91AF"/>
                </a:solidFill>
                <a:latin typeface="Consolas" panose="020B0609020204030204" pitchFamily="49" charset="0"/>
              </a:rPr>
              <a:t>vector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&lt;std::</a:t>
            </a:r>
            <a:r>
              <a:rPr lang="en-US" sz="900" dirty="0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commandLine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= {};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clang::tooling::</a:t>
            </a:r>
            <a:r>
              <a:rPr lang="en-US" sz="900" dirty="0" err="1">
                <a:solidFill>
                  <a:srgbClr val="2B91AF"/>
                </a:solidFill>
                <a:latin typeface="Consolas" panose="020B0609020204030204" pitchFamily="49" charset="0"/>
              </a:rPr>
              <a:t>FixedCompilationDatabase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compilations(</a:t>
            </a:r>
            <a:r>
              <a:rPr lang="en-US" sz="900" dirty="0">
                <a:solidFill>
                  <a:srgbClr val="A31515"/>
                </a:solidFill>
                <a:latin typeface="Consolas" panose="020B0609020204030204" pitchFamily="49" charset="0"/>
              </a:rPr>
              <a:t>"/"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commandLine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clang::tooling::</a:t>
            </a:r>
            <a:r>
              <a:rPr lang="en-US" sz="900" dirty="0" err="1">
                <a:solidFill>
                  <a:srgbClr val="2B91AF"/>
                </a:solidFill>
                <a:latin typeface="Consolas" panose="020B0609020204030204" pitchFamily="49" charset="0"/>
              </a:rPr>
              <a:t>ClangTool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tool(compilations, sources);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tool.mapVirtualFile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(file, 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before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tool.run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900" dirty="0" err="1">
                <a:solidFill>
                  <a:srgbClr val="808080"/>
                </a:solidFill>
                <a:latin typeface="Consolas" panose="020B0609020204030204" pitchFamily="49" charset="0"/>
              </a:rPr>
              <a:t>factory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()) != 0)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900" dirty="0" err="1">
                <a:solidFill>
                  <a:srgbClr val="808080"/>
                </a:solidFill>
                <a:latin typeface="Consolas" panose="020B0609020204030204" pitchFamily="49" charset="0"/>
              </a:rPr>
              <a:t>factory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.reset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(); </a:t>
            </a:r>
            <a:r>
              <a:rPr lang="en-US" sz="9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sz="9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no </a:t>
            </a:r>
            <a:r>
              <a:rPr lang="en-US" sz="900" dirty="0">
                <a:solidFill>
                  <a:srgbClr val="008000"/>
                </a:solidFill>
                <a:latin typeface="Consolas" panose="020B0609020204030204" pitchFamily="49" charset="0"/>
              </a:rPr>
              <a:t>longer </a:t>
            </a:r>
            <a:r>
              <a:rPr lang="en-US" sz="9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needed</a:t>
            </a:r>
            <a:endParaRPr 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9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it = 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output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-&gt;find(file);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((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output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-&gt;size() != 1) || (it 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==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end(*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output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)))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verifyImpl</a:t>
            </a:r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9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after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tool.getFiles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(), file, it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-&gt;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second);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7125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264802" y="1116301"/>
            <a:ext cx="4044497" cy="3226282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addItem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 smtClean="0">
                <a:solidFill>
                  <a:srgbClr val="2B91AF"/>
                </a:solidFill>
                <a:latin typeface="Consolas" panose="020B0609020204030204" pitchFamily="49" charset="0"/>
              </a:rPr>
              <a:t>SmartPointer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 smtClean="0">
                <a:solidFill>
                  <a:srgbClr val="2B91AF"/>
                </a:solidFill>
                <a:latin typeface="Consolas" panose="020B0609020204030204" pitchFamily="49" charset="0"/>
              </a:rPr>
              <a:t>Item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dirty="0" smtClean="0">
                <a:solidFill>
                  <a:srgbClr val="808080"/>
                </a:solidFill>
                <a:latin typeface="Consolas" panose="020B0609020204030204" pitchFamily="49" charset="0"/>
              </a:rPr>
              <a:t>item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item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{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Item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item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...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4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4395181" y="1116301"/>
            <a:ext cx="4444015" cy="3226282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addItem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SmartPointer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Item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item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 smtClean="0">
                <a:solidFill>
                  <a:srgbClr val="808080"/>
                </a:solidFill>
                <a:latin typeface="Consolas" panose="020B0609020204030204" pitchFamily="49" charset="0"/>
              </a:rPr>
              <a:t>item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{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Item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item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.get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...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Chevron 4"/>
          <p:cNvSpPr/>
          <p:nvPr/>
        </p:nvSpPr>
        <p:spPr>
          <a:xfrm>
            <a:off x="3081983" y="1399688"/>
            <a:ext cx="939660" cy="954815"/>
          </a:xfrm>
          <a:prstGeom prst="chevron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07820" y="3867345"/>
            <a:ext cx="23727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Clang-based </a:t>
            </a:r>
            <a:r>
              <a:rPr lang="en-US" sz="16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US" sz="16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efactoring</a:t>
            </a:r>
          </a:p>
        </p:txBody>
      </p:sp>
    </p:spTree>
    <p:extLst>
      <p:ext uri="{BB962C8B-B14F-4D97-AF65-F5344CB8AC3E}">
        <p14:creationId xmlns:p14="http://schemas.microsoft.com/office/powerpoint/2010/main" val="2311939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Bonus – </a:t>
            </a:r>
            <a:r>
              <a:rPr lang="en-US" dirty="0" smtClean="0"/>
              <a:t>Verify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detail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verifyImpl</a:t>
            </a:r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9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std::</a:t>
            </a:r>
            <a:r>
              <a:rPr lang="en-US" sz="900" dirty="0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after</a:t>
            </a:r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clang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900" dirty="0" err="1">
                <a:solidFill>
                  <a:srgbClr val="2B91AF"/>
                </a:solidFill>
                <a:latin typeface="Consolas" panose="020B0609020204030204" pitchFamily="49" charset="0"/>
              </a:rPr>
              <a:t>FileManager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sz="9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files</a:t>
            </a:r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endParaRPr 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</a:t>
            </a:r>
            <a:r>
              <a:rPr lang="en-US" sz="9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std::</a:t>
            </a:r>
            <a:r>
              <a:rPr lang="en-US" sz="900" dirty="0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file</a:t>
            </a:r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9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clang::tooling::</a:t>
            </a:r>
            <a:r>
              <a:rPr lang="en-US" sz="900" dirty="0">
                <a:solidFill>
                  <a:srgbClr val="2B91AF"/>
                </a:solidFill>
                <a:latin typeface="Consolas" panose="020B0609020204030204" pitchFamily="49" charset="0"/>
              </a:rPr>
              <a:t>Replacements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replacements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clang::</a:t>
            </a:r>
            <a:r>
              <a:rPr lang="en-US" sz="900" dirty="0" err="1">
                <a:solidFill>
                  <a:srgbClr val="2B91AF"/>
                </a:solidFill>
                <a:latin typeface="Consolas" panose="020B0609020204030204" pitchFamily="49" charset="0"/>
              </a:rPr>
              <a:t>IntrusiveRefCntPtr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&lt;clang::</a:t>
            </a:r>
            <a:r>
              <a:rPr lang="en-US" sz="900" dirty="0" err="1">
                <a:solidFill>
                  <a:srgbClr val="2B91AF"/>
                </a:solidFill>
                <a:latin typeface="Consolas" panose="020B0609020204030204" pitchFamily="49" charset="0"/>
              </a:rPr>
              <a:t>DiagnosticOptions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diagnosticOpts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clang::</a:t>
            </a:r>
            <a:r>
              <a:rPr lang="en-US" sz="900" dirty="0" err="1">
                <a:solidFill>
                  <a:srgbClr val="2B91AF"/>
                </a:solidFill>
                <a:latin typeface="Consolas" panose="020B0609020204030204" pitchFamily="49" charset="0"/>
              </a:rPr>
              <a:t>DiagnosticOptions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clang::</a:t>
            </a:r>
            <a:r>
              <a:rPr lang="en-US" sz="900" dirty="0" err="1">
                <a:solidFill>
                  <a:srgbClr val="2B91AF"/>
                </a:solidFill>
                <a:latin typeface="Consolas" panose="020B0609020204030204" pitchFamily="49" charset="0"/>
              </a:rPr>
              <a:t>TextDiagnosticPrinter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diagnosticPrinter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llvm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::outs(), 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diagnosticOpts.get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clang::</a:t>
            </a:r>
            <a:r>
              <a:rPr lang="en-US" sz="900" dirty="0" err="1">
                <a:solidFill>
                  <a:srgbClr val="2B91AF"/>
                </a:solidFill>
                <a:latin typeface="Consolas" panose="020B0609020204030204" pitchFamily="49" charset="0"/>
              </a:rPr>
              <a:t>DiagnosticsEngine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diagnostics(clang::</a:t>
            </a:r>
            <a:r>
              <a:rPr lang="en-US" sz="900" dirty="0" err="1">
                <a:solidFill>
                  <a:srgbClr val="2B91AF"/>
                </a:solidFill>
                <a:latin typeface="Consolas" panose="020B0609020204030204" pitchFamily="49" charset="0"/>
              </a:rPr>
              <a:t>IntrusiveRefCntPtr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&lt;clang::</a:t>
            </a:r>
            <a:r>
              <a:rPr lang="en-US" sz="900" dirty="0" err="1">
                <a:solidFill>
                  <a:srgbClr val="2B91AF"/>
                </a:solidFill>
                <a:latin typeface="Consolas" panose="020B0609020204030204" pitchFamily="49" charset="0"/>
              </a:rPr>
              <a:t>DiagnosticIDs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&gt;(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clang::</a:t>
            </a:r>
            <a:r>
              <a:rPr lang="en-US" sz="900" dirty="0" err="1">
                <a:solidFill>
                  <a:srgbClr val="2B91AF"/>
                </a:solidFill>
                <a:latin typeface="Consolas" panose="020B0609020204030204" pitchFamily="49" charset="0"/>
              </a:rPr>
              <a:t>DiagnosticIDs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()),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                  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diagnosticOpts.get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(), &amp;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diagnosticPrinter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clang::</a:t>
            </a:r>
            <a:r>
              <a:rPr lang="en-US" sz="900" dirty="0" err="1">
                <a:solidFill>
                  <a:srgbClr val="2B91AF"/>
                </a:solidFill>
                <a:latin typeface="Consolas" panose="020B0609020204030204" pitchFamily="49" charset="0"/>
              </a:rPr>
              <a:t>SourceManager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manager(diagnostics, 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files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clang::</a:t>
            </a:r>
            <a:r>
              <a:rPr lang="en-US" sz="900" dirty="0">
                <a:solidFill>
                  <a:srgbClr val="2B91AF"/>
                </a:solidFill>
                <a:latin typeface="Consolas" panose="020B0609020204030204" pitchFamily="49" charset="0"/>
              </a:rPr>
              <a:t>Rewriter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rewriter(manager, clang::</a:t>
            </a:r>
            <a:r>
              <a:rPr lang="en-US" sz="900" dirty="0" err="1">
                <a:solidFill>
                  <a:srgbClr val="2B91AF"/>
                </a:solidFill>
                <a:latin typeface="Consolas" panose="020B0609020204030204" pitchFamily="49" charset="0"/>
              </a:rPr>
              <a:t>LangOptions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(!clang::tooling::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applyAllReplacements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replacements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, rewriter))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9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id = 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manager.translateFile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900" dirty="0" err="1">
                <a:solidFill>
                  <a:srgbClr val="808080"/>
                </a:solidFill>
                <a:latin typeface="Consolas" panose="020B0609020204030204" pitchFamily="49" charset="0"/>
              </a:rPr>
              <a:t>files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.getFile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file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9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source = 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getSourceText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rewriter.getEditBuffer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(id));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(source 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==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after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1192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Bonus – Dump AST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We can also dump the AST with the same tool setup as in verify()</a:t>
            </a:r>
            <a:endParaRPr lang="en-US" dirty="0"/>
          </a:p>
          <a:p>
            <a:pPr marL="342900" lvl="1" indent="0">
              <a:buNone/>
            </a:pPr>
            <a:endParaRPr lang="en-US" dirty="0" smtClean="0"/>
          </a:p>
          <a:p>
            <a:pPr marL="3429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9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ASTDumpAction</a:t>
            </a:r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sz="9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clang::</a:t>
            </a:r>
            <a:r>
              <a:rPr lang="en-US" sz="900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ASTFrontendAction</a:t>
            </a:r>
            <a:endParaRPr lang="en-US" sz="9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3429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3429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9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protected</a:t>
            </a:r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3429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9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virtual</a:t>
            </a:r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std::</a:t>
            </a:r>
            <a:r>
              <a:rPr lang="en-US" sz="900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unique_ptr</a:t>
            </a:r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&lt;clang::</a:t>
            </a:r>
            <a:r>
              <a:rPr lang="en-US" sz="900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ASTConsumer</a:t>
            </a:r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sz="9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CreateASTConsumer</a:t>
            </a:r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(clang::</a:t>
            </a:r>
            <a:r>
              <a:rPr lang="en-US" sz="900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CompilerInstance</a:t>
            </a:r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sz="9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ci</a:t>
            </a:r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3429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                                        </a:t>
            </a:r>
            <a:r>
              <a:rPr lang="en-US" sz="9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llvm</a:t>
            </a:r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900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StringRef</a:t>
            </a:r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/* file */</a:t>
            </a:r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9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override</a:t>
            </a:r>
            <a:endParaRPr lang="en-US" sz="9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3429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{</a:t>
            </a:r>
          </a:p>
          <a:p>
            <a:pPr marL="3429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9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clang::</a:t>
            </a:r>
            <a:r>
              <a:rPr lang="en-US" sz="9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CreateASTDumper</a:t>
            </a:r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900" dirty="0" err="1" smtClean="0">
                <a:solidFill>
                  <a:srgbClr val="808080"/>
                </a:solidFill>
                <a:latin typeface="Consolas" panose="020B0609020204030204" pitchFamily="49" charset="0"/>
              </a:rPr>
              <a:t>ci</a:t>
            </a:r>
            <a:r>
              <a:rPr lang="en-US" sz="9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.getFrontendOpts</a:t>
            </a:r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().</a:t>
            </a:r>
            <a:r>
              <a:rPr lang="en-US" sz="9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ASTDumpFilter</a:t>
            </a:r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9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9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9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3429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pPr marL="3429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pPr marL="342900" lvl="1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9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342900" lvl="1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3429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900" dirty="0" err="1">
                <a:solidFill>
                  <a:srgbClr val="808080"/>
                </a:solidFill>
                <a:latin typeface="Consolas" panose="020B0609020204030204" pitchFamily="49" charset="0"/>
              </a:rPr>
              <a:t>tool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.run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(clang::tooling</a:t>
            </a:r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9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newFrontendActionFactory</a:t>
            </a:r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900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ASTDumpAction</a:t>
            </a:r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&gt;().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get());</a:t>
            </a:r>
          </a:p>
        </p:txBody>
      </p:sp>
    </p:spTree>
    <p:extLst>
      <p:ext uri="{BB962C8B-B14F-4D97-AF65-F5344CB8AC3E}">
        <p14:creationId xmlns:p14="http://schemas.microsoft.com/office/powerpoint/2010/main" val="925327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04357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6526144" y="4129537"/>
            <a:ext cx="360000" cy="360000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212652" y="241537"/>
            <a:ext cx="360000" cy="4248000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649493" y="1285537"/>
            <a:ext cx="360000" cy="3204000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086334" y="2617537"/>
            <a:ext cx="360000" cy="1872000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5962985" y="4453537"/>
            <a:ext cx="360000" cy="36000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100 K </a:t>
            </a:r>
            <a:r>
              <a:rPr lang="en-US" dirty="0"/>
              <a:t>l</a:t>
            </a:r>
            <a:r>
              <a:rPr lang="en-US" dirty="0" smtClean="0"/>
              <a:t>ines of C++ code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1 M lines </a:t>
            </a:r>
            <a:r>
              <a:rPr lang="en-US" dirty="0"/>
              <a:t>of C++ </a:t>
            </a:r>
            <a:r>
              <a:rPr lang="en-US" dirty="0" smtClean="0"/>
              <a:t>code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5,2 M lines </a:t>
            </a:r>
            <a:r>
              <a:rPr lang="en-US" dirty="0"/>
              <a:t>of C++ </a:t>
            </a:r>
            <a:r>
              <a:rPr lang="en-US" dirty="0" smtClean="0"/>
              <a:t>code</a:t>
            </a:r>
          </a:p>
          <a:p>
            <a:pPr lvl="1"/>
            <a:r>
              <a:rPr lang="en-US" dirty="0" err="1" smtClean="0"/>
              <a:t>Brainlab</a:t>
            </a:r>
            <a:r>
              <a:rPr lang="en-US" dirty="0" smtClean="0"/>
              <a:t> Elements without 3</a:t>
            </a:r>
            <a:r>
              <a:rPr lang="en-US" baseline="30000" dirty="0" smtClean="0"/>
              <a:t>rd</a:t>
            </a:r>
            <a:r>
              <a:rPr lang="en-US" dirty="0" smtClean="0"/>
              <a:t> party (</a:t>
            </a:r>
            <a:r>
              <a:rPr lang="en-US" dirty="0" err="1" smtClean="0"/>
              <a:t>SLOCCount</a:t>
            </a:r>
            <a:r>
              <a:rPr lang="en-US" dirty="0" smtClean="0"/>
              <a:t>, Mai 2018)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8,9 M lines </a:t>
            </a:r>
            <a:r>
              <a:rPr lang="en-US" dirty="0"/>
              <a:t>of C++ </a:t>
            </a:r>
            <a:r>
              <a:rPr lang="en-US" dirty="0" smtClean="0"/>
              <a:t>code</a:t>
            </a:r>
          </a:p>
          <a:p>
            <a:pPr lvl="1"/>
            <a:r>
              <a:rPr lang="en-US" dirty="0" smtClean="0"/>
              <a:t>Google </a:t>
            </a:r>
            <a:r>
              <a:rPr lang="en-US" dirty="0"/>
              <a:t>Chromium (</a:t>
            </a: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www.openhub.net/p/chrome</a:t>
            </a:r>
            <a:r>
              <a:rPr lang="en-US" dirty="0" smtClean="0"/>
              <a:t>, November 2017)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11,8 M lines </a:t>
            </a:r>
            <a:r>
              <a:rPr lang="en-US" dirty="0"/>
              <a:t>of C++ </a:t>
            </a:r>
            <a:r>
              <a:rPr lang="en-US" dirty="0" smtClean="0"/>
              <a:t>code</a:t>
            </a:r>
          </a:p>
          <a:p>
            <a:pPr lvl="1"/>
            <a:r>
              <a:rPr lang="en-US" dirty="0"/>
              <a:t>Firefox </a:t>
            </a:r>
            <a:r>
              <a:rPr lang="en-US" dirty="0" smtClean="0"/>
              <a:t>(</a:t>
            </a:r>
            <a:r>
              <a:rPr lang="en-US" dirty="0" smtClean="0">
                <a:hlinkClick r:id="rId4"/>
              </a:rPr>
              <a:t>https</a:t>
            </a:r>
            <a:r>
              <a:rPr lang="en-US" dirty="0">
                <a:hlinkClick r:id="rId4"/>
              </a:rPr>
              <a:t>://</a:t>
            </a:r>
            <a:r>
              <a:rPr lang="en-US" dirty="0" smtClean="0">
                <a:hlinkClick r:id="rId4"/>
              </a:rPr>
              <a:t>www.openhub.net/p/firefox</a:t>
            </a:r>
            <a:r>
              <a:rPr lang="en-US" dirty="0" smtClean="0"/>
              <a:t>, April 2018)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526144" y="4129537"/>
            <a:ext cx="360000" cy="36000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649493" y="1285537"/>
            <a:ext cx="360000" cy="320400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086334" y="2617537"/>
            <a:ext cx="360000" cy="187200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962985" y="4453537"/>
            <a:ext cx="360000" cy="3600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871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3" grpId="0" animBg="1"/>
      <p:bldP spid="6" grpId="0" animBg="1"/>
      <p:bldP spid="7" grpId="0" animBg="1"/>
      <p:bldP spid="8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rgbClr val="55565A"/>
      </a:dk1>
      <a:lt1>
        <a:srgbClr val="FFFFFF"/>
      </a:lt1>
      <a:dk2>
        <a:srgbClr val="55565A"/>
      </a:dk2>
      <a:lt2>
        <a:srgbClr val="FFFFFF"/>
      </a:lt2>
      <a:accent1>
        <a:srgbClr val="0083BF"/>
      </a:accent1>
      <a:accent2>
        <a:srgbClr val="7F3F98"/>
      </a:accent2>
      <a:accent3>
        <a:srgbClr val="00A886"/>
      </a:accent3>
      <a:accent4>
        <a:srgbClr val="EE2375"/>
      </a:accent4>
      <a:accent5>
        <a:srgbClr val="FAA21B"/>
      </a:accent5>
      <a:accent6>
        <a:srgbClr val="ABA7A7"/>
      </a:accent6>
      <a:hlink>
        <a:srgbClr val="FAA21B"/>
      </a:hlink>
      <a:folHlink>
        <a:srgbClr val="00A886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sz="1200" dirty="0" err="1" smtClean="0"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Category xmlns="3859cb55-b334-457b-88fc-1f1ba9c88a59">----</Category>
    <PublishingStartDate xmlns="http://schemas.microsoft.com/sharepoint/v3" xsi:nil="true"/>
    <PublishingExpirationDate xmlns="http://schemas.microsoft.com/sharepoint/v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B2643AFB8F0D44382CE43557E3550F3" ma:contentTypeVersion="2" ma:contentTypeDescription="Create a new document." ma:contentTypeScope="" ma:versionID="0d9b9292d5974c53d5f81b88942abc88">
  <xsd:schema xmlns:xsd="http://www.w3.org/2001/XMLSchema" xmlns:xs="http://www.w3.org/2001/XMLSchema" xmlns:p="http://schemas.microsoft.com/office/2006/metadata/properties" xmlns:ns1="http://schemas.microsoft.com/sharepoint/v3" xmlns:ns2="3859cb55-b334-457b-88fc-1f1ba9c88a59" targetNamespace="http://schemas.microsoft.com/office/2006/metadata/properties" ma:root="true" ma:fieldsID="6ee107d0d926b828d6a65fe51144c867" ns1:_="" ns2:_="">
    <xsd:import namespace="http://schemas.microsoft.com/sharepoint/v3"/>
    <xsd:import namespace="3859cb55-b334-457b-88fc-1f1ba9c88a59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  <xsd:element ref="ns2:Categor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description="" ma:hidden="true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" ma:hidden="true" ma:internalName="PublishingExpirationDat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859cb55-b334-457b-88fc-1f1ba9c88a59" elementFormDefault="qualified">
    <xsd:import namespace="http://schemas.microsoft.com/office/2006/documentManagement/types"/>
    <xsd:import namespace="http://schemas.microsoft.com/office/infopath/2007/PartnerControls"/>
    <xsd:element name="Category" ma:index="10" nillable="true" ma:displayName="Category" ma:default="----" ma:format="Dropdown" ma:internalName="Category">
      <xsd:simpleType>
        <xsd:restriction base="dms:Choice">
          <xsd:enumeration value="----"/>
          <xsd:enumeration value="Stationary:Print"/>
          <xsd:enumeration value="Stationary:Digital"/>
          <xsd:enumeration value="Stationary:Fax"/>
          <xsd:enumeration value="Invites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86A8E74-3467-47EE-89E4-3D509DB073E8}">
  <ds:schemaRefs>
    <ds:schemaRef ds:uri="http://schemas.openxmlformats.org/package/2006/metadata/core-properties"/>
    <ds:schemaRef ds:uri="http://schemas.microsoft.com/office/2006/documentManagement/types"/>
    <ds:schemaRef ds:uri="http://schemas.microsoft.com/office/2006/metadata/properties"/>
    <ds:schemaRef ds:uri="http://purl.org/dc/dcmitype/"/>
    <ds:schemaRef ds:uri="http://www.w3.org/XML/1998/namespace"/>
    <ds:schemaRef ds:uri="http://schemas.microsoft.com/office/infopath/2007/PartnerControls"/>
    <ds:schemaRef ds:uri="http://purl.org/dc/terms/"/>
    <ds:schemaRef ds:uri="3859cb55-b334-457b-88fc-1f1ba9c88a59"/>
    <ds:schemaRef ds:uri="http://schemas.microsoft.com/sharepoint/v3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773D00A4-ABDF-46DA-AB94-FA47B24E2C2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3859cb55-b334-457b-88fc-1f1ba9c88a5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CD5F797-C0A4-4241-A9D7-83B0E2B10EF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8767</TotalTime>
  <Words>5567</Words>
  <Application>Microsoft Office PowerPoint</Application>
  <PresentationFormat>On-screen Show (16:9)</PresentationFormat>
  <Paragraphs>1254</Paragraphs>
  <Slides>82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82</vt:i4>
      </vt:variant>
    </vt:vector>
  </HeadingPairs>
  <TitlesOfParts>
    <vt:vector size="88" baseType="lpstr">
      <vt:lpstr>Arial</vt:lpstr>
      <vt:lpstr>Calibri</vt:lpstr>
      <vt:lpstr>Calibri Light</vt:lpstr>
      <vt:lpstr>Consolas</vt:lpstr>
      <vt:lpstr>Courier New</vt:lpstr>
      <vt:lpstr>Office Theme</vt:lpstr>
      <vt:lpstr>PowerPoint Presentation</vt:lpstr>
      <vt:lpstr>Overview</vt:lpstr>
      <vt:lpstr>Motivation</vt:lpstr>
      <vt:lpstr>Motivation</vt:lpstr>
      <vt:lpstr>Motivation</vt:lpstr>
      <vt:lpstr>Motivation</vt:lpstr>
      <vt:lpstr>Motivation</vt:lpstr>
      <vt:lpstr>Motivation</vt:lpstr>
      <vt:lpstr>Motivation</vt:lpstr>
      <vt:lpstr>Motivation</vt:lpstr>
      <vt:lpstr>PowerPoint Presentation</vt:lpstr>
      <vt:lpstr>Clang Tooling</vt:lpstr>
      <vt:lpstr>Clang Tooling</vt:lpstr>
      <vt:lpstr>Clang Tooling</vt:lpstr>
      <vt:lpstr>Clang Tooling</vt:lpstr>
      <vt:lpstr>PowerPoint Presentation</vt:lpstr>
      <vt:lpstr>Clang Compatibility</vt:lpstr>
      <vt:lpstr>Clang Compatibility</vt:lpstr>
      <vt:lpstr>Clang Compatibility</vt:lpstr>
      <vt:lpstr>Clang Compatibility</vt:lpstr>
      <vt:lpstr>Clang Compatibility</vt:lpstr>
      <vt:lpstr>Clang Compatibility</vt:lpstr>
      <vt:lpstr>Clang Compatibility</vt:lpstr>
      <vt:lpstr>Clang Compatibility</vt:lpstr>
      <vt:lpstr>Clang Compatibility</vt:lpstr>
      <vt:lpstr>PowerPoint Presentation</vt:lpstr>
      <vt:lpstr>Clang Tooling Interop</vt:lpstr>
      <vt:lpstr>Clang Tooling Interop</vt:lpstr>
      <vt:lpstr>Clang Tooling Interop</vt:lpstr>
      <vt:lpstr>Visual Studio (by hand)</vt:lpstr>
      <vt:lpstr>Visual Studio (by hand)</vt:lpstr>
      <vt:lpstr>Visual Studio (MSBuild)</vt:lpstr>
      <vt:lpstr>The Complete Pipeline</vt:lpstr>
      <vt:lpstr>PowerPoint Presentation</vt:lpstr>
      <vt:lpstr>The Refactoring</vt:lpstr>
      <vt:lpstr>The Refactoring</vt:lpstr>
      <vt:lpstr>The Refactoring</vt:lpstr>
      <vt:lpstr>The Refactoring</vt:lpstr>
      <vt:lpstr>Unit tests</vt:lpstr>
      <vt:lpstr>Abstract Syntax Tree</vt:lpstr>
      <vt:lpstr>Abstract Syntax Tree</vt:lpstr>
      <vt:lpstr>Abstract Syntax Tree</vt:lpstr>
      <vt:lpstr>Abstract Syntax Tree</vt:lpstr>
      <vt:lpstr>Test Driven Development</vt:lpstr>
      <vt:lpstr>Test Driven Development</vt:lpstr>
      <vt:lpstr>Test Driven Development</vt:lpstr>
      <vt:lpstr>Test Driven Development</vt:lpstr>
      <vt:lpstr>Test Driven Development</vt:lpstr>
      <vt:lpstr>The First Matcher</vt:lpstr>
      <vt:lpstr>The First Matcher</vt:lpstr>
      <vt:lpstr>The First Matcher</vt:lpstr>
      <vt:lpstr>The First Matcher</vt:lpstr>
      <vt:lpstr>The First Matcher</vt:lpstr>
      <vt:lpstr>The First Matcher</vt:lpstr>
      <vt:lpstr>New Test Case</vt:lpstr>
      <vt:lpstr>New Test Case</vt:lpstr>
      <vt:lpstr>New Test Case</vt:lpstr>
      <vt:lpstr>New Test Case</vt:lpstr>
      <vt:lpstr>New Test Case</vt:lpstr>
      <vt:lpstr>Tool Iterations</vt:lpstr>
      <vt:lpstr>Operator Expressions</vt:lpstr>
      <vt:lpstr>Operator Expressions</vt:lpstr>
      <vt:lpstr>Operator Expressions</vt:lpstr>
      <vt:lpstr>Operator Expressions</vt:lpstr>
      <vt:lpstr>Operator Expressions</vt:lpstr>
      <vt:lpstr>Operator Expressions</vt:lpstr>
      <vt:lpstr>Unit Test OK</vt:lpstr>
      <vt:lpstr>Limitations of the Tool</vt:lpstr>
      <vt:lpstr>Limitations of the Tool</vt:lpstr>
      <vt:lpstr>Implicit Casts and Parentheses</vt:lpstr>
      <vt:lpstr>Conclusions</vt:lpstr>
      <vt:lpstr>PowerPoint Presentation</vt:lpstr>
      <vt:lpstr>Bonus</vt:lpstr>
      <vt:lpstr>Bonus – System Header</vt:lpstr>
      <vt:lpstr>Bonus – Replacement at End of Range</vt:lpstr>
      <vt:lpstr>Bonus – Lambda Callback</vt:lpstr>
      <vt:lpstr>Bonus – Source Text</vt:lpstr>
      <vt:lpstr>Bonus – Verify</vt:lpstr>
      <vt:lpstr>Bonus – Verify</vt:lpstr>
      <vt:lpstr>Bonus – Verify</vt:lpstr>
      <vt:lpstr>Bonus – Dump AST</vt:lpstr>
      <vt:lpstr>PowerPoint Presentation</vt:lpstr>
    </vt:vector>
  </TitlesOfParts>
  <Company>Brainlab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Sebastian Lumer</dc:creator>
  <cp:lastModifiedBy>Daniel Eiband</cp:lastModifiedBy>
  <cp:revision>350</cp:revision>
  <dcterms:created xsi:type="dcterms:W3CDTF">2017-03-06T13:04:01Z</dcterms:created>
  <dcterms:modified xsi:type="dcterms:W3CDTF">2018-08-23T08:22:07Z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0x010100BB2643AFB8F0D44382CE43557E3550F3</vt:lpwstr>
  </property>
</Properties>
</file>