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325" r:id="rId3"/>
    <p:sldId id="387" r:id="rId4"/>
    <p:sldId id="394" r:id="rId5"/>
    <p:sldId id="388" r:id="rId6"/>
    <p:sldId id="393" r:id="rId7"/>
    <p:sldId id="395" r:id="rId8"/>
    <p:sldId id="401" r:id="rId9"/>
    <p:sldId id="390" r:id="rId10"/>
    <p:sldId id="396" r:id="rId11"/>
    <p:sldId id="389" r:id="rId12"/>
    <p:sldId id="402" r:id="rId13"/>
    <p:sldId id="404" r:id="rId14"/>
    <p:sldId id="398" r:id="rId15"/>
    <p:sldId id="399" r:id="rId16"/>
    <p:sldId id="40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5934" autoAdjust="0"/>
  </p:normalViewPr>
  <p:slideViewPr>
    <p:cSldViewPr snapToGrid="0">
      <p:cViewPr varScale="1">
        <p:scale>
          <a:sx n="68" d="100"/>
          <a:sy n="68" d="100"/>
        </p:scale>
        <p:origin x="14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6429F2-B6A4-4630-9D6F-1CF0E86848B5}" type="datetimeFigureOut">
              <a:rPr lang="en-US" smtClean="0"/>
              <a:t>4/29/2021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DA36DD-2F6E-46AB-A885-9D905F320CE1}" type="slidenum">
              <a:rPr lang="en-US" smtClean="0"/>
              <a:t>‹#›</a:t>
            </a:fld>
            <a:endParaRPr lang="en-US"/>
          </a:p>
        </p:txBody>
      </p:sp>
    </p:spTree>
    <p:extLst>
      <p:ext uri="{BB962C8B-B14F-4D97-AF65-F5344CB8AC3E}">
        <p14:creationId xmlns:p14="http://schemas.microsoft.com/office/powerpoint/2010/main" val="4162575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Cheat sheet of built in functionshttps://docs.python.org/3/library/functions.html#min</a:t>
            </a:r>
          </a:p>
        </p:txBody>
      </p:sp>
      <p:sp>
        <p:nvSpPr>
          <p:cNvPr id="4" name="Slide Number Placeholder 3"/>
          <p:cNvSpPr>
            <a:spLocks noGrp="1"/>
          </p:cNvSpPr>
          <p:nvPr>
            <p:ph type="sldNum" sz="quarter" idx="5"/>
          </p:nvPr>
        </p:nvSpPr>
        <p:spPr/>
        <p:txBody>
          <a:bodyPr/>
          <a:lstStyle/>
          <a:p>
            <a:fld id="{6BF040D3-96BA-4227-9788-80EF152AF2D0}" type="slidenum">
              <a:rPr lang="en-US" smtClean="0"/>
              <a:t>3</a:t>
            </a:fld>
            <a:endParaRPr lang="en-US"/>
          </a:p>
        </p:txBody>
      </p:sp>
    </p:spTree>
    <p:extLst>
      <p:ext uri="{BB962C8B-B14F-4D97-AF65-F5344CB8AC3E}">
        <p14:creationId xmlns:p14="http://schemas.microsoft.com/office/powerpoint/2010/main" val="2514725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#whatever order you set the parameters is the order which the arguments must be typed</a:t>
            </a:r>
          </a:p>
          <a:p>
            <a:endParaRPr lang="en-US" dirty="0"/>
          </a:p>
          <a:p>
            <a:r>
              <a:rPr lang="en-US" dirty="0"/>
              <a:t>def divide(numerator, denominator):</a:t>
            </a:r>
          </a:p>
          <a:p>
            <a:r>
              <a:rPr lang="en-US" dirty="0"/>
              <a:t>    print(numerator/denominator)</a:t>
            </a:r>
          </a:p>
          <a:p>
            <a:endParaRPr lang="en-US" dirty="0"/>
          </a:p>
          <a:p>
            <a:r>
              <a:rPr lang="en-US" dirty="0"/>
              <a:t>divide(4,2) #will divide 4/2 = 2.0</a:t>
            </a:r>
          </a:p>
          <a:p>
            <a:r>
              <a:rPr lang="en-US" dirty="0"/>
              <a:t>divide(2,4) #will divide 2/4 = 0.5</a:t>
            </a:r>
          </a:p>
          <a:p>
            <a:endParaRPr lang="en-US" dirty="0"/>
          </a:p>
        </p:txBody>
      </p:sp>
      <p:sp>
        <p:nvSpPr>
          <p:cNvPr id="4" name="Slide Number Placeholder 3"/>
          <p:cNvSpPr>
            <a:spLocks noGrp="1"/>
          </p:cNvSpPr>
          <p:nvPr>
            <p:ph type="sldNum" sz="quarter" idx="5"/>
          </p:nvPr>
        </p:nvSpPr>
        <p:spPr/>
        <p:txBody>
          <a:bodyPr/>
          <a:lstStyle/>
          <a:p>
            <a:fld id="{6BF040D3-96BA-4227-9788-80EF152AF2D0}" type="slidenum">
              <a:rPr lang="en-US" smtClean="0"/>
              <a:t>12</a:t>
            </a:fld>
            <a:endParaRPr lang="en-US"/>
          </a:p>
        </p:txBody>
      </p:sp>
    </p:spTree>
    <p:extLst>
      <p:ext uri="{BB962C8B-B14F-4D97-AF65-F5344CB8AC3E}">
        <p14:creationId xmlns:p14="http://schemas.microsoft.com/office/powerpoint/2010/main" val="3885564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F040D3-96BA-4227-9788-80EF152AF2D0}" type="slidenum">
              <a:rPr lang="en-US" smtClean="0"/>
              <a:t>13</a:t>
            </a:fld>
            <a:endParaRPr lang="en-US"/>
          </a:p>
        </p:txBody>
      </p:sp>
    </p:spTree>
    <p:extLst>
      <p:ext uri="{BB962C8B-B14F-4D97-AF65-F5344CB8AC3E}">
        <p14:creationId xmlns:p14="http://schemas.microsoft.com/office/powerpoint/2010/main" val="4185425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F040D3-96BA-4227-9788-80EF152AF2D0}" type="slidenum">
              <a:rPr lang="en-US" smtClean="0"/>
              <a:t>14</a:t>
            </a:fld>
            <a:endParaRPr lang="en-US"/>
          </a:p>
        </p:txBody>
      </p:sp>
    </p:spTree>
    <p:extLst>
      <p:ext uri="{BB962C8B-B14F-4D97-AF65-F5344CB8AC3E}">
        <p14:creationId xmlns:p14="http://schemas.microsoft.com/office/powerpoint/2010/main" val="4157855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 = 5 #this is a global variable</a:t>
            </a:r>
          </a:p>
          <a:p>
            <a:endParaRPr lang="en-US" dirty="0"/>
          </a:p>
          <a:p>
            <a:r>
              <a:rPr lang="en-US" dirty="0"/>
              <a:t>def </a:t>
            </a:r>
            <a:r>
              <a:rPr lang="en-US" dirty="0" err="1"/>
              <a:t>double_age</a:t>
            </a:r>
            <a:r>
              <a:rPr lang="en-US" dirty="0"/>
              <a:t>():</a:t>
            </a:r>
          </a:p>
          <a:p>
            <a:r>
              <a:rPr lang="en-US" dirty="0"/>
              <a:t>    age = age*2 #the global variable age cannot be reassigned or manipulated </a:t>
            </a:r>
          </a:p>
          <a:p>
            <a:r>
              <a:rPr lang="en-US" dirty="0"/>
              <a:t>    age += 1 #same error. local variable age referenced before assignment</a:t>
            </a:r>
          </a:p>
          <a:p>
            <a:r>
              <a:rPr lang="en-US" dirty="0"/>
              <a:t>    print(x)</a:t>
            </a:r>
          </a:p>
          <a:p>
            <a:r>
              <a:rPr lang="en-US" dirty="0"/>
              <a:t>    </a:t>
            </a:r>
          </a:p>
          <a:p>
            <a:endParaRPr lang="en-US" dirty="0"/>
          </a:p>
          <a:p>
            <a:r>
              <a:rPr lang="en-US" dirty="0" err="1"/>
              <a:t>double_age</a:t>
            </a:r>
            <a:r>
              <a:rPr lang="en-US" dirty="0"/>
              <a:t>()</a:t>
            </a:r>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BF040D3-96BA-4227-9788-80EF152AF2D0}" type="slidenum">
              <a:rPr lang="en-US" smtClean="0"/>
              <a:t>15</a:t>
            </a:fld>
            <a:endParaRPr lang="en-US"/>
          </a:p>
        </p:txBody>
      </p:sp>
    </p:spTree>
    <p:extLst>
      <p:ext uri="{BB962C8B-B14F-4D97-AF65-F5344CB8AC3E}">
        <p14:creationId xmlns:p14="http://schemas.microsoft.com/office/powerpoint/2010/main" val="676005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 = 5 #this is a global variable</a:t>
            </a:r>
          </a:p>
          <a:p>
            <a:endParaRPr lang="en-US" dirty="0"/>
          </a:p>
          <a:p>
            <a:r>
              <a:rPr lang="en-US" dirty="0"/>
              <a:t>def </a:t>
            </a:r>
            <a:r>
              <a:rPr lang="en-US" dirty="0" err="1"/>
              <a:t>double_age</a:t>
            </a:r>
            <a:r>
              <a:rPr lang="en-US" dirty="0"/>
              <a:t>():</a:t>
            </a:r>
          </a:p>
          <a:p>
            <a:r>
              <a:rPr lang="en-US" dirty="0"/>
              <a:t>    global age</a:t>
            </a:r>
          </a:p>
          <a:p>
            <a:r>
              <a:rPr lang="en-US" dirty="0"/>
              <a:t>    #global keyword say the variable age refers to the global variable not the local variable </a:t>
            </a:r>
          </a:p>
          <a:p>
            <a:r>
              <a:rPr lang="en-US" dirty="0"/>
              <a:t>    age = age*2 </a:t>
            </a:r>
          </a:p>
          <a:p>
            <a:r>
              <a:rPr lang="en-US" dirty="0"/>
              <a:t>    print(age)</a:t>
            </a:r>
          </a:p>
          <a:p>
            <a:r>
              <a:rPr lang="en-US" dirty="0"/>
              <a:t>    </a:t>
            </a:r>
          </a:p>
          <a:p>
            <a:endParaRPr lang="en-US" dirty="0"/>
          </a:p>
          <a:p>
            <a:r>
              <a:rPr lang="en-US" dirty="0" err="1"/>
              <a:t>double_age</a:t>
            </a:r>
            <a:r>
              <a:rPr lang="en-US" dirty="0"/>
              <a:t>()</a:t>
            </a:r>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BF040D3-96BA-4227-9788-80EF152AF2D0}" type="slidenum">
              <a:rPr lang="en-US" smtClean="0"/>
              <a:t>16</a:t>
            </a:fld>
            <a:endParaRPr lang="en-US"/>
          </a:p>
        </p:txBody>
      </p:sp>
    </p:spTree>
    <p:extLst>
      <p:ext uri="{BB962C8B-B14F-4D97-AF65-F5344CB8AC3E}">
        <p14:creationId xmlns:p14="http://schemas.microsoft.com/office/powerpoint/2010/main" val="2668089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Cheat sheet of built in functions https://docs.python.org/3/library/functions.html#min</a:t>
            </a:r>
          </a:p>
        </p:txBody>
      </p:sp>
      <p:sp>
        <p:nvSpPr>
          <p:cNvPr id="4" name="Slide Number Placeholder 3"/>
          <p:cNvSpPr>
            <a:spLocks noGrp="1"/>
          </p:cNvSpPr>
          <p:nvPr>
            <p:ph type="sldNum" sz="quarter" idx="5"/>
          </p:nvPr>
        </p:nvSpPr>
        <p:spPr/>
        <p:txBody>
          <a:bodyPr/>
          <a:lstStyle/>
          <a:p>
            <a:fld id="{6BF040D3-96BA-4227-9788-80EF152AF2D0}" type="slidenum">
              <a:rPr lang="en-US" smtClean="0"/>
              <a:t>4</a:t>
            </a:fld>
            <a:endParaRPr lang="en-US"/>
          </a:p>
        </p:txBody>
      </p:sp>
    </p:spTree>
    <p:extLst>
      <p:ext uri="{BB962C8B-B14F-4D97-AF65-F5344CB8AC3E}">
        <p14:creationId xmlns:p14="http://schemas.microsoft.com/office/powerpoint/2010/main" val="651428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https://docs.python.org/3/library/functions.html</a:t>
            </a:r>
          </a:p>
        </p:txBody>
      </p:sp>
      <p:sp>
        <p:nvSpPr>
          <p:cNvPr id="4" name="Slide Number Placeholder 3"/>
          <p:cNvSpPr>
            <a:spLocks noGrp="1"/>
          </p:cNvSpPr>
          <p:nvPr>
            <p:ph type="sldNum" sz="quarter" idx="5"/>
          </p:nvPr>
        </p:nvSpPr>
        <p:spPr/>
        <p:txBody>
          <a:bodyPr/>
          <a:lstStyle/>
          <a:p>
            <a:fld id="{6BF040D3-96BA-4227-9788-80EF152AF2D0}" type="slidenum">
              <a:rPr lang="en-US" smtClean="0"/>
              <a:t>5</a:t>
            </a:fld>
            <a:endParaRPr lang="en-US"/>
          </a:p>
        </p:txBody>
      </p:sp>
    </p:spTree>
    <p:extLst>
      <p:ext uri="{BB962C8B-B14F-4D97-AF65-F5344CB8AC3E}">
        <p14:creationId xmlns:p14="http://schemas.microsoft.com/office/powerpoint/2010/main" val="124323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 = 1</a:t>
            </a:r>
          </a:p>
          <a:p>
            <a:r>
              <a:rPr lang="en-US" dirty="0"/>
              <a:t>y = 2</a:t>
            </a:r>
          </a:p>
          <a:p>
            <a:r>
              <a:rPr lang="en-US" dirty="0"/>
              <a:t>z = 3</a:t>
            </a:r>
          </a:p>
          <a:p>
            <a:endParaRPr lang="en-US" dirty="0"/>
          </a:p>
          <a:p>
            <a:r>
              <a:rPr lang="en-US" dirty="0"/>
              <a:t>#optional arguments include separator and end</a:t>
            </a:r>
          </a:p>
          <a:p>
            <a:endParaRPr lang="en-US" dirty="0"/>
          </a:p>
          <a:p>
            <a:r>
              <a:rPr lang="en-US" dirty="0"/>
              <a:t>print(x, y, z, </a:t>
            </a:r>
            <a:r>
              <a:rPr lang="en-US" dirty="0" err="1"/>
              <a:t>sep</a:t>
            </a:r>
            <a:r>
              <a:rPr lang="en-US" dirty="0"/>
              <a:t> = "...", end = "GO!")</a:t>
            </a:r>
          </a:p>
          <a:p>
            <a:r>
              <a:rPr lang="en-US" dirty="0"/>
              <a:t>#prints  1...2...3...GO!</a:t>
            </a:r>
          </a:p>
          <a:p>
            <a:endParaRPr lang="en-US" dirty="0"/>
          </a:p>
          <a:p>
            <a:r>
              <a:rPr lang="en-US" dirty="0"/>
              <a:t>#Another example is the .pop method. If you don’t enter anything in the parenthesis, it will pop the last value but if you enter pop(3) it will pop the 3rd index</a:t>
            </a:r>
          </a:p>
        </p:txBody>
      </p:sp>
      <p:sp>
        <p:nvSpPr>
          <p:cNvPr id="4" name="Slide Number Placeholder 3"/>
          <p:cNvSpPr>
            <a:spLocks noGrp="1"/>
          </p:cNvSpPr>
          <p:nvPr>
            <p:ph type="sldNum" sz="quarter" idx="5"/>
          </p:nvPr>
        </p:nvSpPr>
        <p:spPr/>
        <p:txBody>
          <a:bodyPr/>
          <a:lstStyle/>
          <a:p>
            <a:fld id="{6BF040D3-96BA-4227-9788-80EF152AF2D0}" type="slidenum">
              <a:rPr lang="en-US" smtClean="0"/>
              <a:t>6</a:t>
            </a:fld>
            <a:endParaRPr lang="en-US"/>
          </a:p>
        </p:txBody>
      </p:sp>
    </p:spTree>
    <p:extLst>
      <p:ext uri="{BB962C8B-B14F-4D97-AF65-F5344CB8AC3E}">
        <p14:creationId xmlns:p14="http://schemas.microsoft.com/office/powerpoint/2010/main" val="1457894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#syntax</a:t>
            </a:r>
          </a:p>
          <a:p>
            <a:r>
              <a:rPr lang="en-US" dirty="0"/>
              <a:t>#def </a:t>
            </a:r>
            <a:r>
              <a:rPr lang="en-US" dirty="0" err="1"/>
              <a:t>function_name</a:t>
            </a:r>
            <a:r>
              <a:rPr lang="en-US" dirty="0"/>
              <a:t>(arguments):</a:t>
            </a:r>
          </a:p>
          <a:p>
            <a:r>
              <a:rPr lang="en-US" dirty="0"/>
              <a:t>    #what the function does</a:t>
            </a:r>
          </a:p>
          <a:p>
            <a:endParaRPr lang="en-US" dirty="0"/>
          </a:p>
          <a:p>
            <a:endParaRPr lang="en-US" dirty="0"/>
          </a:p>
          <a:p>
            <a:r>
              <a:rPr lang="en-US" dirty="0"/>
              <a:t>#this function will take no arguments. it will simply print hello 4 times</a:t>
            </a:r>
          </a:p>
          <a:p>
            <a:r>
              <a:rPr lang="en-US" dirty="0"/>
              <a:t>def hello():</a:t>
            </a:r>
          </a:p>
          <a:p>
            <a:r>
              <a:rPr lang="en-US" dirty="0"/>
              <a:t>   print("Hello\n"*5)</a:t>
            </a:r>
          </a:p>
          <a:p>
            <a:endParaRPr lang="en-US" dirty="0"/>
          </a:p>
          <a:p>
            <a:r>
              <a:rPr lang="en-US" dirty="0"/>
              <a:t>#this function will take one required argument which is number of times to print "Hi"</a:t>
            </a:r>
          </a:p>
          <a:p>
            <a:r>
              <a:rPr lang="en-US" dirty="0"/>
              <a:t>def hi(num):</a:t>
            </a:r>
          </a:p>
          <a:p>
            <a:r>
              <a:rPr lang="en-US" dirty="0"/>
              <a:t>    print("hi\n"*num)</a:t>
            </a:r>
          </a:p>
          <a:p>
            <a:r>
              <a:rPr lang="en-US" dirty="0"/>
              <a:t>    </a:t>
            </a:r>
          </a:p>
          <a:p>
            <a:endParaRPr lang="en-US" dirty="0"/>
          </a:p>
          <a:p>
            <a:r>
              <a:rPr lang="en-US" dirty="0"/>
              <a:t>#Call the function you created the same way you call pre-built functions</a:t>
            </a:r>
          </a:p>
          <a:p>
            <a:r>
              <a:rPr lang="en-US" dirty="0"/>
              <a:t>hello() #will print hello 5 times</a:t>
            </a:r>
          </a:p>
          <a:p>
            <a:r>
              <a:rPr lang="en-US" dirty="0"/>
              <a:t>hi(20)  #will print hi 20 times</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BF040D3-96BA-4227-9788-80EF152AF2D0}" type="slidenum">
              <a:rPr lang="en-US" smtClean="0"/>
              <a:t>7</a:t>
            </a:fld>
            <a:endParaRPr lang="en-US"/>
          </a:p>
        </p:txBody>
      </p:sp>
    </p:spTree>
    <p:extLst>
      <p:ext uri="{BB962C8B-B14F-4D97-AF65-F5344CB8AC3E}">
        <p14:creationId xmlns:p14="http://schemas.microsoft.com/office/powerpoint/2010/main" val="1790009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doc string will be added to the .doc method</a:t>
            </a:r>
          </a:p>
          <a:p>
            <a:r>
              <a:rPr lang="en-US" dirty="0"/>
              <a:t>def hi(num):</a:t>
            </a:r>
          </a:p>
          <a:p>
            <a:r>
              <a:rPr lang="en-US" dirty="0"/>
              <a:t>    """this function will take one required argument which is number of times to print hi"""</a:t>
            </a:r>
          </a:p>
          <a:p>
            <a:r>
              <a:rPr lang="en-US" dirty="0"/>
              <a:t>    print("hi\n"*num)</a:t>
            </a:r>
          </a:p>
          <a:p>
            <a:r>
              <a:rPr lang="en-US" dirty="0"/>
              <a:t>    </a:t>
            </a:r>
          </a:p>
          <a:p>
            <a:endParaRPr lang="en-US" dirty="0"/>
          </a:p>
          <a:p>
            <a:r>
              <a:rPr lang="en-US" dirty="0"/>
              <a:t>print(</a:t>
            </a:r>
            <a:r>
              <a:rPr lang="en-US" dirty="0" err="1"/>
              <a:t>hi.__doc</a:t>
            </a:r>
            <a:r>
              <a:rPr lang="en-US" dirty="0"/>
              <a:t>__)</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BF040D3-96BA-4227-9788-80EF152AF2D0}" type="slidenum">
              <a:rPr lang="en-US" smtClean="0"/>
              <a:t>8</a:t>
            </a:fld>
            <a:endParaRPr lang="en-US"/>
          </a:p>
        </p:txBody>
      </p:sp>
    </p:spTree>
    <p:extLst>
      <p:ext uri="{BB962C8B-B14F-4D97-AF65-F5344CB8AC3E}">
        <p14:creationId xmlns:p14="http://schemas.microsoft.com/office/powerpoint/2010/main" val="1909998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F3EEA4-FDF4-4DFE-B669-4D5FBBE67860}" type="slidenum">
              <a:rPr lang="en-US" smtClean="0"/>
              <a:t>9</a:t>
            </a:fld>
            <a:endParaRPr lang="en-US"/>
          </a:p>
        </p:txBody>
      </p:sp>
    </p:spTree>
    <p:extLst>
      <p:ext uri="{BB962C8B-B14F-4D97-AF65-F5344CB8AC3E}">
        <p14:creationId xmlns:p14="http://schemas.microsoft.com/office/powerpoint/2010/main" val="811258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 exponent(base, power = 2):</a:t>
            </a:r>
          </a:p>
          <a:p>
            <a:r>
              <a:rPr lang="en-US" dirty="0"/>
              <a:t>    print(base**power)</a:t>
            </a:r>
          </a:p>
          <a:p>
            <a:endParaRPr lang="en-US" dirty="0"/>
          </a:p>
          <a:p>
            <a:r>
              <a:rPr lang="en-US" dirty="0"/>
              <a:t>#exponent() will be an error since base is required argument</a:t>
            </a:r>
          </a:p>
          <a:p>
            <a:r>
              <a:rPr lang="en-US" dirty="0"/>
              <a:t>exponent(5) #will print 5 to the 2nd power. power of 2 by default</a:t>
            </a:r>
          </a:p>
          <a:p>
            <a:r>
              <a:rPr lang="en-US" dirty="0"/>
              <a:t>exponent(5,3) #will print 5 to the 3rd power. Default of 2 is overwritten</a:t>
            </a:r>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EF3EEA4-FDF4-4DFE-B669-4D5FBBE67860}" type="slidenum">
              <a:rPr lang="en-US" smtClean="0"/>
              <a:t>10</a:t>
            </a:fld>
            <a:endParaRPr lang="en-US"/>
          </a:p>
        </p:txBody>
      </p:sp>
    </p:spTree>
    <p:extLst>
      <p:ext uri="{BB962C8B-B14F-4D97-AF65-F5344CB8AC3E}">
        <p14:creationId xmlns:p14="http://schemas.microsoft.com/office/powerpoint/2010/main" val="1878003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F040D3-96BA-4227-9788-80EF152AF2D0}" type="slidenum">
              <a:rPr lang="en-US" smtClean="0"/>
              <a:t>11</a:t>
            </a:fld>
            <a:endParaRPr lang="en-US"/>
          </a:p>
        </p:txBody>
      </p:sp>
    </p:spTree>
    <p:extLst>
      <p:ext uri="{BB962C8B-B14F-4D97-AF65-F5344CB8AC3E}">
        <p14:creationId xmlns:p14="http://schemas.microsoft.com/office/powerpoint/2010/main" val="2890176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422ED7B-E522-451B-A672-DD8BC9915D11}"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A33DDC-68F5-469A-8BC7-1B585E63682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4192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22ED7B-E522-451B-A672-DD8BC9915D11}"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A33DDC-68F5-469A-8BC7-1B585E63682D}" type="slidenum">
              <a:rPr lang="en-US" smtClean="0"/>
              <a:t>‹#›</a:t>
            </a:fld>
            <a:endParaRPr lang="en-US"/>
          </a:p>
        </p:txBody>
      </p:sp>
    </p:spTree>
    <p:extLst>
      <p:ext uri="{BB962C8B-B14F-4D97-AF65-F5344CB8AC3E}">
        <p14:creationId xmlns:p14="http://schemas.microsoft.com/office/powerpoint/2010/main" val="1727423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22ED7B-E522-451B-A672-DD8BC9915D11}"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A33DDC-68F5-469A-8BC7-1B585E63682D}"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85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22ED7B-E522-451B-A672-DD8BC9915D11}"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A33DDC-68F5-469A-8BC7-1B585E63682D}" type="slidenum">
              <a:rPr lang="en-US" smtClean="0"/>
              <a:t>‹#›</a:t>
            </a:fld>
            <a:endParaRPr lang="en-US"/>
          </a:p>
        </p:txBody>
      </p:sp>
    </p:spTree>
    <p:extLst>
      <p:ext uri="{BB962C8B-B14F-4D97-AF65-F5344CB8AC3E}">
        <p14:creationId xmlns:p14="http://schemas.microsoft.com/office/powerpoint/2010/main" val="1574491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22ED7B-E522-451B-A672-DD8BC9915D11}"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A33DDC-68F5-469A-8BC7-1B585E63682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8418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22ED7B-E522-451B-A672-DD8BC9915D11}"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A33DDC-68F5-469A-8BC7-1B585E63682D}" type="slidenum">
              <a:rPr lang="en-US" smtClean="0"/>
              <a:t>‹#›</a:t>
            </a:fld>
            <a:endParaRPr lang="en-US"/>
          </a:p>
        </p:txBody>
      </p:sp>
    </p:spTree>
    <p:extLst>
      <p:ext uri="{BB962C8B-B14F-4D97-AF65-F5344CB8AC3E}">
        <p14:creationId xmlns:p14="http://schemas.microsoft.com/office/powerpoint/2010/main" val="4149610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22ED7B-E522-451B-A672-DD8BC9915D11}" type="datetimeFigureOut">
              <a:rPr lang="en-US" smtClean="0"/>
              <a:t>4/29/2021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A33DDC-68F5-469A-8BC7-1B585E63682D}" type="slidenum">
              <a:rPr lang="en-US" smtClean="0"/>
              <a:t>‹#›</a:t>
            </a:fld>
            <a:endParaRPr lang="en-US"/>
          </a:p>
        </p:txBody>
      </p:sp>
    </p:spTree>
    <p:extLst>
      <p:ext uri="{BB962C8B-B14F-4D97-AF65-F5344CB8AC3E}">
        <p14:creationId xmlns:p14="http://schemas.microsoft.com/office/powerpoint/2010/main" val="2525020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22ED7B-E522-451B-A672-DD8BC9915D11}" type="datetimeFigureOut">
              <a:rPr lang="en-US" smtClean="0"/>
              <a:t>4/29/2021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A33DDC-68F5-469A-8BC7-1B585E63682D}" type="slidenum">
              <a:rPr lang="en-US" smtClean="0"/>
              <a:t>‹#›</a:t>
            </a:fld>
            <a:endParaRPr lang="en-US"/>
          </a:p>
        </p:txBody>
      </p:sp>
    </p:spTree>
    <p:extLst>
      <p:ext uri="{BB962C8B-B14F-4D97-AF65-F5344CB8AC3E}">
        <p14:creationId xmlns:p14="http://schemas.microsoft.com/office/powerpoint/2010/main" val="2286075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22ED7B-E522-451B-A672-DD8BC9915D11}" type="datetimeFigureOut">
              <a:rPr lang="en-US" smtClean="0"/>
              <a:t>4/29/2021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A33DDC-68F5-469A-8BC7-1B585E63682D}" type="slidenum">
              <a:rPr lang="en-US" smtClean="0"/>
              <a:t>‹#›</a:t>
            </a:fld>
            <a:endParaRPr lang="en-US"/>
          </a:p>
        </p:txBody>
      </p:sp>
    </p:spTree>
    <p:extLst>
      <p:ext uri="{BB962C8B-B14F-4D97-AF65-F5344CB8AC3E}">
        <p14:creationId xmlns:p14="http://schemas.microsoft.com/office/powerpoint/2010/main" val="1161575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22ED7B-E522-451B-A672-DD8BC9915D11}"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A33DDC-68F5-469A-8BC7-1B585E63682D}" type="slidenum">
              <a:rPr lang="en-US" smtClean="0"/>
              <a:t>‹#›</a:t>
            </a:fld>
            <a:endParaRPr lang="en-US"/>
          </a:p>
        </p:txBody>
      </p:sp>
    </p:spTree>
    <p:extLst>
      <p:ext uri="{BB962C8B-B14F-4D97-AF65-F5344CB8AC3E}">
        <p14:creationId xmlns:p14="http://schemas.microsoft.com/office/powerpoint/2010/main" val="2619489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22ED7B-E522-451B-A672-DD8BC9915D11}"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A33DDC-68F5-469A-8BC7-1B585E63682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6516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422ED7B-E522-451B-A672-DD8BC9915D11}" type="datetimeFigureOut">
              <a:rPr lang="en-US" smtClean="0"/>
              <a:t>4/29/2021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CA33DDC-68F5-469A-8BC7-1B585E63682D}"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8371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amazon.com/Python-Crash-Course-Hands-Project-Based/dp/1593276036/ref=sr_1_3?ie=UTF8&amp;qid=1548633609&amp;sr=8-3&amp;keywords=python" TargetMode="External"/><Relationship Id="rId2" Type="http://schemas.openxmlformats.org/officeDocument/2006/relationships/hyperlink" Target="https://docs.google.com/viewer?url=https%3A%2F%2Fwww.cs.uky.edu%2F~keen%2F115%2FHaltermanpythonbook.pdf" TargetMode="External"/><Relationship Id="rId1" Type="http://schemas.openxmlformats.org/officeDocument/2006/relationships/slideLayout" Target="../slideLayouts/slideLayout2.xml"/><Relationship Id="rId5" Type="http://schemas.openxmlformats.org/officeDocument/2006/relationships/hyperlink" Target="https://www.w3schools.com/python/python_ref_list.asp" TargetMode="External"/><Relationship Id="rId4" Type="http://schemas.openxmlformats.org/officeDocument/2006/relationships/hyperlink" Target="http://pythontutor.com/visualize.html#mode=edi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08AE9-48F7-4D02-8416-4C3D40772724}"/>
              </a:ext>
            </a:extLst>
          </p:cNvPr>
          <p:cNvSpPr>
            <a:spLocks noGrp="1"/>
          </p:cNvSpPr>
          <p:nvPr>
            <p:ph type="ctrTitle"/>
          </p:nvPr>
        </p:nvSpPr>
        <p:spPr/>
        <p:txBody>
          <a:bodyPr/>
          <a:lstStyle/>
          <a:p>
            <a:r>
              <a:rPr lang="en-US" dirty="0"/>
              <a:t>Functions</a:t>
            </a:r>
          </a:p>
        </p:txBody>
      </p:sp>
    </p:spTree>
    <p:extLst>
      <p:ext uri="{BB962C8B-B14F-4D97-AF65-F5344CB8AC3E}">
        <p14:creationId xmlns:p14="http://schemas.microsoft.com/office/powerpoint/2010/main" val="661903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D9486C7-06D7-4B40-8EAA-B864464F9162}"/>
              </a:ext>
            </a:extLst>
          </p:cNvPr>
          <p:cNvSpPr txBox="1"/>
          <p:nvPr/>
        </p:nvSpPr>
        <p:spPr>
          <a:xfrm>
            <a:off x="2348088" y="6492875"/>
            <a:ext cx="5924903" cy="230832"/>
          </a:xfrm>
          <a:prstGeom prst="rect">
            <a:avLst/>
          </a:prstGeom>
          <a:noFill/>
        </p:spPr>
        <p:txBody>
          <a:bodyPr wrap="square" rtlCol="0">
            <a:spAutoFit/>
          </a:bodyPr>
          <a:lstStyle/>
          <a:p>
            <a:endParaRPr lang="en-US" sz="900" dirty="0"/>
          </a:p>
        </p:txBody>
      </p:sp>
      <p:sp>
        <p:nvSpPr>
          <p:cNvPr id="2" name="Title 1">
            <a:extLst>
              <a:ext uri="{FF2B5EF4-FFF2-40B4-BE49-F238E27FC236}">
                <a16:creationId xmlns:a16="http://schemas.microsoft.com/office/drawing/2014/main" id="{DFE91773-EE06-4AE7-A40F-756F2601CB75}"/>
              </a:ext>
            </a:extLst>
          </p:cNvPr>
          <p:cNvSpPr>
            <a:spLocks noGrp="1"/>
          </p:cNvSpPr>
          <p:nvPr>
            <p:ph type="title"/>
          </p:nvPr>
        </p:nvSpPr>
        <p:spPr>
          <a:xfrm>
            <a:off x="942974" y="665163"/>
            <a:ext cx="10515600" cy="1325563"/>
          </a:xfrm>
        </p:spPr>
        <p:txBody>
          <a:bodyPr>
            <a:normAutofit/>
          </a:bodyPr>
          <a:lstStyle/>
          <a:p>
            <a:r>
              <a:rPr lang="en-US" sz="7200" b="1" dirty="0"/>
              <a:t>Solution 1.3</a:t>
            </a:r>
          </a:p>
        </p:txBody>
      </p:sp>
      <p:sp>
        <p:nvSpPr>
          <p:cNvPr id="7" name="Content Placeholder 4">
            <a:extLst>
              <a:ext uri="{FF2B5EF4-FFF2-40B4-BE49-F238E27FC236}">
                <a16:creationId xmlns:a16="http://schemas.microsoft.com/office/drawing/2014/main" id="{C9592758-617A-4BE0-A9BF-E6F1E6B3CA4F}"/>
              </a:ext>
            </a:extLst>
          </p:cNvPr>
          <p:cNvSpPr>
            <a:spLocks noGrp="1"/>
          </p:cNvSpPr>
          <p:nvPr>
            <p:ph idx="1"/>
          </p:nvPr>
        </p:nvSpPr>
        <p:spPr>
          <a:xfrm>
            <a:off x="1024126" y="1955800"/>
            <a:ext cx="11167874" cy="3892550"/>
          </a:xfrm>
        </p:spPr>
        <p:txBody>
          <a:bodyPr/>
          <a:lstStyle/>
          <a:p>
            <a:pPr marL="0" indent="0">
              <a:buNone/>
            </a:pPr>
            <a:r>
              <a:rPr lang="en-US" dirty="0"/>
              <a:t>Create a function called exponent which has 2 parameters. The base will be required with no default value. The power will be optional with a default value of 2</a:t>
            </a:r>
          </a:p>
        </p:txBody>
      </p:sp>
      <p:pic>
        <p:nvPicPr>
          <p:cNvPr id="4" name="Picture 3">
            <a:extLst>
              <a:ext uri="{FF2B5EF4-FFF2-40B4-BE49-F238E27FC236}">
                <a16:creationId xmlns:a16="http://schemas.microsoft.com/office/drawing/2014/main" id="{73F0D7AD-132E-4031-9784-03C4077214EB}"/>
              </a:ext>
            </a:extLst>
          </p:cNvPr>
          <p:cNvPicPr>
            <a:picLocks noChangeAspect="1"/>
          </p:cNvPicPr>
          <p:nvPr/>
        </p:nvPicPr>
        <p:blipFill>
          <a:blip r:embed="rId3"/>
          <a:stretch>
            <a:fillRect/>
          </a:stretch>
        </p:blipFill>
        <p:spPr>
          <a:xfrm>
            <a:off x="1024126" y="3183474"/>
            <a:ext cx="9571674" cy="1683801"/>
          </a:xfrm>
          <a:prstGeom prst="rect">
            <a:avLst/>
          </a:prstGeom>
        </p:spPr>
      </p:pic>
    </p:spTree>
    <p:extLst>
      <p:ext uri="{BB962C8B-B14F-4D97-AF65-F5344CB8AC3E}">
        <p14:creationId xmlns:p14="http://schemas.microsoft.com/office/powerpoint/2010/main" val="3067810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10A0-C3DB-42A8-B2E4-FF7705508CFF}"/>
              </a:ext>
            </a:extLst>
          </p:cNvPr>
          <p:cNvSpPr>
            <a:spLocks noGrp="1"/>
          </p:cNvSpPr>
          <p:nvPr>
            <p:ph type="title"/>
          </p:nvPr>
        </p:nvSpPr>
        <p:spPr>
          <a:xfrm>
            <a:off x="976315" y="616265"/>
            <a:ext cx="9720072" cy="1499616"/>
          </a:xfrm>
        </p:spPr>
        <p:txBody>
          <a:bodyPr/>
          <a:lstStyle/>
          <a:p>
            <a:r>
              <a:rPr lang="en-US" dirty="0"/>
              <a:t>Return</a:t>
            </a:r>
          </a:p>
        </p:txBody>
      </p:sp>
      <p:cxnSp>
        <p:nvCxnSpPr>
          <p:cNvPr id="9" name="Straight Arrow Connector 8">
            <a:extLst>
              <a:ext uri="{FF2B5EF4-FFF2-40B4-BE49-F238E27FC236}">
                <a16:creationId xmlns:a16="http://schemas.microsoft.com/office/drawing/2014/main" id="{3D453E4B-1C57-4639-88D7-5A9D74E10614}"/>
              </a:ext>
            </a:extLst>
          </p:cNvPr>
          <p:cNvCxnSpPr/>
          <p:nvPr/>
        </p:nvCxnSpPr>
        <p:spPr>
          <a:xfrm>
            <a:off x="1153551" y="-2158512"/>
            <a:ext cx="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4">
            <a:extLst>
              <a:ext uri="{FF2B5EF4-FFF2-40B4-BE49-F238E27FC236}">
                <a16:creationId xmlns:a16="http://schemas.microsoft.com/office/drawing/2014/main" id="{26173CD3-E81E-4D5D-8215-D44BB52B9936}"/>
              </a:ext>
            </a:extLst>
          </p:cNvPr>
          <p:cNvSpPr>
            <a:spLocks noGrp="1"/>
          </p:cNvSpPr>
          <p:nvPr>
            <p:ph idx="1"/>
          </p:nvPr>
        </p:nvSpPr>
        <p:spPr>
          <a:xfrm>
            <a:off x="1024126" y="1955800"/>
            <a:ext cx="11167874" cy="3892550"/>
          </a:xfrm>
        </p:spPr>
        <p:txBody>
          <a:bodyPr/>
          <a:lstStyle/>
          <a:p>
            <a:pPr>
              <a:buFont typeface="Wingdings" panose="05000000000000000000" pitchFamily="2" charset="2"/>
              <a:buChar char="Ø"/>
            </a:pPr>
            <a:r>
              <a:rPr lang="en-US" dirty="0"/>
              <a:t>So far we have used the print statement instead of return</a:t>
            </a:r>
          </a:p>
          <a:p>
            <a:pPr>
              <a:buFont typeface="Wingdings" panose="05000000000000000000" pitchFamily="2" charset="2"/>
              <a:buChar char="Ø"/>
            </a:pPr>
            <a:r>
              <a:rPr lang="en-US" dirty="0"/>
              <a:t>The return statement stores the result but does not print</a:t>
            </a:r>
          </a:p>
        </p:txBody>
      </p:sp>
      <p:pic>
        <p:nvPicPr>
          <p:cNvPr id="7" name="Picture 6">
            <a:extLst>
              <a:ext uri="{FF2B5EF4-FFF2-40B4-BE49-F238E27FC236}">
                <a16:creationId xmlns:a16="http://schemas.microsoft.com/office/drawing/2014/main" id="{5762A441-EBDF-4332-858D-A2E587509908}"/>
              </a:ext>
            </a:extLst>
          </p:cNvPr>
          <p:cNvPicPr>
            <a:picLocks noChangeAspect="1"/>
          </p:cNvPicPr>
          <p:nvPr/>
        </p:nvPicPr>
        <p:blipFill rotWithShape="1">
          <a:blip r:embed="rId3"/>
          <a:srcRect b="35720"/>
          <a:stretch/>
        </p:blipFill>
        <p:spPr>
          <a:xfrm>
            <a:off x="1291443" y="3086765"/>
            <a:ext cx="9477183" cy="1316424"/>
          </a:xfrm>
          <a:prstGeom prst="rect">
            <a:avLst/>
          </a:prstGeom>
        </p:spPr>
      </p:pic>
    </p:spTree>
    <p:extLst>
      <p:ext uri="{BB962C8B-B14F-4D97-AF65-F5344CB8AC3E}">
        <p14:creationId xmlns:p14="http://schemas.microsoft.com/office/powerpoint/2010/main" val="2037275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10A0-C3DB-42A8-B2E4-FF7705508CFF}"/>
              </a:ext>
            </a:extLst>
          </p:cNvPr>
          <p:cNvSpPr>
            <a:spLocks noGrp="1"/>
          </p:cNvSpPr>
          <p:nvPr>
            <p:ph type="title"/>
          </p:nvPr>
        </p:nvSpPr>
        <p:spPr>
          <a:xfrm>
            <a:off x="976315" y="616265"/>
            <a:ext cx="9720072" cy="1499616"/>
          </a:xfrm>
        </p:spPr>
        <p:txBody>
          <a:bodyPr/>
          <a:lstStyle/>
          <a:p>
            <a:r>
              <a:rPr lang="en-US" dirty="0"/>
              <a:t>Keyword Argument</a:t>
            </a:r>
          </a:p>
        </p:txBody>
      </p:sp>
      <p:cxnSp>
        <p:nvCxnSpPr>
          <p:cNvPr id="9" name="Straight Arrow Connector 8">
            <a:extLst>
              <a:ext uri="{FF2B5EF4-FFF2-40B4-BE49-F238E27FC236}">
                <a16:creationId xmlns:a16="http://schemas.microsoft.com/office/drawing/2014/main" id="{3D453E4B-1C57-4639-88D7-5A9D74E10614}"/>
              </a:ext>
            </a:extLst>
          </p:cNvPr>
          <p:cNvCxnSpPr/>
          <p:nvPr/>
        </p:nvCxnSpPr>
        <p:spPr>
          <a:xfrm>
            <a:off x="1153551" y="-2158512"/>
            <a:ext cx="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4">
            <a:extLst>
              <a:ext uri="{FF2B5EF4-FFF2-40B4-BE49-F238E27FC236}">
                <a16:creationId xmlns:a16="http://schemas.microsoft.com/office/drawing/2014/main" id="{26173CD3-E81E-4D5D-8215-D44BB52B9936}"/>
              </a:ext>
            </a:extLst>
          </p:cNvPr>
          <p:cNvSpPr>
            <a:spLocks noGrp="1"/>
          </p:cNvSpPr>
          <p:nvPr>
            <p:ph idx="1"/>
          </p:nvPr>
        </p:nvSpPr>
        <p:spPr>
          <a:xfrm>
            <a:off x="1024126" y="1955800"/>
            <a:ext cx="11167874" cy="3892550"/>
          </a:xfrm>
        </p:spPr>
        <p:txBody>
          <a:bodyPr/>
          <a:lstStyle/>
          <a:p>
            <a:pPr>
              <a:buFont typeface="Wingdings" panose="05000000000000000000" pitchFamily="2" charset="2"/>
              <a:buChar char="Ø"/>
            </a:pPr>
            <a:r>
              <a:rPr lang="en-US" dirty="0"/>
              <a:t>Functions can take an infinite number of parameters</a:t>
            </a:r>
          </a:p>
          <a:p>
            <a:pPr>
              <a:buFont typeface="Wingdings" panose="05000000000000000000" pitchFamily="2" charset="2"/>
              <a:buChar char="Ø"/>
            </a:pPr>
            <a:r>
              <a:rPr lang="en-US" dirty="0"/>
              <a:t>Using keyword arguments can help clarify what arguments you are passing by explicitly stating each argument and can save time by skipping optional arguments</a:t>
            </a:r>
          </a:p>
        </p:txBody>
      </p:sp>
      <p:pic>
        <p:nvPicPr>
          <p:cNvPr id="5" name="Picture 4">
            <a:extLst>
              <a:ext uri="{FF2B5EF4-FFF2-40B4-BE49-F238E27FC236}">
                <a16:creationId xmlns:a16="http://schemas.microsoft.com/office/drawing/2014/main" id="{783C4DBB-D3EC-4CDE-8160-7DE5A1E4EC28}"/>
              </a:ext>
            </a:extLst>
          </p:cNvPr>
          <p:cNvPicPr>
            <a:picLocks noChangeAspect="1"/>
          </p:cNvPicPr>
          <p:nvPr/>
        </p:nvPicPr>
        <p:blipFill>
          <a:blip r:embed="rId3"/>
          <a:stretch>
            <a:fillRect/>
          </a:stretch>
        </p:blipFill>
        <p:spPr>
          <a:xfrm>
            <a:off x="1438275" y="3661032"/>
            <a:ext cx="9315450" cy="2162175"/>
          </a:xfrm>
          <a:prstGeom prst="rect">
            <a:avLst/>
          </a:prstGeom>
        </p:spPr>
      </p:pic>
    </p:spTree>
    <p:extLst>
      <p:ext uri="{BB962C8B-B14F-4D97-AF65-F5344CB8AC3E}">
        <p14:creationId xmlns:p14="http://schemas.microsoft.com/office/powerpoint/2010/main" val="2359427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10A0-C3DB-42A8-B2E4-FF7705508CFF}"/>
              </a:ext>
            </a:extLst>
          </p:cNvPr>
          <p:cNvSpPr>
            <a:spLocks noGrp="1"/>
          </p:cNvSpPr>
          <p:nvPr>
            <p:ph type="title"/>
          </p:nvPr>
        </p:nvSpPr>
        <p:spPr>
          <a:xfrm>
            <a:off x="976315" y="616265"/>
            <a:ext cx="9720072" cy="1499616"/>
          </a:xfrm>
        </p:spPr>
        <p:txBody>
          <a:bodyPr/>
          <a:lstStyle/>
          <a:p>
            <a:r>
              <a:rPr lang="en-US" dirty="0"/>
              <a:t>Arguments</a:t>
            </a:r>
          </a:p>
        </p:txBody>
      </p:sp>
      <p:cxnSp>
        <p:nvCxnSpPr>
          <p:cNvPr id="9" name="Straight Arrow Connector 8">
            <a:extLst>
              <a:ext uri="{FF2B5EF4-FFF2-40B4-BE49-F238E27FC236}">
                <a16:creationId xmlns:a16="http://schemas.microsoft.com/office/drawing/2014/main" id="{3D453E4B-1C57-4639-88D7-5A9D74E10614}"/>
              </a:ext>
            </a:extLst>
          </p:cNvPr>
          <p:cNvCxnSpPr/>
          <p:nvPr/>
        </p:nvCxnSpPr>
        <p:spPr>
          <a:xfrm>
            <a:off x="1153551" y="-2158512"/>
            <a:ext cx="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4">
            <a:extLst>
              <a:ext uri="{FF2B5EF4-FFF2-40B4-BE49-F238E27FC236}">
                <a16:creationId xmlns:a16="http://schemas.microsoft.com/office/drawing/2014/main" id="{26173CD3-E81E-4D5D-8215-D44BB52B9936}"/>
              </a:ext>
            </a:extLst>
          </p:cNvPr>
          <p:cNvSpPr>
            <a:spLocks noGrp="1"/>
          </p:cNvSpPr>
          <p:nvPr>
            <p:ph idx="1"/>
          </p:nvPr>
        </p:nvSpPr>
        <p:spPr>
          <a:xfrm>
            <a:off x="756840" y="1683191"/>
            <a:ext cx="11167874" cy="3892550"/>
          </a:xfrm>
        </p:spPr>
        <p:txBody>
          <a:bodyPr/>
          <a:lstStyle/>
          <a:p>
            <a:pPr>
              <a:buFont typeface="Wingdings" panose="05000000000000000000" pitchFamily="2" charset="2"/>
              <a:buChar char="Ø"/>
            </a:pPr>
            <a:r>
              <a:rPr lang="en-US" dirty="0"/>
              <a:t>Although functions can take an unlimited number of arguments, there is amore efficient way to  write something like this</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dirty="0"/>
              <a:t>If we want the function to add numbers together but the number of arguments will vary, use *</a:t>
            </a:r>
          </a:p>
          <a:p>
            <a:pPr>
              <a:buFont typeface="Wingdings" panose="05000000000000000000" pitchFamily="2" charset="2"/>
              <a:buChar char="Ø"/>
            </a:pPr>
            <a:endParaRPr lang="en-US" dirty="0"/>
          </a:p>
        </p:txBody>
      </p:sp>
      <p:pic>
        <p:nvPicPr>
          <p:cNvPr id="5" name="Picture 4">
            <a:extLst>
              <a:ext uri="{FF2B5EF4-FFF2-40B4-BE49-F238E27FC236}">
                <a16:creationId xmlns:a16="http://schemas.microsoft.com/office/drawing/2014/main" id="{2975C99D-9AA8-4639-8307-AD920FB03743}"/>
              </a:ext>
            </a:extLst>
          </p:cNvPr>
          <p:cNvPicPr>
            <a:picLocks noChangeAspect="1"/>
          </p:cNvPicPr>
          <p:nvPr/>
        </p:nvPicPr>
        <p:blipFill rotWithShape="1">
          <a:blip r:embed="rId3"/>
          <a:srcRect t="7271" b="11591"/>
          <a:stretch/>
        </p:blipFill>
        <p:spPr>
          <a:xfrm>
            <a:off x="1795772" y="2518117"/>
            <a:ext cx="8403306" cy="910883"/>
          </a:xfrm>
          <a:prstGeom prst="rect">
            <a:avLst/>
          </a:prstGeom>
        </p:spPr>
      </p:pic>
      <p:pic>
        <p:nvPicPr>
          <p:cNvPr id="4" name="Picture 3">
            <a:extLst>
              <a:ext uri="{FF2B5EF4-FFF2-40B4-BE49-F238E27FC236}">
                <a16:creationId xmlns:a16="http://schemas.microsoft.com/office/drawing/2014/main" id="{BB5C77AC-93C1-469B-87F5-E1DDB36EEC38}"/>
              </a:ext>
            </a:extLst>
          </p:cNvPr>
          <p:cNvPicPr>
            <a:picLocks noChangeAspect="1"/>
          </p:cNvPicPr>
          <p:nvPr/>
        </p:nvPicPr>
        <p:blipFill>
          <a:blip r:embed="rId4"/>
          <a:stretch>
            <a:fillRect/>
          </a:stretch>
        </p:blipFill>
        <p:spPr>
          <a:xfrm>
            <a:off x="4069064" y="4175692"/>
            <a:ext cx="4543425" cy="2466975"/>
          </a:xfrm>
          <a:prstGeom prst="rect">
            <a:avLst/>
          </a:prstGeom>
        </p:spPr>
      </p:pic>
    </p:spTree>
    <p:extLst>
      <p:ext uri="{BB962C8B-B14F-4D97-AF65-F5344CB8AC3E}">
        <p14:creationId xmlns:p14="http://schemas.microsoft.com/office/powerpoint/2010/main" val="246052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10A0-C3DB-42A8-B2E4-FF7705508CFF}"/>
              </a:ext>
            </a:extLst>
          </p:cNvPr>
          <p:cNvSpPr>
            <a:spLocks noGrp="1"/>
          </p:cNvSpPr>
          <p:nvPr>
            <p:ph type="title"/>
          </p:nvPr>
        </p:nvSpPr>
        <p:spPr>
          <a:xfrm>
            <a:off x="976315" y="616265"/>
            <a:ext cx="9720072" cy="1499616"/>
          </a:xfrm>
        </p:spPr>
        <p:txBody>
          <a:bodyPr/>
          <a:lstStyle/>
          <a:p>
            <a:r>
              <a:rPr lang="en-US" dirty="0"/>
              <a:t>Scoping </a:t>
            </a:r>
          </a:p>
        </p:txBody>
      </p:sp>
      <p:cxnSp>
        <p:nvCxnSpPr>
          <p:cNvPr id="9" name="Straight Arrow Connector 8">
            <a:extLst>
              <a:ext uri="{FF2B5EF4-FFF2-40B4-BE49-F238E27FC236}">
                <a16:creationId xmlns:a16="http://schemas.microsoft.com/office/drawing/2014/main" id="{3D453E4B-1C57-4639-88D7-5A9D74E10614}"/>
              </a:ext>
            </a:extLst>
          </p:cNvPr>
          <p:cNvCxnSpPr/>
          <p:nvPr/>
        </p:nvCxnSpPr>
        <p:spPr>
          <a:xfrm>
            <a:off x="1153551" y="-2158512"/>
            <a:ext cx="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4">
            <a:extLst>
              <a:ext uri="{FF2B5EF4-FFF2-40B4-BE49-F238E27FC236}">
                <a16:creationId xmlns:a16="http://schemas.microsoft.com/office/drawing/2014/main" id="{26173CD3-E81E-4D5D-8215-D44BB52B9936}"/>
              </a:ext>
            </a:extLst>
          </p:cNvPr>
          <p:cNvSpPr>
            <a:spLocks noGrp="1"/>
          </p:cNvSpPr>
          <p:nvPr>
            <p:ph idx="1"/>
          </p:nvPr>
        </p:nvSpPr>
        <p:spPr>
          <a:xfrm>
            <a:off x="1024126" y="1936750"/>
            <a:ext cx="10483246" cy="3892550"/>
          </a:xfrm>
        </p:spPr>
        <p:txBody>
          <a:bodyPr/>
          <a:lstStyle/>
          <a:p>
            <a:pPr>
              <a:buFont typeface="Wingdings" panose="05000000000000000000" pitchFamily="2" charset="2"/>
              <a:buChar char="Ø"/>
            </a:pPr>
            <a:r>
              <a:rPr lang="en-US" dirty="0"/>
              <a:t>Variables in python can only be accessed and manipulated only in certain parts of the code.</a:t>
            </a:r>
          </a:p>
        </p:txBody>
      </p:sp>
      <p:pic>
        <p:nvPicPr>
          <p:cNvPr id="6" name="Picture 5">
            <a:extLst>
              <a:ext uri="{FF2B5EF4-FFF2-40B4-BE49-F238E27FC236}">
                <a16:creationId xmlns:a16="http://schemas.microsoft.com/office/drawing/2014/main" id="{064D4CBB-E538-40F5-B197-1076C855280D}"/>
              </a:ext>
            </a:extLst>
          </p:cNvPr>
          <p:cNvPicPr>
            <a:picLocks noChangeAspect="1"/>
          </p:cNvPicPr>
          <p:nvPr/>
        </p:nvPicPr>
        <p:blipFill>
          <a:blip r:embed="rId3"/>
          <a:stretch>
            <a:fillRect/>
          </a:stretch>
        </p:blipFill>
        <p:spPr>
          <a:xfrm>
            <a:off x="902779" y="2919412"/>
            <a:ext cx="10265095" cy="2414588"/>
          </a:xfrm>
          <a:prstGeom prst="rect">
            <a:avLst/>
          </a:prstGeom>
        </p:spPr>
      </p:pic>
    </p:spTree>
    <p:extLst>
      <p:ext uri="{BB962C8B-B14F-4D97-AF65-F5344CB8AC3E}">
        <p14:creationId xmlns:p14="http://schemas.microsoft.com/office/powerpoint/2010/main" val="3546537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10A0-C3DB-42A8-B2E4-FF7705508CFF}"/>
              </a:ext>
            </a:extLst>
          </p:cNvPr>
          <p:cNvSpPr>
            <a:spLocks noGrp="1"/>
          </p:cNvSpPr>
          <p:nvPr>
            <p:ph type="title"/>
          </p:nvPr>
        </p:nvSpPr>
        <p:spPr>
          <a:xfrm>
            <a:off x="976315" y="616265"/>
            <a:ext cx="9720072" cy="1499616"/>
          </a:xfrm>
        </p:spPr>
        <p:txBody>
          <a:bodyPr/>
          <a:lstStyle/>
          <a:p>
            <a:r>
              <a:rPr lang="en-US" dirty="0"/>
              <a:t>Scoping </a:t>
            </a:r>
          </a:p>
        </p:txBody>
      </p:sp>
      <p:cxnSp>
        <p:nvCxnSpPr>
          <p:cNvPr id="9" name="Straight Arrow Connector 8">
            <a:extLst>
              <a:ext uri="{FF2B5EF4-FFF2-40B4-BE49-F238E27FC236}">
                <a16:creationId xmlns:a16="http://schemas.microsoft.com/office/drawing/2014/main" id="{3D453E4B-1C57-4639-88D7-5A9D74E10614}"/>
              </a:ext>
            </a:extLst>
          </p:cNvPr>
          <p:cNvCxnSpPr/>
          <p:nvPr/>
        </p:nvCxnSpPr>
        <p:spPr>
          <a:xfrm>
            <a:off x="1153551" y="-2158512"/>
            <a:ext cx="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4">
            <a:extLst>
              <a:ext uri="{FF2B5EF4-FFF2-40B4-BE49-F238E27FC236}">
                <a16:creationId xmlns:a16="http://schemas.microsoft.com/office/drawing/2014/main" id="{26173CD3-E81E-4D5D-8215-D44BB52B9936}"/>
              </a:ext>
            </a:extLst>
          </p:cNvPr>
          <p:cNvSpPr>
            <a:spLocks noGrp="1"/>
          </p:cNvSpPr>
          <p:nvPr>
            <p:ph idx="1"/>
          </p:nvPr>
        </p:nvSpPr>
        <p:spPr>
          <a:xfrm>
            <a:off x="1024126" y="1955800"/>
            <a:ext cx="10342569" cy="3892550"/>
          </a:xfrm>
        </p:spPr>
        <p:txBody>
          <a:bodyPr/>
          <a:lstStyle/>
          <a:p>
            <a:pPr>
              <a:buFont typeface="Wingdings" panose="05000000000000000000" pitchFamily="2" charset="2"/>
              <a:buChar char="Ø"/>
            </a:pPr>
            <a:r>
              <a:rPr lang="en-US" dirty="0"/>
              <a:t>Variables in python can only be accessed and manipulated only in certain parts of the code.</a:t>
            </a:r>
          </a:p>
        </p:txBody>
      </p:sp>
      <p:pic>
        <p:nvPicPr>
          <p:cNvPr id="5" name="Picture 4">
            <a:extLst>
              <a:ext uri="{FF2B5EF4-FFF2-40B4-BE49-F238E27FC236}">
                <a16:creationId xmlns:a16="http://schemas.microsoft.com/office/drawing/2014/main" id="{E1A0BCB4-3B47-421E-B3E1-A33977044B72}"/>
              </a:ext>
            </a:extLst>
          </p:cNvPr>
          <p:cNvPicPr>
            <a:picLocks noChangeAspect="1"/>
          </p:cNvPicPr>
          <p:nvPr/>
        </p:nvPicPr>
        <p:blipFill>
          <a:blip r:embed="rId3"/>
          <a:stretch>
            <a:fillRect/>
          </a:stretch>
        </p:blipFill>
        <p:spPr>
          <a:xfrm>
            <a:off x="1287780" y="3024633"/>
            <a:ext cx="9444332" cy="2250752"/>
          </a:xfrm>
          <a:prstGeom prst="rect">
            <a:avLst/>
          </a:prstGeom>
        </p:spPr>
      </p:pic>
    </p:spTree>
    <p:extLst>
      <p:ext uri="{BB962C8B-B14F-4D97-AF65-F5344CB8AC3E}">
        <p14:creationId xmlns:p14="http://schemas.microsoft.com/office/powerpoint/2010/main" val="3481579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10A0-C3DB-42A8-B2E4-FF7705508CFF}"/>
              </a:ext>
            </a:extLst>
          </p:cNvPr>
          <p:cNvSpPr>
            <a:spLocks noGrp="1"/>
          </p:cNvSpPr>
          <p:nvPr>
            <p:ph type="title"/>
          </p:nvPr>
        </p:nvSpPr>
        <p:spPr>
          <a:xfrm>
            <a:off x="976315" y="616265"/>
            <a:ext cx="9720072" cy="1499616"/>
          </a:xfrm>
        </p:spPr>
        <p:txBody>
          <a:bodyPr/>
          <a:lstStyle/>
          <a:p>
            <a:r>
              <a:rPr lang="en-US" dirty="0"/>
              <a:t>Scoping </a:t>
            </a:r>
          </a:p>
        </p:txBody>
      </p:sp>
      <p:cxnSp>
        <p:nvCxnSpPr>
          <p:cNvPr id="9" name="Straight Arrow Connector 8">
            <a:extLst>
              <a:ext uri="{FF2B5EF4-FFF2-40B4-BE49-F238E27FC236}">
                <a16:creationId xmlns:a16="http://schemas.microsoft.com/office/drawing/2014/main" id="{3D453E4B-1C57-4639-88D7-5A9D74E10614}"/>
              </a:ext>
            </a:extLst>
          </p:cNvPr>
          <p:cNvCxnSpPr/>
          <p:nvPr/>
        </p:nvCxnSpPr>
        <p:spPr>
          <a:xfrm>
            <a:off x="1153551" y="-2158512"/>
            <a:ext cx="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4">
            <a:extLst>
              <a:ext uri="{FF2B5EF4-FFF2-40B4-BE49-F238E27FC236}">
                <a16:creationId xmlns:a16="http://schemas.microsoft.com/office/drawing/2014/main" id="{26173CD3-E81E-4D5D-8215-D44BB52B9936}"/>
              </a:ext>
            </a:extLst>
          </p:cNvPr>
          <p:cNvSpPr>
            <a:spLocks noGrp="1"/>
          </p:cNvSpPr>
          <p:nvPr>
            <p:ph idx="1"/>
          </p:nvPr>
        </p:nvSpPr>
        <p:spPr>
          <a:xfrm>
            <a:off x="1024126" y="1955800"/>
            <a:ext cx="11167874" cy="3892550"/>
          </a:xfrm>
        </p:spPr>
        <p:txBody>
          <a:bodyPr/>
          <a:lstStyle/>
          <a:p>
            <a:pPr>
              <a:buFont typeface="Wingdings" panose="05000000000000000000" pitchFamily="2" charset="2"/>
              <a:buChar char="Ø"/>
            </a:pPr>
            <a:r>
              <a:rPr lang="en-US" dirty="0"/>
              <a:t>You can use the global keyword to change the scope</a:t>
            </a:r>
          </a:p>
        </p:txBody>
      </p:sp>
      <p:pic>
        <p:nvPicPr>
          <p:cNvPr id="3" name="Picture 2">
            <a:extLst>
              <a:ext uri="{FF2B5EF4-FFF2-40B4-BE49-F238E27FC236}">
                <a16:creationId xmlns:a16="http://schemas.microsoft.com/office/drawing/2014/main" id="{A0C78BBF-44E6-45B4-8337-B19AA8E148D2}"/>
              </a:ext>
            </a:extLst>
          </p:cNvPr>
          <p:cNvPicPr>
            <a:picLocks noChangeAspect="1"/>
          </p:cNvPicPr>
          <p:nvPr/>
        </p:nvPicPr>
        <p:blipFill rotWithShape="1">
          <a:blip r:embed="rId3"/>
          <a:srcRect t="7118" b="-1"/>
          <a:stretch/>
        </p:blipFill>
        <p:spPr>
          <a:xfrm>
            <a:off x="1181100" y="2982351"/>
            <a:ext cx="9829800" cy="2521414"/>
          </a:xfrm>
          <a:prstGeom prst="rect">
            <a:avLst/>
          </a:prstGeom>
        </p:spPr>
      </p:pic>
    </p:spTree>
    <p:extLst>
      <p:ext uri="{BB962C8B-B14F-4D97-AF65-F5344CB8AC3E}">
        <p14:creationId xmlns:p14="http://schemas.microsoft.com/office/powerpoint/2010/main" val="1548085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10A0-C3DB-42A8-B2E4-FF7705508CFF}"/>
              </a:ext>
            </a:extLst>
          </p:cNvPr>
          <p:cNvSpPr>
            <a:spLocks noGrp="1"/>
          </p:cNvSpPr>
          <p:nvPr>
            <p:ph type="title"/>
          </p:nvPr>
        </p:nvSpPr>
        <p:spPr/>
        <p:txBody>
          <a:bodyPr/>
          <a:lstStyle/>
          <a:p>
            <a:r>
              <a:rPr lang="en-US" dirty="0"/>
              <a:t>Resources</a:t>
            </a:r>
          </a:p>
        </p:txBody>
      </p:sp>
      <p:sp>
        <p:nvSpPr>
          <p:cNvPr id="5" name="Content Placeholder 4">
            <a:extLst>
              <a:ext uri="{FF2B5EF4-FFF2-40B4-BE49-F238E27FC236}">
                <a16:creationId xmlns:a16="http://schemas.microsoft.com/office/drawing/2014/main" id="{270CB3C5-AA98-496A-AC4C-2DB27CFB138B}"/>
              </a:ext>
            </a:extLst>
          </p:cNvPr>
          <p:cNvSpPr>
            <a:spLocks noGrp="1"/>
          </p:cNvSpPr>
          <p:nvPr>
            <p:ph idx="1"/>
          </p:nvPr>
        </p:nvSpPr>
        <p:spPr/>
        <p:txBody>
          <a:bodyPr/>
          <a:lstStyle/>
          <a:p>
            <a:r>
              <a:rPr lang="en-US" dirty="0">
                <a:hlinkClick r:id="rId2"/>
              </a:rPr>
              <a:t>eBook</a:t>
            </a:r>
            <a:endParaRPr lang="en-US" dirty="0"/>
          </a:p>
          <a:p>
            <a:r>
              <a:rPr lang="en-US" dirty="0">
                <a:hlinkClick r:id="rId3"/>
              </a:rPr>
              <a:t>Hard Copy book</a:t>
            </a:r>
            <a:endParaRPr lang="en-US" dirty="0"/>
          </a:p>
          <a:p>
            <a:r>
              <a:rPr lang="en-US" dirty="0">
                <a:hlinkClick r:id="rId4"/>
              </a:rPr>
              <a:t>Visualizing Code tool</a:t>
            </a:r>
            <a:endParaRPr lang="en-US" dirty="0"/>
          </a:p>
          <a:p>
            <a:r>
              <a:rPr lang="en-US" dirty="0">
                <a:hlinkClick r:id="rId5"/>
              </a:rPr>
              <a:t>Cheat Sheets</a:t>
            </a:r>
            <a:endParaRPr lang="en-US" dirty="0"/>
          </a:p>
          <a:p>
            <a:endParaRPr lang="en-US" dirty="0"/>
          </a:p>
          <a:p>
            <a:r>
              <a:rPr lang="en-US" dirty="0"/>
              <a:t>*Control click to go to the link.</a:t>
            </a:r>
          </a:p>
          <a:p>
            <a:endParaRPr lang="en-US" dirty="0"/>
          </a:p>
        </p:txBody>
      </p:sp>
    </p:spTree>
    <p:extLst>
      <p:ext uri="{BB962C8B-B14F-4D97-AF65-F5344CB8AC3E}">
        <p14:creationId xmlns:p14="http://schemas.microsoft.com/office/powerpoint/2010/main" val="185396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10A0-C3DB-42A8-B2E4-FF7705508CFF}"/>
              </a:ext>
            </a:extLst>
          </p:cNvPr>
          <p:cNvSpPr>
            <a:spLocks noGrp="1"/>
          </p:cNvSpPr>
          <p:nvPr>
            <p:ph type="title"/>
          </p:nvPr>
        </p:nvSpPr>
        <p:spPr>
          <a:xfrm>
            <a:off x="976315" y="616265"/>
            <a:ext cx="9720072" cy="1499616"/>
          </a:xfrm>
        </p:spPr>
        <p:txBody>
          <a:bodyPr/>
          <a:lstStyle/>
          <a:p>
            <a:r>
              <a:rPr lang="en-US" dirty="0"/>
              <a:t>Functions</a:t>
            </a:r>
          </a:p>
        </p:txBody>
      </p:sp>
      <p:cxnSp>
        <p:nvCxnSpPr>
          <p:cNvPr id="9" name="Straight Arrow Connector 8">
            <a:extLst>
              <a:ext uri="{FF2B5EF4-FFF2-40B4-BE49-F238E27FC236}">
                <a16:creationId xmlns:a16="http://schemas.microsoft.com/office/drawing/2014/main" id="{3D453E4B-1C57-4639-88D7-5A9D74E10614}"/>
              </a:ext>
            </a:extLst>
          </p:cNvPr>
          <p:cNvCxnSpPr/>
          <p:nvPr/>
        </p:nvCxnSpPr>
        <p:spPr>
          <a:xfrm>
            <a:off x="1153551" y="-2158512"/>
            <a:ext cx="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4">
            <a:extLst>
              <a:ext uri="{FF2B5EF4-FFF2-40B4-BE49-F238E27FC236}">
                <a16:creationId xmlns:a16="http://schemas.microsoft.com/office/drawing/2014/main" id="{26173CD3-E81E-4D5D-8215-D44BB52B9936}"/>
              </a:ext>
            </a:extLst>
          </p:cNvPr>
          <p:cNvSpPr>
            <a:spLocks noGrp="1"/>
          </p:cNvSpPr>
          <p:nvPr>
            <p:ph idx="1"/>
          </p:nvPr>
        </p:nvSpPr>
        <p:spPr>
          <a:xfrm>
            <a:off x="827179" y="1913597"/>
            <a:ext cx="11167874" cy="3892550"/>
          </a:xfrm>
        </p:spPr>
        <p:txBody>
          <a:bodyPr/>
          <a:lstStyle/>
          <a:p>
            <a:pPr>
              <a:buFont typeface="Wingdings" panose="05000000000000000000" pitchFamily="2" charset="2"/>
              <a:buChar char="Ø"/>
            </a:pPr>
            <a:r>
              <a:rPr lang="en-US" dirty="0"/>
              <a:t>Functions are code blocks that perform certain tasks</a:t>
            </a:r>
          </a:p>
          <a:p>
            <a:pPr>
              <a:buFont typeface="Wingdings" panose="05000000000000000000" pitchFamily="2" charset="2"/>
              <a:buChar char="Ø"/>
            </a:pPr>
            <a:r>
              <a:rPr lang="en-US" dirty="0"/>
              <a:t>You have been frequently using functions such as input and print</a:t>
            </a:r>
          </a:p>
          <a:p>
            <a:pPr>
              <a:buFont typeface="Wingdings" panose="05000000000000000000" pitchFamily="2" charset="2"/>
              <a:buChar char="Ø"/>
            </a:pPr>
            <a:r>
              <a:rPr lang="en-US" dirty="0"/>
              <a:t>Python also allows you to create your own which allows you to re-use code</a:t>
            </a:r>
          </a:p>
        </p:txBody>
      </p:sp>
      <p:sp>
        <p:nvSpPr>
          <p:cNvPr id="5" name="Rectangle 4">
            <a:extLst>
              <a:ext uri="{FF2B5EF4-FFF2-40B4-BE49-F238E27FC236}">
                <a16:creationId xmlns:a16="http://schemas.microsoft.com/office/drawing/2014/main" id="{A67AB42A-4BCA-4742-BBF4-0D2F198535B8}"/>
              </a:ext>
            </a:extLst>
          </p:cNvPr>
          <p:cNvSpPr/>
          <p:nvPr/>
        </p:nvSpPr>
        <p:spPr>
          <a:xfrm>
            <a:off x="3718706" y="3922464"/>
            <a:ext cx="3741730"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print</a:t>
            </a:r>
            <a:r>
              <a:rPr lang="en-US" sz="5400" b="0" cap="none" spc="0" dirty="0">
                <a:ln w="0"/>
                <a:solidFill>
                  <a:schemeClr val="tx1"/>
                </a:solidFill>
                <a:effectLst>
                  <a:outerShdw blurRad="38100" dist="19050" dir="2700000" algn="tl" rotWithShape="0">
                    <a:schemeClr val="dk1">
                      <a:alpha val="40000"/>
                    </a:schemeClr>
                  </a:outerShdw>
                </a:effectLst>
              </a:rPr>
              <a:t>(“Hello”)</a:t>
            </a:r>
          </a:p>
        </p:txBody>
      </p:sp>
      <p:cxnSp>
        <p:nvCxnSpPr>
          <p:cNvPr id="6" name="Straight Arrow Connector 5">
            <a:extLst>
              <a:ext uri="{FF2B5EF4-FFF2-40B4-BE49-F238E27FC236}">
                <a16:creationId xmlns:a16="http://schemas.microsoft.com/office/drawing/2014/main" id="{1838E8BE-D387-4D8A-9A2B-AFA20F7AF3DE}"/>
              </a:ext>
            </a:extLst>
          </p:cNvPr>
          <p:cNvCxnSpPr/>
          <p:nvPr/>
        </p:nvCxnSpPr>
        <p:spPr>
          <a:xfrm>
            <a:off x="1153551" y="-442252"/>
            <a:ext cx="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24F9B513-4D32-4411-8342-B6E0F782DBA1}"/>
              </a:ext>
            </a:extLst>
          </p:cNvPr>
          <p:cNvCxnSpPr>
            <a:cxnSpLocks/>
          </p:cNvCxnSpPr>
          <p:nvPr/>
        </p:nvCxnSpPr>
        <p:spPr>
          <a:xfrm>
            <a:off x="3938954" y="3685423"/>
            <a:ext cx="182880" cy="47408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ACAD99C-6269-4265-971B-C2F9FA3337B2}"/>
              </a:ext>
            </a:extLst>
          </p:cNvPr>
          <p:cNvCxnSpPr>
            <a:cxnSpLocks/>
          </p:cNvCxnSpPr>
          <p:nvPr/>
        </p:nvCxnSpPr>
        <p:spPr>
          <a:xfrm flipH="1">
            <a:off x="6404222" y="3643219"/>
            <a:ext cx="26424" cy="47408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9191C29-C61F-44E8-9E33-665029D452BA}"/>
              </a:ext>
            </a:extLst>
          </p:cNvPr>
          <p:cNvSpPr txBox="1"/>
          <p:nvPr/>
        </p:nvSpPr>
        <p:spPr>
          <a:xfrm>
            <a:off x="3529917" y="3345853"/>
            <a:ext cx="1009258" cy="369332"/>
          </a:xfrm>
          <a:prstGeom prst="rect">
            <a:avLst/>
          </a:prstGeom>
          <a:noFill/>
        </p:spPr>
        <p:txBody>
          <a:bodyPr wrap="square" rtlCol="0">
            <a:spAutoFit/>
          </a:bodyPr>
          <a:lstStyle/>
          <a:p>
            <a:r>
              <a:rPr lang="en-US" dirty="0"/>
              <a:t>function</a:t>
            </a:r>
          </a:p>
        </p:txBody>
      </p:sp>
      <p:sp>
        <p:nvSpPr>
          <p:cNvPr id="11" name="TextBox 18">
            <a:extLst>
              <a:ext uri="{FF2B5EF4-FFF2-40B4-BE49-F238E27FC236}">
                <a16:creationId xmlns:a16="http://schemas.microsoft.com/office/drawing/2014/main" id="{977FB482-F45F-4084-9111-211B0E517087}"/>
              </a:ext>
            </a:extLst>
          </p:cNvPr>
          <p:cNvSpPr txBox="1"/>
          <p:nvPr/>
        </p:nvSpPr>
        <p:spPr>
          <a:xfrm>
            <a:off x="5940941" y="3292963"/>
            <a:ext cx="1151836"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argument</a:t>
            </a:r>
          </a:p>
        </p:txBody>
      </p:sp>
      <p:sp>
        <p:nvSpPr>
          <p:cNvPr id="12" name="Rectangle 11">
            <a:extLst>
              <a:ext uri="{FF2B5EF4-FFF2-40B4-BE49-F238E27FC236}">
                <a16:creationId xmlns:a16="http://schemas.microsoft.com/office/drawing/2014/main" id="{3EBCA49E-D9E2-4EAF-B67A-7ACCBADCD098}"/>
              </a:ext>
            </a:extLst>
          </p:cNvPr>
          <p:cNvSpPr/>
          <p:nvPr/>
        </p:nvSpPr>
        <p:spPr>
          <a:xfrm>
            <a:off x="3177712" y="4913005"/>
            <a:ext cx="4823757" cy="923330"/>
          </a:xfrm>
          <a:prstGeom prst="rect">
            <a:avLst/>
          </a:prstGeom>
          <a:noFill/>
        </p:spPr>
        <p:txBody>
          <a:bodyPr wrap="none" lIns="91440" tIns="45720" rIns="91440" bIns="45720">
            <a:spAutoFit/>
          </a:bodyPr>
          <a:lstStyle/>
          <a:p>
            <a:pPr algn="ctr"/>
            <a:r>
              <a:rPr lang="en-US" sz="5400" dirty="0">
                <a:ln w="0"/>
                <a:solidFill>
                  <a:srgbClr val="FF0000"/>
                </a:solidFill>
                <a:effectLst>
                  <a:outerShdw blurRad="38100" dist="19050" dir="2700000" algn="tl" rotWithShape="0">
                    <a:schemeClr val="dk1">
                      <a:alpha val="40000"/>
                    </a:schemeClr>
                  </a:outerShdw>
                </a:effectLst>
              </a:rPr>
              <a:t>print(</a:t>
            </a:r>
            <a:r>
              <a:rPr lang="en-US" sz="5400" dirty="0" err="1">
                <a:ln w="0"/>
                <a:solidFill>
                  <a:srgbClr val="00B050"/>
                </a:solidFill>
                <a:effectLst>
                  <a:outerShdw blurRad="38100" dist="19050" dir="2700000" algn="tl" rotWithShape="0">
                    <a:schemeClr val="dk1">
                      <a:alpha val="40000"/>
                    </a:schemeClr>
                  </a:outerShdw>
                </a:effectLst>
              </a:rPr>
              <a:t>len</a:t>
            </a:r>
            <a:r>
              <a:rPr lang="en-US" sz="5400" dirty="0">
                <a:ln w="0"/>
                <a:solidFill>
                  <a:srgbClr val="00B050"/>
                </a:solidFill>
                <a:effectLst>
                  <a:outerShdw blurRad="38100" dist="19050" dir="2700000" algn="tl" rotWithShape="0">
                    <a:schemeClr val="dk1">
                      <a:alpha val="40000"/>
                    </a:schemeClr>
                  </a:outerShdw>
                </a:effectLst>
              </a:rPr>
              <a:t>(“hello”)</a:t>
            </a:r>
            <a:r>
              <a:rPr lang="en-US" sz="5400" b="0" cap="none" spc="0" dirty="0">
                <a:ln w="0"/>
                <a:solidFill>
                  <a:srgbClr val="FF0000"/>
                </a:solidFill>
                <a:effectLst>
                  <a:outerShdw blurRad="38100" dist="19050" dir="2700000" algn="tl" rotWithShape="0">
                    <a:schemeClr val="dk1">
                      <a:alpha val="40000"/>
                    </a:schemeClr>
                  </a:outerShdw>
                </a:effectLst>
              </a:rPr>
              <a:t>)</a:t>
            </a:r>
          </a:p>
        </p:txBody>
      </p:sp>
      <p:sp>
        <p:nvSpPr>
          <p:cNvPr id="13" name="Rectangle 12">
            <a:extLst>
              <a:ext uri="{FF2B5EF4-FFF2-40B4-BE49-F238E27FC236}">
                <a16:creationId xmlns:a16="http://schemas.microsoft.com/office/drawing/2014/main" id="{DF2F9256-AFAA-4810-BF55-87AA04ADD2C8}"/>
              </a:ext>
            </a:extLst>
          </p:cNvPr>
          <p:cNvSpPr/>
          <p:nvPr/>
        </p:nvSpPr>
        <p:spPr>
          <a:xfrm>
            <a:off x="1689032" y="5903546"/>
            <a:ext cx="8294643" cy="923330"/>
          </a:xfrm>
          <a:prstGeom prst="rect">
            <a:avLst/>
          </a:prstGeom>
          <a:noFill/>
        </p:spPr>
        <p:txBody>
          <a:bodyPr wrap="none" lIns="91440" tIns="45720" rIns="91440" bIns="45720">
            <a:spAutoFit/>
          </a:bodyPr>
          <a:lstStyle/>
          <a:p>
            <a:pPr algn="ctr"/>
            <a:r>
              <a:rPr lang="en-US" sz="5400" dirty="0">
                <a:ln w="0"/>
                <a:solidFill>
                  <a:srgbClr val="FF0000"/>
                </a:solidFill>
                <a:effectLst>
                  <a:outerShdw blurRad="38100" dist="19050" dir="2700000" algn="tl" rotWithShape="0">
                    <a:schemeClr val="dk1">
                      <a:alpha val="40000"/>
                    </a:schemeClr>
                  </a:outerShdw>
                </a:effectLst>
              </a:rPr>
              <a:t>int(</a:t>
            </a:r>
            <a:r>
              <a:rPr lang="en-US" sz="5400" dirty="0">
                <a:ln w="0"/>
                <a:solidFill>
                  <a:srgbClr val="00B050"/>
                </a:solidFill>
                <a:effectLst>
                  <a:outerShdw blurRad="38100" dist="19050" dir="2700000" algn="tl" rotWithShape="0">
                    <a:schemeClr val="dk1">
                      <a:alpha val="40000"/>
                    </a:schemeClr>
                  </a:outerShdw>
                </a:effectLst>
              </a:rPr>
              <a:t>input(“How old are you?”)</a:t>
            </a:r>
            <a:r>
              <a:rPr lang="en-US" sz="5400" b="0" cap="none" spc="0" dirty="0">
                <a:ln w="0"/>
                <a:solidFill>
                  <a:srgbClr val="FF0000"/>
                </a:solidFill>
                <a:effectLst>
                  <a:outerShdw blurRad="38100" dist="19050" dir="2700000" algn="tl" rotWithShape="0">
                    <a:schemeClr val="dk1">
                      <a:alpha val="40000"/>
                    </a:schemeClr>
                  </a:outerShdw>
                </a:effectLst>
              </a:rPr>
              <a:t>)</a:t>
            </a:r>
          </a:p>
        </p:txBody>
      </p:sp>
    </p:spTree>
    <p:extLst>
      <p:ext uri="{BB962C8B-B14F-4D97-AF65-F5344CB8AC3E}">
        <p14:creationId xmlns:p14="http://schemas.microsoft.com/office/powerpoint/2010/main" val="415258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10A0-C3DB-42A8-B2E4-FF7705508CFF}"/>
              </a:ext>
            </a:extLst>
          </p:cNvPr>
          <p:cNvSpPr>
            <a:spLocks noGrp="1"/>
          </p:cNvSpPr>
          <p:nvPr>
            <p:ph type="title"/>
          </p:nvPr>
        </p:nvSpPr>
        <p:spPr>
          <a:xfrm>
            <a:off x="976315" y="616265"/>
            <a:ext cx="9720072" cy="1499616"/>
          </a:xfrm>
        </p:spPr>
        <p:txBody>
          <a:bodyPr/>
          <a:lstStyle/>
          <a:p>
            <a:r>
              <a:rPr lang="en-US" dirty="0"/>
              <a:t>Parameters vs arguments</a:t>
            </a:r>
          </a:p>
        </p:txBody>
      </p:sp>
      <p:cxnSp>
        <p:nvCxnSpPr>
          <p:cNvPr id="9" name="Straight Arrow Connector 8">
            <a:extLst>
              <a:ext uri="{FF2B5EF4-FFF2-40B4-BE49-F238E27FC236}">
                <a16:creationId xmlns:a16="http://schemas.microsoft.com/office/drawing/2014/main" id="{3D453E4B-1C57-4639-88D7-5A9D74E10614}"/>
              </a:ext>
            </a:extLst>
          </p:cNvPr>
          <p:cNvCxnSpPr/>
          <p:nvPr/>
        </p:nvCxnSpPr>
        <p:spPr>
          <a:xfrm>
            <a:off x="1153551" y="-2158512"/>
            <a:ext cx="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4">
            <a:extLst>
              <a:ext uri="{FF2B5EF4-FFF2-40B4-BE49-F238E27FC236}">
                <a16:creationId xmlns:a16="http://schemas.microsoft.com/office/drawing/2014/main" id="{26173CD3-E81E-4D5D-8215-D44BB52B9936}"/>
              </a:ext>
            </a:extLst>
          </p:cNvPr>
          <p:cNvSpPr>
            <a:spLocks noGrp="1"/>
          </p:cNvSpPr>
          <p:nvPr>
            <p:ph idx="1"/>
          </p:nvPr>
        </p:nvSpPr>
        <p:spPr>
          <a:xfrm>
            <a:off x="813111" y="1899529"/>
            <a:ext cx="11167874" cy="3892550"/>
          </a:xfrm>
        </p:spPr>
        <p:txBody>
          <a:bodyPr/>
          <a:lstStyle/>
          <a:p>
            <a:pPr>
              <a:buFont typeface="Wingdings" panose="05000000000000000000" pitchFamily="2" charset="2"/>
              <a:buChar char="Ø"/>
            </a:pPr>
            <a:r>
              <a:rPr lang="en-US" dirty="0"/>
              <a:t>Parameters and arguments are sometimes used interchangeably but they are different</a:t>
            </a:r>
          </a:p>
          <a:p>
            <a:pPr>
              <a:buFont typeface="Wingdings" panose="05000000000000000000" pitchFamily="2" charset="2"/>
              <a:buChar char="Ø"/>
            </a:pPr>
            <a:r>
              <a:rPr lang="en-US" dirty="0"/>
              <a:t>A parameter is the variable name declared in the definition </a:t>
            </a:r>
          </a:p>
          <a:p>
            <a:pPr>
              <a:buFont typeface="Wingdings" panose="05000000000000000000" pitchFamily="2" charset="2"/>
              <a:buChar char="Ø"/>
            </a:pPr>
            <a:r>
              <a:rPr lang="en-US" dirty="0"/>
              <a:t>An argument is the data we pass into those parameters</a:t>
            </a:r>
          </a:p>
          <a:p>
            <a:pPr>
              <a:buFont typeface="Wingdings" panose="05000000000000000000" pitchFamily="2" charset="2"/>
              <a:buChar char="Ø"/>
            </a:pPr>
            <a:endParaRPr lang="en-US" dirty="0"/>
          </a:p>
        </p:txBody>
      </p:sp>
      <p:pic>
        <p:nvPicPr>
          <p:cNvPr id="3" name="Picture 2">
            <a:extLst>
              <a:ext uri="{FF2B5EF4-FFF2-40B4-BE49-F238E27FC236}">
                <a16:creationId xmlns:a16="http://schemas.microsoft.com/office/drawing/2014/main" id="{3D84B392-9D5D-41DC-BEA2-6B3CDC1F4D1E}"/>
              </a:ext>
            </a:extLst>
          </p:cNvPr>
          <p:cNvPicPr>
            <a:picLocks noChangeAspect="1"/>
          </p:cNvPicPr>
          <p:nvPr/>
        </p:nvPicPr>
        <p:blipFill>
          <a:blip r:embed="rId3"/>
          <a:stretch>
            <a:fillRect/>
          </a:stretch>
        </p:blipFill>
        <p:spPr>
          <a:xfrm>
            <a:off x="2533942" y="3661602"/>
            <a:ext cx="5104815" cy="2466178"/>
          </a:xfrm>
          <a:prstGeom prst="rect">
            <a:avLst/>
          </a:prstGeom>
        </p:spPr>
      </p:pic>
    </p:spTree>
    <p:extLst>
      <p:ext uri="{BB962C8B-B14F-4D97-AF65-F5344CB8AC3E}">
        <p14:creationId xmlns:p14="http://schemas.microsoft.com/office/powerpoint/2010/main" val="3852596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10A0-C3DB-42A8-B2E4-FF7705508CFF}"/>
              </a:ext>
            </a:extLst>
          </p:cNvPr>
          <p:cNvSpPr>
            <a:spLocks noGrp="1"/>
          </p:cNvSpPr>
          <p:nvPr>
            <p:ph type="title"/>
          </p:nvPr>
        </p:nvSpPr>
        <p:spPr>
          <a:xfrm>
            <a:off x="976315" y="616265"/>
            <a:ext cx="9720072" cy="1499616"/>
          </a:xfrm>
        </p:spPr>
        <p:txBody>
          <a:bodyPr/>
          <a:lstStyle/>
          <a:p>
            <a:r>
              <a:rPr lang="en-US" dirty="0"/>
              <a:t>Functions</a:t>
            </a:r>
          </a:p>
        </p:txBody>
      </p:sp>
      <p:cxnSp>
        <p:nvCxnSpPr>
          <p:cNvPr id="9" name="Straight Arrow Connector 8">
            <a:extLst>
              <a:ext uri="{FF2B5EF4-FFF2-40B4-BE49-F238E27FC236}">
                <a16:creationId xmlns:a16="http://schemas.microsoft.com/office/drawing/2014/main" id="{3D453E4B-1C57-4639-88D7-5A9D74E10614}"/>
              </a:ext>
            </a:extLst>
          </p:cNvPr>
          <p:cNvCxnSpPr/>
          <p:nvPr/>
        </p:nvCxnSpPr>
        <p:spPr>
          <a:xfrm>
            <a:off x="1153551" y="-2158512"/>
            <a:ext cx="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4">
            <a:extLst>
              <a:ext uri="{FF2B5EF4-FFF2-40B4-BE49-F238E27FC236}">
                <a16:creationId xmlns:a16="http://schemas.microsoft.com/office/drawing/2014/main" id="{26173CD3-E81E-4D5D-8215-D44BB52B9936}"/>
              </a:ext>
            </a:extLst>
          </p:cNvPr>
          <p:cNvSpPr>
            <a:spLocks noGrp="1"/>
          </p:cNvSpPr>
          <p:nvPr>
            <p:ph idx="1"/>
          </p:nvPr>
        </p:nvSpPr>
        <p:spPr>
          <a:xfrm>
            <a:off x="910647" y="1707813"/>
            <a:ext cx="10370705" cy="3892550"/>
          </a:xfrm>
        </p:spPr>
        <p:txBody>
          <a:bodyPr/>
          <a:lstStyle/>
          <a:p>
            <a:pPr>
              <a:buFont typeface="Wingdings" panose="05000000000000000000" pitchFamily="2" charset="2"/>
              <a:buChar char="Ø"/>
            </a:pPr>
            <a:r>
              <a:rPr lang="en-US" dirty="0"/>
              <a:t>Lets take a closer look at functions we’re already familiar with: The print function</a:t>
            </a:r>
          </a:p>
          <a:p>
            <a:pPr>
              <a:buFont typeface="Wingdings" panose="05000000000000000000" pitchFamily="2" charset="2"/>
              <a:buChar char="Ø"/>
            </a:pPr>
            <a:r>
              <a:rPr lang="en-US" dirty="0"/>
              <a:t>You can look at the arguments of the print function by running the code print(print.__doc__) or go to the Python documentation website</a:t>
            </a:r>
          </a:p>
          <a:p>
            <a:pPr>
              <a:buFont typeface="Wingdings" panose="05000000000000000000" pitchFamily="2" charset="2"/>
              <a:buChar char="Ø"/>
            </a:pPr>
            <a:r>
              <a:rPr lang="en-US" dirty="0"/>
              <a:t>The print argument takes the arguments </a:t>
            </a:r>
          </a:p>
          <a:p>
            <a:pPr marL="310896" lvl="2" indent="0">
              <a:buNone/>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pic>
        <p:nvPicPr>
          <p:cNvPr id="5" name="Picture 4">
            <a:extLst>
              <a:ext uri="{FF2B5EF4-FFF2-40B4-BE49-F238E27FC236}">
                <a16:creationId xmlns:a16="http://schemas.microsoft.com/office/drawing/2014/main" id="{755812E6-7ACA-4CF4-9AFA-7410150F9452}"/>
              </a:ext>
            </a:extLst>
          </p:cNvPr>
          <p:cNvPicPr>
            <a:picLocks noChangeAspect="1"/>
          </p:cNvPicPr>
          <p:nvPr/>
        </p:nvPicPr>
        <p:blipFill>
          <a:blip r:embed="rId3"/>
          <a:stretch>
            <a:fillRect/>
          </a:stretch>
        </p:blipFill>
        <p:spPr>
          <a:xfrm>
            <a:off x="976315" y="3571093"/>
            <a:ext cx="7639050" cy="647700"/>
          </a:xfrm>
          <a:prstGeom prst="rect">
            <a:avLst/>
          </a:prstGeom>
        </p:spPr>
      </p:pic>
      <p:pic>
        <p:nvPicPr>
          <p:cNvPr id="7" name="Picture 6">
            <a:extLst>
              <a:ext uri="{FF2B5EF4-FFF2-40B4-BE49-F238E27FC236}">
                <a16:creationId xmlns:a16="http://schemas.microsoft.com/office/drawing/2014/main" id="{CDDC32B5-AA6A-4B3E-A6F3-4DAD3ABD0942}"/>
              </a:ext>
            </a:extLst>
          </p:cNvPr>
          <p:cNvPicPr>
            <a:picLocks noChangeAspect="1"/>
          </p:cNvPicPr>
          <p:nvPr/>
        </p:nvPicPr>
        <p:blipFill rotWithShape="1">
          <a:blip r:embed="rId4"/>
          <a:srcRect t="18072"/>
          <a:stretch/>
        </p:blipFill>
        <p:spPr>
          <a:xfrm>
            <a:off x="1533378" y="4218793"/>
            <a:ext cx="9380453" cy="1914250"/>
          </a:xfrm>
          <a:prstGeom prst="rect">
            <a:avLst/>
          </a:prstGeom>
        </p:spPr>
      </p:pic>
    </p:spTree>
    <p:extLst>
      <p:ext uri="{BB962C8B-B14F-4D97-AF65-F5344CB8AC3E}">
        <p14:creationId xmlns:p14="http://schemas.microsoft.com/office/powerpoint/2010/main" val="3807895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10A0-C3DB-42A8-B2E4-FF7705508CFF}"/>
              </a:ext>
            </a:extLst>
          </p:cNvPr>
          <p:cNvSpPr>
            <a:spLocks noGrp="1"/>
          </p:cNvSpPr>
          <p:nvPr>
            <p:ph type="title"/>
          </p:nvPr>
        </p:nvSpPr>
        <p:spPr>
          <a:xfrm>
            <a:off x="976315" y="616265"/>
            <a:ext cx="9720072" cy="1499616"/>
          </a:xfrm>
        </p:spPr>
        <p:txBody>
          <a:bodyPr/>
          <a:lstStyle/>
          <a:p>
            <a:r>
              <a:rPr lang="en-US" dirty="0"/>
              <a:t>Functions</a:t>
            </a:r>
          </a:p>
        </p:txBody>
      </p:sp>
      <p:cxnSp>
        <p:nvCxnSpPr>
          <p:cNvPr id="9" name="Straight Arrow Connector 8">
            <a:extLst>
              <a:ext uri="{FF2B5EF4-FFF2-40B4-BE49-F238E27FC236}">
                <a16:creationId xmlns:a16="http://schemas.microsoft.com/office/drawing/2014/main" id="{3D453E4B-1C57-4639-88D7-5A9D74E10614}"/>
              </a:ext>
            </a:extLst>
          </p:cNvPr>
          <p:cNvCxnSpPr/>
          <p:nvPr/>
        </p:nvCxnSpPr>
        <p:spPr>
          <a:xfrm>
            <a:off x="1153551" y="-2158512"/>
            <a:ext cx="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4">
            <a:extLst>
              <a:ext uri="{FF2B5EF4-FFF2-40B4-BE49-F238E27FC236}">
                <a16:creationId xmlns:a16="http://schemas.microsoft.com/office/drawing/2014/main" id="{26173CD3-E81E-4D5D-8215-D44BB52B9936}"/>
              </a:ext>
            </a:extLst>
          </p:cNvPr>
          <p:cNvSpPr>
            <a:spLocks noGrp="1"/>
          </p:cNvSpPr>
          <p:nvPr>
            <p:ph idx="1"/>
          </p:nvPr>
        </p:nvSpPr>
        <p:spPr>
          <a:xfrm>
            <a:off x="1024126" y="1955800"/>
            <a:ext cx="11167874" cy="3892550"/>
          </a:xfrm>
        </p:spPr>
        <p:txBody>
          <a:bodyPr/>
          <a:lstStyle/>
          <a:p>
            <a:pPr>
              <a:buFont typeface="Wingdings" panose="05000000000000000000" pitchFamily="2" charset="2"/>
              <a:buChar char="Ø"/>
            </a:pPr>
            <a:r>
              <a:rPr lang="en-US" dirty="0"/>
              <a:t>Functions have default values which we can override. </a:t>
            </a:r>
          </a:p>
          <a:p>
            <a:pPr>
              <a:buFont typeface="Wingdings" panose="05000000000000000000" pitchFamily="2" charset="2"/>
              <a:buChar char="Ø"/>
            </a:pPr>
            <a:r>
              <a:rPr lang="en-US" dirty="0"/>
              <a:t>In the print function, when you don’t specify any value for separator the default is a space. </a:t>
            </a:r>
          </a:p>
          <a:p>
            <a:pPr>
              <a:buFont typeface="Wingdings" panose="05000000000000000000" pitchFamily="2" charset="2"/>
              <a:buChar char="Ø"/>
            </a:pPr>
            <a:r>
              <a:rPr lang="en-US" dirty="0"/>
              <a:t>When you don’t specify a value for end, the default behavior is a new line</a:t>
            </a:r>
          </a:p>
        </p:txBody>
      </p:sp>
      <p:pic>
        <p:nvPicPr>
          <p:cNvPr id="6" name="Picture 5">
            <a:extLst>
              <a:ext uri="{FF2B5EF4-FFF2-40B4-BE49-F238E27FC236}">
                <a16:creationId xmlns:a16="http://schemas.microsoft.com/office/drawing/2014/main" id="{26911F0D-782B-4135-99D1-1B7567CE5A96}"/>
              </a:ext>
            </a:extLst>
          </p:cNvPr>
          <p:cNvPicPr>
            <a:picLocks noChangeAspect="1"/>
          </p:cNvPicPr>
          <p:nvPr/>
        </p:nvPicPr>
        <p:blipFill>
          <a:blip r:embed="rId3"/>
          <a:stretch>
            <a:fillRect/>
          </a:stretch>
        </p:blipFill>
        <p:spPr>
          <a:xfrm>
            <a:off x="1492317" y="3809894"/>
            <a:ext cx="9033414" cy="2884721"/>
          </a:xfrm>
          <a:prstGeom prst="rect">
            <a:avLst/>
          </a:prstGeom>
        </p:spPr>
      </p:pic>
    </p:spTree>
    <p:extLst>
      <p:ext uri="{BB962C8B-B14F-4D97-AF65-F5344CB8AC3E}">
        <p14:creationId xmlns:p14="http://schemas.microsoft.com/office/powerpoint/2010/main" val="1657327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10A0-C3DB-42A8-B2E4-FF7705508CFF}"/>
              </a:ext>
            </a:extLst>
          </p:cNvPr>
          <p:cNvSpPr>
            <a:spLocks noGrp="1"/>
          </p:cNvSpPr>
          <p:nvPr>
            <p:ph type="title"/>
          </p:nvPr>
        </p:nvSpPr>
        <p:spPr>
          <a:xfrm>
            <a:off x="976315" y="616265"/>
            <a:ext cx="9720072" cy="1499616"/>
          </a:xfrm>
        </p:spPr>
        <p:txBody>
          <a:bodyPr/>
          <a:lstStyle/>
          <a:p>
            <a:r>
              <a:rPr lang="en-US" dirty="0"/>
              <a:t>Functions</a:t>
            </a:r>
          </a:p>
        </p:txBody>
      </p:sp>
      <p:cxnSp>
        <p:nvCxnSpPr>
          <p:cNvPr id="9" name="Straight Arrow Connector 8">
            <a:extLst>
              <a:ext uri="{FF2B5EF4-FFF2-40B4-BE49-F238E27FC236}">
                <a16:creationId xmlns:a16="http://schemas.microsoft.com/office/drawing/2014/main" id="{3D453E4B-1C57-4639-88D7-5A9D74E10614}"/>
              </a:ext>
            </a:extLst>
          </p:cNvPr>
          <p:cNvCxnSpPr/>
          <p:nvPr/>
        </p:nvCxnSpPr>
        <p:spPr>
          <a:xfrm>
            <a:off x="1153551" y="-2158512"/>
            <a:ext cx="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4">
            <a:extLst>
              <a:ext uri="{FF2B5EF4-FFF2-40B4-BE49-F238E27FC236}">
                <a16:creationId xmlns:a16="http://schemas.microsoft.com/office/drawing/2014/main" id="{26173CD3-E81E-4D5D-8215-D44BB52B9936}"/>
              </a:ext>
            </a:extLst>
          </p:cNvPr>
          <p:cNvSpPr>
            <a:spLocks noGrp="1"/>
          </p:cNvSpPr>
          <p:nvPr>
            <p:ph idx="1"/>
          </p:nvPr>
        </p:nvSpPr>
        <p:spPr>
          <a:xfrm>
            <a:off x="1024126" y="1955800"/>
            <a:ext cx="11167874" cy="3892550"/>
          </a:xfrm>
        </p:spPr>
        <p:txBody>
          <a:bodyPr/>
          <a:lstStyle/>
          <a:p>
            <a:pPr>
              <a:buFont typeface="Wingdings" panose="05000000000000000000" pitchFamily="2" charset="2"/>
              <a:buChar char="Ø"/>
            </a:pPr>
            <a:r>
              <a:rPr lang="en-US" dirty="0"/>
              <a:t>To specify a default value, simply set it as an equal sign. </a:t>
            </a:r>
          </a:p>
          <a:p>
            <a:pPr>
              <a:buFont typeface="Wingdings" panose="05000000000000000000" pitchFamily="2" charset="2"/>
              <a:buChar char="Ø"/>
            </a:pPr>
            <a:r>
              <a:rPr lang="en-US" dirty="0"/>
              <a:t>This default can be updated later</a:t>
            </a:r>
          </a:p>
        </p:txBody>
      </p:sp>
      <p:pic>
        <p:nvPicPr>
          <p:cNvPr id="4" name="Picture 3">
            <a:extLst>
              <a:ext uri="{FF2B5EF4-FFF2-40B4-BE49-F238E27FC236}">
                <a16:creationId xmlns:a16="http://schemas.microsoft.com/office/drawing/2014/main" id="{763FF18D-F96E-40B3-9FB0-A870291FE665}"/>
              </a:ext>
            </a:extLst>
          </p:cNvPr>
          <p:cNvPicPr>
            <a:picLocks noChangeAspect="1"/>
          </p:cNvPicPr>
          <p:nvPr/>
        </p:nvPicPr>
        <p:blipFill>
          <a:blip r:embed="rId3"/>
          <a:stretch>
            <a:fillRect/>
          </a:stretch>
        </p:blipFill>
        <p:spPr>
          <a:xfrm>
            <a:off x="1254826" y="2914356"/>
            <a:ext cx="10675276" cy="1953065"/>
          </a:xfrm>
          <a:prstGeom prst="rect">
            <a:avLst/>
          </a:prstGeom>
        </p:spPr>
      </p:pic>
    </p:spTree>
    <p:extLst>
      <p:ext uri="{BB962C8B-B14F-4D97-AF65-F5344CB8AC3E}">
        <p14:creationId xmlns:p14="http://schemas.microsoft.com/office/powerpoint/2010/main" val="3154512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10A0-C3DB-42A8-B2E4-FF7705508CFF}"/>
              </a:ext>
            </a:extLst>
          </p:cNvPr>
          <p:cNvSpPr>
            <a:spLocks noGrp="1"/>
          </p:cNvSpPr>
          <p:nvPr>
            <p:ph type="title"/>
          </p:nvPr>
        </p:nvSpPr>
        <p:spPr>
          <a:xfrm>
            <a:off x="976315" y="616265"/>
            <a:ext cx="9720072" cy="1499616"/>
          </a:xfrm>
        </p:spPr>
        <p:txBody>
          <a:bodyPr/>
          <a:lstStyle/>
          <a:p>
            <a:r>
              <a:rPr lang="en-US" dirty="0"/>
              <a:t>Doc String</a:t>
            </a:r>
          </a:p>
        </p:txBody>
      </p:sp>
      <p:cxnSp>
        <p:nvCxnSpPr>
          <p:cNvPr id="9" name="Straight Arrow Connector 8">
            <a:extLst>
              <a:ext uri="{FF2B5EF4-FFF2-40B4-BE49-F238E27FC236}">
                <a16:creationId xmlns:a16="http://schemas.microsoft.com/office/drawing/2014/main" id="{3D453E4B-1C57-4639-88D7-5A9D74E10614}"/>
              </a:ext>
            </a:extLst>
          </p:cNvPr>
          <p:cNvCxnSpPr/>
          <p:nvPr/>
        </p:nvCxnSpPr>
        <p:spPr>
          <a:xfrm>
            <a:off x="1153551" y="-2158512"/>
            <a:ext cx="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4">
            <a:extLst>
              <a:ext uri="{FF2B5EF4-FFF2-40B4-BE49-F238E27FC236}">
                <a16:creationId xmlns:a16="http://schemas.microsoft.com/office/drawing/2014/main" id="{26173CD3-E81E-4D5D-8215-D44BB52B9936}"/>
              </a:ext>
            </a:extLst>
          </p:cNvPr>
          <p:cNvSpPr>
            <a:spLocks noGrp="1"/>
          </p:cNvSpPr>
          <p:nvPr>
            <p:ph idx="1"/>
          </p:nvPr>
        </p:nvSpPr>
        <p:spPr>
          <a:xfrm>
            <a:off x="1024126" y="1955800"/>
            <a:ext cx="11167874" cy="3892550"/>
          </a:xfrm>
        </p:spPr>
        <p:txBody>
          <a:bodyPr/>
          <a:lstStyle/>
          <a:p>
            <a:pPr>
              <a:buFont typeface="Wingdings" panose="05000000000000000000" pitchFamily="2" charset="2"/>
              <a:buChar char="Ø"/>
            </a:pPr>
            <a:r>
              <a:rPr lang="en-US" dirty="0"/>
              <a:t>To add a doc string, use triple double quotes </a:t>
            </a:r>
          </a:p>
        </p:txBody>
      </p:sp>
      <p:pic>
        <p:nvPicPr>
          <p:cNvPr id="3" name="Picture 2">
            <a:extLst>
              <a:ext uri="{FF2B5EF4-FFF2-40B4-BE49-F238E27FC236}">
                <a16:creationId xmlns:a16="http://schemas.microsoft.com/office/drawing/2014/main" id="{5FB8E485-77FE-4097-8DB1-717B39A950BC}"/>
              </a:ext>
            </a:extLst>
          </p:cNvPr>
          <p:cNvPicPr>
            <a:picLocks noChangeAspect="1"/>
          </p:cNvPicPr>
          <p:nvPr/>
        </p:nvPicPr>
        <p:blipFill>
          <a:blip r:embed="rId3"/>
          <a:stretch>
            <a:fillRect/>
          </a:stretch>
        </p:blipFill>
        <p:spPr>
          <a:xfrm>
            <a:off x="1114425" y="2719387"/>
            <a:ext cx="10527506" cy="1499616"/>
          </a:xfrm>
          <a:prstGeom prst="rect">
            <a:avLst/>
          </a:prstGeom>
        </p:spPr>
      </p:pic>
    </p:spTree>
    <p:extLst>
      <p:ext uri="{BB962C8B-B14F-4D97-AF65-F5344CB8AC3E}">
        <p14:creationId xmlns:p14="http://schemas.microsoft.com/office/powerpoint/2010/main" val="979623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D9486C7-06D7-4B40-8EAA-B864464F9162}"/>
              </a:ext>
            </a:extLst>
          </p:cNvPr>
          <p:cNvSpPr txBox="1"/>
          <p:nvPr/>
        </p:nvSpPr>
        <p:spPr>
          <a:xfrm>
            <a:off x="2348088" y="6492875"/>
            <a:ext cx="5924903" cy="230832"/>
          </a:xfrm>
          <a:prstGeom prst="rect">
            <a:avLst/>
          </a:prstGeom>
          <a:noFill/>
        </p:spPr>
        <p:txBody>
          <a:bodyPr wrap="square" rtlCol="0">
            <a:spAutoFit/>
          </a:bodyPr>
          <a:lstStyle/>
          <a:p>
            <a:endParaRPr lang="en-US" sz="900" dirty="0"/>
          </a:p>
        </p:txBody>
      </p:sp>
      <p:sp>
        <p:nvSpPr>
          <p:cNvPr id="2" name="Title 1">
            <a:extLst>
              <a:ext uri="{FF2B5EF4-FFF2-40B4-BE49-F238E27FC236}">
                <a16:creationId xmlns:a16="http://schemas.microsoft.com/office/drawing/2014/main" id="{DFE91773-EE06-4AE7-A40F-756F2601CB75}"/>
              </a:ext>
            </a:extLst>
          </p:cNvPr>
          <p:cNvSpPr>
            <a:spLocks noGrp="1"/>
          </p:cNvSpPr>
          <p:nvPr>
            <p:ph type="title"/>
          </p:nvPr>
        </p:nvSpPr>
        <p:spPr>
          <a:xfrm>
            <a:off x="942974" y="665163"/>
            <a:ext cx="10515600" cy="1325563"/>
          </a:xfrm>
        </p:spPr>
        <p:txBody>
          <a:bodyPr>
            <a:normAutofit/>
          </a:bodyPr>
          <a:lstStyle/>
          <a:p>
            <a:r>
              <a:rPr lang="en-US" sz="7200" b="1" dirty="0" err="1"/>
              <a:t>ExerciseS</a:t>
            </a:r>
            <a:endParaRPr lang="en-US" sz="7200" b="1" dirty="0"/>
          </a:p>
        </p:txBody>
      </p:sp>
      <p:sp>
        <p:nvSpPr>
          <p:cNvPr id="7" name="Content Placeholder 4">
            <a:extLst>
              <a:ext uri="{FF2B5EF4-FFF2-40B4-BE49-F238E27FC236}">
                <a16:creationId xmlns:a16="http://schemas.microsoft.com/office/drawing/2014/main" id="{C9592758-617A-4BE0-A9BF-E6F1E6B3CA4F}"/>
              </a:ext>
            </a:extLst>
          </p:cNvPr>
          <p:cNvSpPr>
            <a:spLocks noGrp="1"/>
          </p:cNvSpPr>
          <p:nvPr>
            <p:ph idx="1"/>
          </p:nvPr>
        </p:nvSpPr>
        <p:spPr>
          <a:xfrm>
            <a:off x="616836" y="1847068"/>
            <a:ext cx="11167874" cy="3892550"/>
          </a:xfrm>
        </p:spPr>
        <p:txBody>
          <a:bodyPr/>
          <a:lstStyle/>
          <a:p>
            <a:pPr marL="0" indent="0">
              <a:buNone/>
            </a:pPr>
            <a:r>
              <a:rPr lang="en-US" dirty="0"/>
              <a:t>1.1 Create a function called yell(“string”) which prints out the argument in all caps and adds six exclamation points at the end</a:t>
            </a:r>
          </a:p>
          <a:p>
            <a:pPr marL="0" indent="0">
              <a:buNone/>
            </a:pPr>
            <a:r>
              <a:rPr lang="en-US" dirty="0"/>
              <a:t>1.2 Create a function called calculate which requires you to pass in 2 numbers and prints their sum, product, difference, and quotient</a:t>
            </a:r>
          </a:p>
          <a:p>
            <a:pPr marL="0" indent="0">
              <a:buNone/>
            </a:pPr>
            <a:r>
              <a:rPr lang="en-US" dirty="0"/>
              <a:t>1.3 Create a function called exponent which has 2 parameters. The base will be required with no default value. The power will be optional with a default value of 2</a:t>
            </a:r>
          </a:p>
        </p:txBody>
      </p:sp>
      <p:sp>
        <p:nvSpPr>
          <p:cNvPr id="3" name="TextBox 2">
            <a:extLst>
              <a:ext uri="{FF2B5EF4-FFF2-40B4-BE49-F238E27FC236}">
                <a16:creationId xmlns:a16="http://schemas.microsoft.com/office/drawing/2014/main" id="{4BB1E433-E082-48FB-B38D-91503CB8C2DF}"/>
              </a:ext>
            </a:extLst>
          </p:cNvPr>
          <p:cNvSpPr txBox="1"/>
          <p:nvPr/>
        </p:nvSpPr>
        <p:spPr>
          <a:xfrm>
            <a:off x="3350798" y="5277157"/>
            <a:ext cx="5699951" cy="1446550"/>
          </a:xfrm>
          <a:prstGeom prst="rect">
            <a:avLst/>
          </a:prstGeom>
          <a:noFill/>
        </p:spPr>
        <p:txBody>
          <a:bodyPr wrap="square" rtlCol="0">
            <a:spAutoFit/>
          </a:bodyPr>
          <a:lstStyle/>
          <a:p>
            <a:r>
              <a:rPr lang="en-US" sz="8800" dirty="0"/>
              <a:t>5</a:t>
            </a:r>
            <a:r>
              <a:rPr lang="en-US" sz="7200" baseline="52000" dirty="0"/>
              <a:t>2</a:t>
            </a:r>
            <a:r>
              <a:rPr lang="en-US" sz="8800" dirty="0"/>
              <a:t>= 5x5</a:t>
            </a:r>
            <a:r>
              <a:rPr lang="en-US" sz="8800" baseline="30000" dirty="0"/>
              <a:t>	</a:t>
            </a:r>
          </a:p>
        </p:txBody>
      </p:sp>
      <p:cxnSp>
        <p:nvCxnSpPr>
          <p:cNvPr id="5" name="Straight Arrow Connector 4">
            <a:extLst>
              <a:ext uri="{FF2B5EF4-FFF2-40B4-BE49-F238E27FC236}">
                <a16:creationId xmlns:a16="http://schemas.microsoft.com/office/drawing/2014/main" id="{757A18B9-ADDD-490A-B34B-AF7A6E43AAE4}"/>
              </a:ext>
            </a:extLst>
          </p:cNvPr>
          <p:cNvCxnSpPr>
            <a:cxnSpLocks/>
          </p:cNvCxnSpPr>
          <p:nvPr/>
        </p:nvCxnSpPr>
        <p:spPr>
          <a:xfrm>
            <a:off x="2897945" y="5289430"/>
            <a:ext cx="562707" cy="45018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6FEE897-6CB6-4BDC-ADB1-823F9F8A4EDB}"/>
              </a:ext>
            </a:extLst>
          </p:cNvPr>
          <p:cNvCxnSpPr>
            <a:cxnSpLocks/>
          </p:cNvCxnSpPr>
          <p:nvPr/>
        </p:nvCxnSpPr>
        <p:spPr>
          <a:xfrm flipH="1">
            <a:off x="4463362" y="5036234"/>
            <a:ext cx="685413" cy="5063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60A612E-5F27-449B-B1BD-84E254376A9A}"/>
              </a:ext>
            </a:extLst>
          </p:cNvPr>
          <p:cNvSpPr txBox="1"/>
          <p:nvPr/>
        </p:nvSpPr>
        <p:spPr>
          <a:xfrm>
            <a:off x="1014218" y="4824488"/>
            <a:ext cx="2110154" cy="646331"/>
          </a:xfrm>
          <a:prstGeom prst="rect">
            <a:avLst/>
          </a:prstGeom>
          <a:noFill/>
        </p:spPr>
        <p:txBody>
          <a:bodyPr wrap="square" rtlCol="0">
            <a:spAutoFit/>
          </a:bodyPr>
          <a:lstStyle/>
          <a:p>
            <a:r>
              <a:rPr lang="en-US" dirty="0"/>
              <a:t>Base will be a required argument</a:t>
            </a:r>
          </a:p>
        </p:txBody>
      </p:sp>
      <p:sp>
        <p:nvSpPr>
          <p:cNvPr id="13" name="TextBox 12">
            <a:extLst>
              <a:ext uri="{FF2B5EF4-FFF2-40B4-BE49-F238E27FC236}">
                <a16:creationId xmlns:a16="http://schemas.microsoft.com/office/drawing/2014/main" id="{993D2147-7E89-43BC-8659-F2BD8DA32F42}"/>
              </a:ext>
            </a:extLst>
          </p:cNvPr>
          <p:cNvSpPr txBox="1"/>
          <p:nvPr/>
        </p:nvSpPr>
        <p:spPr>
          <a:xfrm>
            <a:off x="5158682" y="4688869"/>
            <a:ext cx="3253797" cy="646331"/>
          </a:xfrm>
          <a:prstGeom prst="rect">
            <a:avLst/>
          </a:prstGeom>
          <a:noFill/>
        </p:spPr>
        <p:txBody>
          <a:bodyPr wrap="square" rtlCol="0">
            <a:spAutoFit/>
          </a:bodyPr>
          <a:lstStyle/>
          <a:p>
            <a:r>
              <a:rPr lang="en-US" dirty="0"/>
              <a:t>Power will be an optional argument with default value of 2</a:t>
            </a:r>
          </a:p>
        </p:txBody>
      </p:sp>
    </p:spTree>
    <p:extLst>
      <p:ext uri="{BB962C8B-B14F-4D97-AF65-F5344CB8AC3E}">
        <p14:creationId xmlns:p14="http://schemas.microsoft.com/office/powerpoint/2010/main" val="17494536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6279</TotalTime>
  <Words>1046</Words>
  <Application>Microsoft Office PowerPoint</Application>
  <PresentationFormat>Widescreen</PresentationFormat>
  <Paragraphs>162</Paragraphs>
  <Slides>16</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Tw Cen MT</vt:lpstr>
      <vt:lpstr>Tw Cen MT Condensed</vt:lpstr>
      <vt:lpstr>Wingdings</vt:lpstr>
      <vt:lpstr>Wingdings 3</vt:lpstr>
      <vt:lpstr>Integral</vt:lpstr>
      <vt:lpstr>Functions</vt:lpstr>
      <vt:lpstr>Resources</vt:lpstr>
      <vt:lpstr>Functions</vt:lpstr>
      <vt:lpstr>Parameters vs arguments</vt:lpstr>
      <vt:lpstr>Functions</vt:lpstr>
      <vt:lpstr>Functions</vt:lpstr>
      <vt:lpstr>Functions</vt:lpstr>
      <vt:lpstr>Doc String</vt:lpstr>
      <vt:lpstr>ExerciseS</vt:lpstr>
      <vt:lpstr>Solution 1.3</vt:lpstr>
      <vt:lpstr>Return</vt:lpstr>
      <vt:lpstr>Keyword Argument</vt:lpstr>
      <vt:lpstr>Arguments</vt:lpstr>
      <vt:lpstr>Scoping </vt:lpstr>
      <vt:lpstr>Scoping </vt:lpstr>
      <vt:lpstr>Scoping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Hisham M</dc:creator>
  <cp:lastModifiedBy>Hisham M</cp:lastModifiedBy>
  <cp:revision>196</cp:revision>
  <dcterms:created xsi:type="dcterms:W3CDTF">2019-02-02T17:22:13Z</dcterms:created>
  <dcterms:modified xsi:type="dcterms:W3CDTF">2021-05-01T03:12:45Z</dcterms:modified>
</cp:coreProperties>
</file>