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325" r:id="rId3"/>
    <p:sldId id="334" r:id="rId4"/>
    <p:sldId id="377" r:id="rId5"/>
    <p:sldId id="397" r:id="rId6"/>
    <p:sldId id="286" r:id="rId7"/>
    <p:sldId id="386" r:id="rId8"/>
    <p:sldId id="403" r:id="rId9"/>
    <p:sldId id="313" r:id="rId10"/>
    <p:sldId id="364" r:id="rId11"/>
    <p:sldId id="304" r:id="rId12"/>
    <p:sldId id="359" r:id="rId13"/>
    <p:sldId id="302" r:id="rId14"/>
    <p:sldId id="368" r:id="rId15"/>
    <p:sldId id="387" r:id="rId16"/>
    <p:sldId id="388" r:id="rId17"/>
    <p:sldId id="393" r:id="rId18"/>
    <p:sldId id="395" r:id="rId19"/>
    <p:sldId id="401" r:id="rId20"/>
    <p:sldId id="390" r:id="rId21"/>
    <p:sldId id="392" r:id="rId22"/>
    <p:sldId id="391" r:id="rId23"/>
    <p:sldId id="396" r:id="rId24"/>
    <p:sldId id="394" r:id="rId25"/>
    <p:sldId id="389" r:id="rId26"/>
    <p:sldId id="402" r:id="rId27"/>
    <p:sldId id="404" r:id="rId28"/>
    <p:sldId id="398" r:id="rId29"/>
    <p:sldId id="399" r:id="rId30"/>
    <p:sldId id="40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5934" autoAdjust="0"/>
  </p:normalViewPr>
  <p:slideViewPr>
    <p:cSldViewPr snapToGrid="0">
      <p:cViewPr varScale="1">
        <p:scale>
          <a:sx n="68" d="100"/>
          <a:sy n="68"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429F2-B6A4-4630-9D6F-1CF0E86848B5}" type="datetimeFigureOut">
              <a:rPr lang="en-US" smtClean="0"/>
              <a:t>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A36DD-2F6E-46AB-A885-9D905F320CE1}" type="slidenum">
              <a:rPr lang="en-US" smtClean="0"/>
              <a:t>‹#›</a:t>
            </a:fld>
            <a:endParaRPr lang="en-US"/>
          </a:p>
        </p:txBody>
      </p:sp>
    </p:spTree>
    <p:extLst>
      <p:ext uri="{BB962C8B-B14F-4D97-AF65-F5344CB8AC3E}">
        <p14:creationId xmlns:p14="http://schemas.microsoft.com/office/powerpoint/2010/main" val="416257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3</a:t>
            </a:fld>
            <a:endParaRPr lang="en-US"/>
          </a:p>
        </p:txBody>
      </p:sp>
    </p:spTree>
    <p:extLst>
      <p:ext uri="{BB962C8B-B14F-4D97-AF65-F5344CB8AC3E}">
        <p14:creationId xmlns:p14="http://schemas.microsoft.com/office/powerpoint/2010/main" val="1729669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https://docs.python.org/3/library/random.html</a:t>
            </a:r>
          </a:p>
        </p:txBody>
      </p:sp>
      <p:sp>
        <p:nvSpPr>
          <p:cNvPr id="4" name="Slide Number Placeholder 3"/>
          <p:cNvSpPr>
            <a:spLocks noGrp="1"/>
          </p:cNvSpPr>
          <p:nvPr>
            <p:ph type="sldNum" sz="quarter" idx="5"/>
          </p:nvPr>
        </p:nvSpPr>
        <p:spPr/>
        <p:txBody>
          <a:bodyPr/>
          <a:lstStyle/>
          <a:p>
            <a:fld id="{6BF040D3-96BA-4227-9788-80EF152AF2D0}" type="slidenum">
              <a:rPr lang="en-US" smtClean="0"/>
              <a:t>14</a:t>
            </a:fld>
            <a:endParaRPr lang="en-US"/>
          </a:p>
        </p:txBody>
      </p:sp>
    </p:spTree>
    <p:extLst>
      <p:ext uri="{BB962C8B-B14F-4D97-AF65-F5344CB8AC3E}">
        <p14:creationId xmlns:p14="http://schemas.microsoft.com/office/powerpoint/2010/main" val="338514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of built in functionshttps://docs.python.org/3/library/functions.html#min</a:t>
            </a:r>
          </a:p>
        </p:txBody>
      </p:sp>
      <p:sp>
        <p:nvSpPr>
          <p:cNvPr id="4" name="Slide Number Placeholder 3"/>
          <p:cNvSpPr>
            <a:spLocks noGrp="1"/>
          </p:cNvSpPr>
          <p:nvPr>
            <p:ph type="sldNum" sz="quarter" idx="5"/>
          </p:nvPr>
        </p:nvSpPr>
        <p:spPr/>
        <p:txBody>
          <a:bodyPr/>
          <a:lstStyle/>
          <a:p>
            <a:fld id="{6BF040D3-96BA-4227-9788-80EF152AF2D0}" type="slidenum">
              <a:rPr lang="en-US" smtClean="0"/>
              <a:t>15</a:t>
            </a:fld>
            <a:endParaRPr lang="en-US"/>
          </a:p>
        </p:txBody>
      </p:sp>
    </p:spTree>
    <p:extLst>
      <p:ext uri="{BB962C8B-B14F-4D97-AF65-F5344CB8AC3E}">
        <p14:creationId xmlns:p14="http://schemas.microsoft.com/office/powerpoint/2010/main" val="251472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https://docs.python.org/3/library/functions.html</a:t>
            </a:r>
          </a:p>
        </p:txBody>
      </p:sp>
      <p:sp>
        <p:nvSpPr>
          <p:cNvPr id="4" name="Slide Number Placeholder 3"/>
          <p:cNvSpPr>
            <a:spLocks noGrp="1"/>
          </p:cNvSpPr>
          <p:nvPr>
            <p:ph type="sldNum" sz="quarter" idx="5"/>
          </p:nvPr>
        </p:nvSpPr>
        <p:spPr/>
        <p:txBody>
          <a:bodyPr/>
          <a:lstStyle/>
          <a:p>
            <a:fld id="{6BF040D3-96BA-4227-9788-80EF152AF2D0}" type="slidenum">
              <a:rPr lang="en-US" smtClean="0"/>
              <a:t>16</a:t>
            </a:fld>
            <a:endParaRPr lang="en-US"/>
          </a:p>
        </p:txBody>
      </p:sp>
    </p:spTree>
    <p:extLst>
      <p:ext uri="{BB962C8B-B14F-4D97-AF65-F5344CB8AC3E}">
        <p14:creationId xmlns:p14="http://schemas.microsoft.com/office/powerpoint/2010/main" val="124323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 1</a:t>
            </a:r>
          </a:p>
          <a:p>
            <a:r>
              <a:rPr lang="en-US" dirty="0"/>
              <a:t>y = 2</a:t>
            </a:r>
          </a:p>
          <a:p>
            <a:r>
              <a:rPr lang="en-US" dirty="0"/>
              <a:t>z = 3</a:t>
            </a:r>
          </a:p>
          <a:p>
            <a:endParaRPr lang="en-US" dirty="0"/>
          </a:p>
          <a:p>
            <a:r>
              <a:rPr lang="en-US" dirty="0"/>
              <a:t>#optional arguments include separator and end</a:t>
            </a:r>
          </a:p>
          <a:p>
            <a:endParaRPr lang="en-US" dirty="0"/>
          </a:p>
          <a:p>
            <a:r>
              <a:rPr lang="en-US" dirty="0"/>
              <a:t>print(x, y, z, </a:t>
            </a:r>
            <a:r>
              <a:rPr lang="en-US" dirty="0" err="1"/>
              <a:t>sep</a:t>
            </a:r>
            <a:r>
              <a:rPr lang="en-US" dirty="0"/>
              <a:t> = "...", end = "GO!")</a:t>
            </a:r>
          </a:p>
          <a:p>
            <a:r>
              <a:rPr lang="en-US" dirty="0"/>
              <a:t>#prints  1...2...3...GO!</a:t>
            </a:r>
          </a:p>
          <a:p>
            <a:endParaRPr lang="en-US" dirty="0"/>
          </a:p>
          <a:p>
            <a:r>
              <a:rPr lang="en-US" dirty="0"/>
              <a:t>#Another example is the .pop method. If you don’t enter anything in the parenthesis, it will pop the last value but if you enter pop(3) it will pop the 3rd index</a:t>
            </a:r>
          </a:p>
        </p:txBody>
      </p:sp>
      <p:sp>
        <p:nvSpPr>
          <p:cNvPr id="4" name="Slide Number Placeholder 3"/>
          <p:cNvSpPr>
            <a:spLocks noGrp="1"/>
          </p:cNvSpPr>
          <p:nvPr>
            <p:ph type="sldNum" sz="quarter" idx="5"/>
          </p:nvPr>
        </p:nvSpPr>
        <p:spPr/>
        <p:txBody>
          <a:bodyPr/>
          <a:lstStyle/>
          <a:p>
            <a:fld id="{6BF040D3-96BA-4227-9788-80EF152AF2D0}" type="slidenum">
              <a:rPr lang="en-US" smtClean="0"/>
              <a:t>17</a:t>
            </a:fld>
            <a:endParaRPr lang="en-US"/>
          </a:p>
        </p:txBody>
      </p:sp>
    </p:spTree>
    <p:extLst>
      <p:ext uri="{BB962C8B-B14F-4D97-AF65-F5344CB8AC3E}">
        <p14:creationId xmlns:p14="http://schemas.microsoft.com/office/powerpoint/2010/main" val="1457894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a:t>
            </a:r>
          </a:p>
          <a:p>
            <a:r>
              <a:rPr lang="en-US" dirty="0"/>
              <a:t>#def </a:t>
            </a:r>
            <a:r>
              <a:rPr lang="en-US" dirty="0" err="1"/>
              <a:t>function_name</a:t>
            </a:r>
            <a:r>
              <a:rPr lang="en-US" dirty="0"/>
              <a:t>(arguments):</a:t>
            </a:r>
          </a:p>
          <a:p>
            <a:r>
              <a:rPr lang="en-US" dirty="0"/>
              <a:t>    #what the function does</a:t>
            </a:r>
          </a:p>
          <a:p>
            <a:endParaRPr lang="en-US" dirty="0"/>
          </a:p>
          <a:p>
            <a:endParaRPr lang="en-US" dirty="0"/>
          </a:p>
          <a:p>
            <a:r>
              <a:rPr lang="en-US" dirty="0"/>
              <a:t>#this function will take no arguments. it will simply print hello 4 times</a:t>
            </a:r>
          </a:p>
          <a:p>
            <a:r>
              <a:rPr lang="en-US" dirty="0"/>
              <a:t>def hello():</a:t>
            </a:r>
          </a:p>
          <a:p>
            <a:r>
              <a:rPr lang="en-US" dirty="0"/>
              <a:t>   print("Hello\n"*5)</a:t>
            </a:r>
          </a:p>
          <a:p>
            <a:endParaRPr lang="en-US" dirty="0"/>
          </a:p>
          <a:p>
            <a:r>
              <a:rPr lang="en-US" dirty="0"/>
              <a:t>#this function will take one required argument which is number of times to print "Hi"</a:t>
            </a:r>
          </a:p>
          <a:p>
            <a:r>
              <a:rPr lang="en-US" dirty="0"/>
              <a:t>def hi(num):</a:t>
            </a:r>
          </a:p>
          <a:p>
            <a:r>
              <a:rPr lang="en-US" dirty="0"/>
              <a:t>    print("hi\n"*num)</a:t>
            </a:r>
          </a:p>
          <a:p>
            <a:r>
              <a:rPr lang="en-US" dirty="0"/>
              <a:t>    </a:t>
            </a:r>
          </a:p>
          <a:p>
            <a:endParaRPr lang="en-US" dirty="0"/>
          </a:p>
          <a:p>
            <a:r>
              <a:rPr lang="en-US" dirty="0"/>
              <a:t>#Call the function you created the same way you call pre-built functions</a:t>
            </a:r>
          </a:p>
          <a:p>
            <a:r>
              <a:rPr lang="en-US" dirty="0"/>
              <a:t>hello() #will print hello 5 times</a:t>
            </a:r>
          </a:p>
          <a:p>
            <a:r>
              <a:rPr lang="en-US" dirty="0"/>
              <a:t>hi(20)  #will print hi 20 times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18</a:t>
            </a:fld>
            <a:endParaRPr lang="en-US"/>
          </a:p>
        </p:txBody>
      </p:sp>
    </p:spTree>
    <p:extLst>
      <p:ext uri="{BB962C8B-B14F-4D97-AF65-F5344CB8AC3E}">
        <p14:creationId xmlns:p14="http://schemas.microsoft.com/office/powerpoint/2010/main" val="1790009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doc string will be added to the .doc method</a:t>
            </a:r>
          </a:p>
          <a:p>
            <a:r>
              <a:rPr lang="en-US" dirty="0"/>
              <a:t>def hi(num):</a:t>
            </a:r>
          </a:p>
          <a:p>
            <a:r>
              <a:rPr lang="en-US" dirty="0"/>
              <a:t>    """this function will take one required argument which is number of times to print hi"""</a:t>
            </a:r>
          </a:p>
          <a:p>
            <a:r>
              <a:rPr lang="en-US" dirty="0"/>
              <a:t>    print("hi\n"*num)</a:t>
            </a:r>
          </a:p>
          <a:p>
            <a:r>
              <a:rPr lang="en-US" dirty="0"/>
              <a:t>    </a:t>
            </a:r>
          </a:p>
          <a:p>
            <a:endParaRPr lang="en-US" dirty="0"/>
          </a:p>
          <a:p>
            <a:r>
              <a:rPr lang="en-US" dirty="0"/>
              <a:t>print(</a:t>
            </a:r>
            <a:r>
              <a:rPr lang="en-US" dirty="0" err="1"/>
              <a:t>hi.__doc</a:t>
            </a:r>
            <a:r>
              <a:rPr lang="en-US" dirty="0"/>
              <a:t>__)</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19</a:t>
            </a:fld>
            <a:endParaRPr lang="en-US"/>
          </a:p>
        </p:txBody>
      </p:sp>
    </p:spTree>
    <p:extLst>
      <p:ext uri="{BB962C8B-B14F-4D97-AF65-F5344CB8AC3E}">
        <p14:creationId xmlns:p14="http://schemas.microsoft.com/office/powerpoint/2010/main" val="190999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F3EEA4-FDF4-4DFE-B669-4D5FBBE67860}" type="slidenum">
              <a:rPr lang="en-US" smtClean="0"/>
              <a:t>20</a:t>
            </a:fld>
            <a:endParaRPr lang="en-US"/>
          </a:p>
        </p:txBody>
      </p:sp>
    </p:spTree>
    <p:extLst>
      <p:ext uri="{BB962C8B-B14F-4D97-AF65-F5344CB8AC3E}">
        <p14:creationId xmlns:p14="http://schemas.microsoft.com/office/powerpoint/2010/main" val="811258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a:t>
            </a:r>
          </a:p>
          <a:p>
            <a:r>
              <a:rPr lang="en-US" dirty="0"/>
              <a:t>#def </a:t>
            </a:r>
            <a:r>
              <a:rPr lang="en-US" dirty="0" err="1"/>
              <a:t>function_name</a:t>
            </a:r>
            <a:r>
              <a:rPr lang="en-US" dirty="0"/>
              <a:t>(arguments):</a:t>
            </a:r>
          </a:p>
          <a:p>
            <a:r>
              <a:rPr lang="en-US" dirty="0"/>
              <a:t>    #what the function does</a:t>
            </a:r>
          </a:p>
          <a:p>
            <a:endParaRPr lang="en-US" dirty="0"/>
          </a:p>
          <a:p>
            <a:endParaRPr lang="en-US" dirty="0"/>
          </a:p>
          <a:p>
            <a:r>
              <a:rPr lang="en-US" dirty="0"/>
              <a:t>#this function will take no arguments. it will simply print hello 5 times</a:t>
            </a:r>
          </a:p>
          <a:p>
            <a:r>
              <a:rPr lang="en-US" dirty="0"/>
              <a:t>def yell(</a:t>
            </a:r>
            <a:r>
              <a:rPr lang="en-US" dirty="0" err="1"/>
              <a:t>x,y</a:t>
            </a:r>
            <a:r>
              <a:rPr lang="en-US" dirty="0"/>
              <a:t> = "!!!!!"):</a:t>
            </a:r>
          </a:p>
          <a:p>
            <a:r>
              <a:rPr lang="en-US" dirty="0"/>
              <a:t>   print(</a:t>
            </a:r>
            <a:r>
              <a:rPr lang="en-US" dirty="0" err="1"/>
              <a:t>x.upper</a:t>
            </a:r>
            <a:r>
              <a:rPr lang="en-US" dirty="0"/>
              <a:t>(),y)</a:t>
            </a:r>
          </a:p>
          <a:p>
            <a:endParaRPr lang="en-US" dirty="0"/>
          </a:p>
          <a:p>
            <a:r>
              <a:rPr lang="en-US" dirty="0"/>
              <a:t>yell("Its my money and </a:t>
            </a:r>
            <a:r>
              <a:rPr lang="en-US" dirty="0" err="1"/>
              <a:t>i</a:t>
            </a:r>
            <a:r>
              <a:rPr lang="en-US" dirty="0"/>
              <a:t> want it now")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F3EEA4-FDF4-4DFE-B669-4D5FBBE67860}" type="slidenum">
              <a:rPr lang="en-US" smtClean="0"/>
              <a:t>21</a:t>
            </a:fld>
            <a:endParaRPr lang="en-US"/>
          </a:p>
        </p:txBody>
      </p:sp>
    </p:spTree>
    <p:extLst>
      <p:ext uri="{BB962C8B-B14F-4D97-AF65-F5344CB8AC3E}">
        <p14:creationId xmlns:p14="http://schemas.microsoft.com/office/powerpoint/2010/main" val="163284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a:t>
            </a:r>
          </a:p>
          <a:p>
            <a:r>
              <a:rPr lang="en-US" dirty="0"/>
              <a:t>#def </a:t>
            </a:r>
            <a:r>
              <a:rPr lang="en-US" dirty="0" err="1"/>
              <a:t>function_name</a:t>
            </a:r>
            <a:r>
              <a:rPr lang="en-US" dirty="0"/>
              <a:t>(arguments):</a:t>
            </a:r>
          </a:p>
          <a:p>
            <a:r>
              <a:rPr lang="en-US" dirty="0"/>
              <a:t>    #what the function does</a:t>
            </a:r>
          </a:p>
          <a:p>
            <a:endParaRPr lang="en-US" dirty="0"/>
          </a:p>
          <a:p>
            <a:endParaRPr lang="en-US" dirty="0"/>
          </a:p>
          <a:p>
            <a:r>
              <a:rPr lang="en-US" dirty="0"/>
              <a:t>#this function will take no arguments. it will simply print hello 5 times</a:t>
            </a:r>
          </a:p>
          <a:p>
            <a:r>
              <a:rPr lang="en-US" dirty="0"/>
              <a:t>def calculate(</a:t>
            </a:r>
            <a:r>
              <a:rPr lang="en-US" dirty="0" err="1"/>
              <a:t>x,y</a:t>
            </a:r>
            <a:r>
              <a:rPr lang="en-US" dirty="0"/>
              <a:t>):</a:t>
            </a:r>
          </a:p>
          <a:p>
            <a:r>
              <a:rPr lang="en-US" dirty="0"/>
              <a:t>   print(</a:t>
            </a:r>
            <a:r>
              <a:rPr lang="en-US" dirty="0" err="1"/>
              <a:t>f"sum</a:t>
            </a:r>
            <a:r>
              <a:rPr lang="en-US" dirty="0"/>
              <a:t> {</a:t>
            </a:r>
            <a:r>
              <a:rPr lang="en-US" dirty="0" err="1"/>
              <a:t>x+y</a:t>
            </a:r>
            <a:r>
              <a:rPr lang="en-US" dirty="0"/>
              <a:t>}")</a:t>
            </a:r>
          </a:p>
          <a:p>
            <a:r>
              <a:rPr lang="en-US" dirty="0"/>
              <a:t>   print(</a:t>
            </a:r>
            <a:r>
              <a:rPr lang="en-US" dirty="0" err="1"/>
              <a:t>f"product</a:t>
            </a:r>
            <a:r>
              <a:rPr lang="en-US" dirty="0"/>
              <a:t> is {x*y}")</a:t>
            </a:r>
          </a:p>
          <a:p>
            <a:r>
              <a:rPr lang="en-US" dirty="0"/>
              <a:t>   print(</a:t>
            </a:r>
            <a:r>
              <a:rPr lang="en-US" dirty="0" err="1"/>
              <a:t>f"difference</a:t>
            </a:r>
            <a:r>
              <a:rPr lang="en-US" dirty="0"/>
              <a:t> is {x-y}")</a:t>
            </a:r>
          </a:p>
          <a:p>
            <a:r>
              <a:rPr lang="en-US" dirty="0"/>
              <a:t>   print(</a:t>
            </a:r>
            <a:r>
              <a:rPr lang="en-US" dirty="0" err="1"/>
              <a:t>f"quotient</a:t>
            </a:r>
            <a:r>
              <a:rPr lang="en-US" dirty="0"/>
              <a:t> is {x/y}")</a:t>
            </a:r>
          </a:p>
          <a:p>
            <a:endParaRPr lang="en-US" dirty="0"/>
          </a:p>
          <a:p>
            <a:endParaRPr lang="en-US" dirty="0"/>
          </a:p>
          <a:p>
            <a:endParaRPr lang="en-US" dirty="0"/>
          </a:p>
          <a:p>
            <a:r>
              <a:rPr lang="en-US" dirty="0"/>
              <a:t>calculate(10,5)</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F3EEA4-FDF4-4DFE-B669-4D5FBBE67860}" type="slidenum">
              <a:rPr lang="en-US" smtClean="0"/>
              <a:t>22</a:t>
            </a:fld>
            <a:endParaRPr lang="en-US"/>
          </a:p>
        </p:txBody>
      </p:sp>
    </p:spTree>
    <p:extLst>
      <p:ext uri="{BB962C8B-B14F-4D97-AF65-F5344CB8AC3E}">
        <p14:creationId xmlns:p14="http://schemas.microsoft.com/office/powerpoint/2010/main" val="766852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exponent(base, power = 2):</a:t>
            </a:r>
          </a:p>
          <a:p>
            <a:r>
              <a:rPr lang="en-US" dirty="0"/>
              <a:t>    print(base**power)</a:t>
            </a:r>
          </a:p>
          <a:p>
            <a:endParaRPr lang="en-US" dirty="0"/>
          </a:p>
          <a:p>
            <a:r>
              <a:rPr lang="en-US" dirty="0"/>
              <a:t>#exponent() will be an error since base is required argument</a:t>
            </a:r>
          </a:p>
          <a:p>
            <a:r>
              <a:rPr lang="en-US" dirty="0"/>
              <a:t>exponent(5) #will print 5 to the 2nd power. power of 2 by default</a:t>
            </a:r>
          </a:p>
          <a:p>
            <a:r>
              <a:rPr lang="en-US" dirty="0"/>
              <a:t>exponent(5,3) #will print 5 to the 3rd power. Default of 2 is overwritten</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F3EEA4-FDF4-4DFE-B669-4D5FBBE67860}" type="slidenum">
              <a:rPr lang="en-US" smtClean="0"/>
              <a:t>23</a:t>
            </a:fld>
            <a:endParaRPr lang="en-US"/>
          </a:p>
        </p:txBody>
      </p:sp>
    </p:spTree>
    <p:extLst>
      <p:ext uri="{BB962C8B-B14F-4D97-AF65-F5344CB8AC3E}">
        <p14:creationId xmlns:p14="http://schemas.microsoft.com/office/powerpoint/2010/main" val="1878003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Dictionary Syntax</a:t>
            </a:r>
          </a:p>
          <a:p>
            <a:r>
              <a:rPr lang="en-US" dirty="0"/>
              <a:t>#</a:t>
            </a:r>
            <a:r>
              <a:rPr lang="en-US" dirty="0" err="1"/>
              <a:t>dictionary_name</a:t>
            </a:r>
            <a:r>
              <a:rPr lang="en-US" dirty="0"/>
              <a:t> =  {key: value, key: value, key: value}</a:t>
            </a:r>
          </a:p>
          <a:p>
            <a:r>
              <a:rPr lang="en-US" dirty="0"/>
              <a:t>websites = {</a:t>
            </a:r>
          </a:p>
          <a:p>
            <a:r>
              <a:rPr lang="en-US" dirty="0"/>
              <a:t>    "amazon": "Retail",</a:t>
            </a:r>
          </a:p>
          <a:p>
            <a:r>
              <a:rPr lang="en-US" dirty="0"/>
              <a:t>    "</a:t>
            </a:r>
            <a:r>
              <a:rPr lang="en-US" dirty="0" err="1"/>
              <a:t>facebook</a:t>
            </a:r>
            <a:r>
              <a:rPr lang="en-US" dirty="0"/>
              <a:t>": "Social Media",</a:t>
            </a:r>
          </a:p>
          <a:p>
            <a:r>
              <a:rPr lang="en-US" dirty="0"/>
              <a:t>    "google": "Search engine",</a:t>
            </a:r>
          </a:p>
          <a:p>
            <a:r>
              <a:rPr lang="en-US" dirty="0"/>
              <a:t>    "</a:t>
            </a:r>
            <a:r>
              <a:rPr lang="en-US" dirty="0" err="1"/>
              <a:t>youtube</a:t>
            </a:r>
            <a:r>
              <a:rPr lang="en-US" dirty="0"/>
              <a:t>": "Video Sharing"</a:t>
            </a:r>
          </a:p>
          <a:p>
            <a:r>
              <a:rPr lang="en-US" dirty="0"/>
              <a:t>    }</a:t>
            </a:r>
          </a:p>
          <a:p>
            <a:endParaRPr lang="en-US" dirty="0"/>
          </a:p>
          <a:p>
            <a:r>
              <a:rPr lang="en-US" dirty="0"/>
              <a:t>#Dictionaries can also be created with .</a:t>
            </a:r>
            <a:r>
              <a:rPr lang="en-US" dirty="0" err="1"/>
              <a:t>dict</a:t>
            </a:r>
            <a:r>
              <a:rPr lang="en-US" dirty="0"/>
              <a:t> function</a:t>
            </a:r>
          </a:p>
          <a:p>
            <a:r>
              <a:rPr lang="en-US" dirty="0"/>
              <a:t>restaurant = </a:t>
            </a:r>
            <a:r>
              <a:rPr lang="en-US" dirty="0" err="1"/>
              <a:t>dict</a:t>
            </a:r>
            <a:r>
              <a:rPr lang="en-US" dirty="0"/>
              <a:t>(store = 304, food = "Seafood", stars = 5)</a:t>
            </a:r>
          </a:p>
          <a:p>
            <a:endParaRPr lang="en-US" dirty="0"/>
          </a:p>
          <a:p>
            <a:r>
              <a:rPr lang="en-US" dirty="0"/>
              <a:t>print(restaurant)</a:t>
            </a:r>
          </a:p>
        </p:txBody>
      </p:sp>
      <p:sp>
        <p:nvSpPr>
          <p:cNvPr id="4" name="Slide Number Placeholder 3"/>
          <p:cNvSpPr>
            <a:spLocks noGrp="1"/>
          </p:cNvSpPr>
          <p:nvPr>
            <p:ph type="sldNum" sz="quarter" idx="5"/>
          </p:nvPr>
        </p:nvSpPr>
        <p:spPr/>
        <p:txBody>
          <a:bodyPr/>
          <a:lstStyle/>
          <a:p>
            <a:fld id="{6BF040D3-96BA-4227-9788-80EF152AF2D0}" type="slidenum">
              <a:rPr lang="en-US" smtClean="0"/>
              <a:t>4</a:t>
            </a:fld>
            <a:endParaRPr lang="en-US"/>
          </a:p>
        </p:txBody>
      </p:sp>
    </p:spTree>
    <p:extLst>
      <p:ext uri="{BB962C8B-B14F-4D97-AF65-F5344CB8AC3E}">
        <p14:creationId xmlns:p14="http://schemas.microsoft.com/office/powerpoint/2010/main" val="1475761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of built in functions https://docs.python.org/3/library/functions.html#min</a:t>
            </a:r>
          </a:p>
        </p:txBody>
      </p:sp>
      <p:sp>
        <p:nvSpPr>
          <p:cNvPr id="4" name="Slide Number Placeholder 3"/>
          <p:cNvSpPr>
            <a:spLocks noGrp="1"/>
          </p:cNvSpPr>
          <p:nvPr>
            <p:ph type="sldNum" sz="quarter" idx="5"/>
          </p:nvPr>
        </p:nvSpPr>
        <p:spPr/>
        <p:txBody>
          <a:bodyPr/>
          <a:lstStyle/>
          <a:p>
            <a:fld id="{6BF040D3-96BA-4227-9788-80EF152AF2D0}" type="slidenum">
              <a:rPr lang="en-US" smtClean="0"/>
              <a:t>24</a:t>
            </a:fld>
            <a:endParaRPr lang="en-US"/>
          </a:p>
        </p:txBody>
      </p:sp>
    </p:spTree>
    <p:extLst>
      <p:ext uri="{BB962C8B-B14F-4D97-AF65-F5344CB8AC3E}">
        <p14:creationId xmlns:p14="http://schemas.microsoft.com/office/powerpoint/2010/main" val="651428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25</a:t>
            </a:fld>
            <a:endParaRPr lang="en-US"/>
          </a:p>
        </p:txBody>
      </p:sp>
    </p:spTree>
    <p:extLst>
      <p:ext uri="{BB962C8B-B14F-4D97-AF65-F5344CB8AC3E}">
        <p14:creationId xmlns:p14="http://schemas.microsoft.com/office/powerpoint/2010/main" val="289017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order you set the parameters is the order which the arguments must be typed</a:t>
            </a:r>
          </a:p>
          <a:p>
            <a:endParaRPr lang="en-US" dirty="0"/>
          </a:p>
          <a:p>
            <a:r>
              <a:rPr lang="en-US" dirty="0"/>
              <a:t>def divide(numerator, denominator):</a:t>
            </a:r>
          </a:p>
          <a:p>
            <a:r>
              <a:rPr lang="en-US" dirty="0"/>
              <a:t>    print(numerator/denominator)</a:t>
            </a:r>
          </a:p>
          <a:p>
            <a:endParaRPr lang="en-US" dirty="0"/>
          </a:p>
          <a:p>
            <a:r>
              <a:rPr lang="en-US" dirty="0"/>
              <a:t>divide(4,2) #will divide 4/2 = 2.0</a:t>
            </a:r>
          </a:p>
          <a:p>
            <a:r>
              <a:rPr lang="en-US" dirty="0"/>
              <a:t>divide(2,4) #will divide 2/4 = 0.5</a:t>
            </a:r>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26</a:t>
            </a:fld>
            <a:endParaRPr lang="en-US"/>
          </a:p>
        </p:txBody>
      </p:sp>
    </p:spTree>
    <p:extLst>
      <p:ext uri="{BB962C8B-B14F-4D97-AF65-F5344CB8AC3E}">
        <p14:creationId xmlns:p14="http://schemas.microsoft.com/office/powerpoint/2010/main" val="3885564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27</a:t>
            </a:fld>
            <a:endParaRPr lang="en-US"/>
          </a:p>
        </p:txBody>
      </p:sp>
    </p:spTree>
    <p:extLst>
      <p:ext uri="{BB962C8B-B14F-4D97-AF65-F5344CB8AC3E}">
        <p14:creationId xmlns:p14="http://schemas.microsoft.com/office/powerpoint/2010/main" val="4185425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28</a:t>
            </a:fld>
            <a:endParaRPr lang="en-US"/>
          </a:p>
        </p:txBody>
      </p:sp>
    </p:spTree>
    <p:extLst>
      <p:ext uri="{BB962C8B-B14F-4D97-AF65-F5344CB8AC3E}">
        <p14:creationId xmlns:p14="http://schemas.microsoft.com/office/powerpoint/2010/main" val="4157855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 5 #this is a global variable</a:t>
            </a:r>
          </a:p>
          <a:p>
            <a:endParaRPr lang="en-US" dirty="0"/>
          </a:p>
          <a:p>
            <a:r>
              <a:rPr lang="en-US" dirty="0"/>
              <a:t>def </a:t>
            </a:r>
            <a:r>
              <a:rPr lang="en-US" dirty="0" err="1"/>
              <a:t>double_age</a:t>
            </a:r>
            <a:r>
              <a:rPr lang="en-US" dirty="0"/>
              <a:t>():</a:t>
            </a:r>
          </a:p>
          <a:p>
            <a:r>
              <a:rPr lang="en-US" dirty="0"/>
              <a:t>    age = age*2 #the global variable age cannot be reassigned or manipulated </a:t>
            </a:r>
          </a:p>
          <a:p>
            <a:r>
              <a:rPr lang="en-US" dirty="0"/>
              <a:t>    age += 1 #same error. local variable age referenced before assignment</a:t>
            </a:r>
          </a:p>
          <a:p>
            <a:r>
              <a:rPr lang="en-US" dirty="0"/>
              <a:t>    print(x)</a:t>
            </a:r>
          </a:p>
          <a:p>
            <a:r>
              <a:rPr lang="en-US" dirty="0"/>
              <a:t>    </a:t>
            </a:r>
          </a:p>
          <a:p>
            <a:endParaRPr lang="en-US" dirty="0"/>
          </a:p>
          <a:p>
            <a:r>
              <a:rPr lang="en-US" dirty="0" err="1"/>
              <a:t>double_age</a:t>
            </a:r>
            <a:r>
              <a:rPr lang="en-US" dirty="0"/>
              <a:t>()</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29</a:t>
            </a:fld>
            <a:endParaRPr lang="en-US"/>
          </a:p>
        </p:txBody>
      </p:sp>
    </p:spTree>
    <p:extLst>
      <p:ext uri="{BB962C8B-B14F-4D97-AF65-F5344CB8AC3E}">
        <p14:creationId xmlns:p14="http://schemas.microsoft.com/office/powerpoint/2010/main" val="676005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 5 #this is a global variable</a:t>
            </a:r>
          </a:p>
          <a:p>
            <a:endParaRPr lang="en-US" dirty="0"/>
          </a:p>
          <a:p>
            <a:r>
              <a:rPr lang="en-US" dirty="0"/>
              <a:t>def </a:t>
            </a:r>
            <a:r>
              <a:rPr lang="en-US" dirty="0" err="1"/>
              <a:t>double_age</a:t>
            </a:r>
            <a:r>
              <a:rPr lang="en-US" dirty="0"/>
              <a:t>():</a:t>
            </a:r>
          </a:p>
          <a:p>
            <a:r>
              <a:rPr lang="en-US" dirty="0"/>
              <a:t>    global age</a:t>
            </a:r>
          </a:p>
          <a:p>
            <a:r>
              <a:rPr lang="en-US" dirty="0"/>
              <a:t>    #global keyword say the variable age refers to the global variable not the local variable </a:t>
            </a:r>
          </a:p>
          <a:p>
            <a:r>
              <a:rPr lang="en-US" dirty="0"/>
              <a:t>    age = age*2 </a:t>
            </a:r>
          </a:p>
          <a:p>
            <a:r>
              <a:rPr lang="en-US" dirty="0"/>
              <a:t>    print(age)</a:t>
            </a:r>
          </a:p>
          <a:p>
            <a:r>
              <a:rPr lang="en-US" dirty="0"/>
              <a:t>    </a:t>
            </a:r>
          </a:p>
          <a:p>
            <a:endParaRPr lang="en-US" dirty="0"/>
          </a:p>
          <a:p>
            <a:r>
              <a:rPr lang="en-US" dirty="0" err="1"/>
              <a:t>double_age</a:t>
            </a:r>
            <a:r>
              <a:rPr lang="en-US" dirty="0"/>
              <a:t>()</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30</a:t>
            </a:fld>
            <a:endParaRPr lang="en-US"/>
          </a:p>
        </p:txBody>
      </p:sp>
    </p:spTree>
    <p:extLst>
      <p:ext uri="{BB962C8B-B14F-4D97-AF65-F5344CB8AC3E}">
        <p14:creationId xmlns:p14="http://schemas.microsoft.com/office/powerpoint/2010/main" val="266808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from </a:t>
            </a:r>
            <a:r>
              <a:rPr lang="en-US" dirty="0" err="1"/>
              <a:t>powerpoint</a:t>
            </a:r>
            <a:r>
              <a:rPr lang="en-US" dirty="0"/>
              <a:t> 2 slide 4. </a:t>
            </a:r>
            <a:br>
              <a:rPr lang="en-US" dirty="0"/>
            </a:br>
            <a:r>
              <a:rPr lang="en-US" dirty="0"/>
              <a:t>We will be using exponents in this lesson</a:t>
            </a:r>
          </a:p>
        </p:txBody>
      </p:sp>
      <p:sp>
        <p:nvSpPr>
          <p:cNvPr id="4" name="Slide Number Placeholder 3"/>
          <p:cNvSpPr>
            <a:spLocks noGrp="1"/>
          </p:cNvSpPr>
          <p:nvPr>
            <p:ph type="sldNum" sz="quarter" idx="5"/>
          </p:nvPr>
        </p:nvSpPr>
        <p:spPr/>
        <p:txBody>
          <a:bodyPr/>
          <a:lstStyle/>
          <a:p>
            <a:fld id="{59DA36DD-2F6E-46AB-A885-9D905F320CE1}" type="slidenum">
              <a:rPr lang="en-US" smtClean="0"/>
              <a:t>5</a:t>
            </a:fld>
            <a:endParaRPr lang="en-US"/>
          </a:p>
        </p:txBody>
      </p:sp>
    </p:spTree>
    <p:extLst>
      <p:ext uri="{BB962C8B-B14F-4D97-AF65-F5344CB8AC3E}">
        <p14:creationId xmlns:p14="http://schemas.microsoft.com/office/powerpoint/2010/main" val="150230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from </a:t>
            </a:r>
            <a:r>
              <a:rPr lang="en-US" dirty="0" err="1"/>
              <a:t>powerpoint</a:t>
            </a:r>
            <a:r>
              <a:rPr lang="en-US" dirty="0"/>
              <a:t> 2 slide 10</a:t>
            </a:r>
          </a:p>
        </p:txBody>
      </p:sp>
      <p:sp>
        <p:nvSpPr>
          <p:cNvPr id="4" name="Slide Number Placeholder 3"/>
          <p:cNvSpPr>
            <a:spLocks noGrp="1"/>
          </p:cNvSpPr>
          <p:nvPr>
            <p:ph type="sldNum" sz="quarter" idx="5"/>
          </p:nvPr>
        </p:nvSpPr>
        <p:spPr/>
        <p:txBody>
          <a:bodyPr/>
          <a:lstStyle/>
          <a:p>
            <a:fld id="{6BF040D3-96BA-4227-9788-80EF152AF2D0}" type="slidenum">
              <a:rPr lang="en-US" smtClean="0"/>
              <a:t>6</a:t>
            </a:fld>
            <a:endParaRPr lang="en-US"/>
          </a:p>
        </p:txBody>
      </p:sp>
    </p:spTree>
    <p:extLst>
      <p:ext uri="{BB962C8B-B14F-4D97-AF65-F5344CB8AC3E}">
        <p14:creationId xmlns:p14="http://schemas.microsoft.com/office/powerpoint/2010/main" val="147905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argument is a value that is passed through the function.</a:t>
            </a:r>
          </a:p>
          <a:p>
            <a:r>
              <a:rPr lang="en-US" dirty="0"/>
              <a:t>Some functions require arguments, some do not take any arguments, and some have optional arguments</a:t>
            </a:r>
          </a:p>
        </p:txBody>
      </p:sp>
      <p:sp>
        <p:nvSpPr>
          <p:cNvPr id="4" name="Slide Number Placeholder 3"/>
          <p:cNvSpPr>
            <a:spLocks noGrp="1"/>
          </p:cNvSpPr>
          <p:nvPr>
            <p:ph type="sldNum" sz="quarter" idx="5"/>
          </p:nvPr>
        </p:nvSpPr>
        <p:spPr/>
        <p:txBody>
          <a:bodyPr/>
          <a:lstStyle/>
          <a:p>
            <a:fld id="{6BF040D3-96BA-4227-9788-80EF152AF2D0}" type="slidenum">
              <a:rPr lang="en-US" smtClean="0"/>
              <a:t>7</a:t>
            </a:fld>
            <a:endParaRPr lang="en-US"/>
          </a:p>
        </p:txBody>
      </p:sp>
    </p:spTree>
    <p:extLst>
      <p:ext uri="{BB962C8B-B14F-4D97-AF65-F5344CB8AC3E}">
        <p14:creationId xmlns:p14="http://schemas.microsoft.com/office/powerpoint/2010/main" val="424335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 0</a:t>
            </a:r>
          </a:p>
          <a:p>
            <a:endParaRPr lang="en-US" dirty="0"/>
          </a:p>
          <a:p>
            <a:r>
              <a:rPr lang="en-US" dirty="0"/>
              <a:t>if x &lt; 4:</a:t>
            </a:r>
          </a:p>
          <a:p>
            <a:r>
              <a:rPr lang="en-US" dirty="0"/>
              <a:t>    print("This is an if statement")  </a:t>
            </a:r>
          </a:p>
          <a:p>
            <a:endParaRPr lang="en-US" dirty="0"/>
          </a:p>
          <a:p>
            <a:r>
              <a:rPr lang="en-US" dirty="0"/>
              <a:t>while x &lt; 4:</a:t>
            </a:r>
          </a:p>
          <a:p>
            <a:r>
              <a:rPr lang="en-US" dirty="0"/>
              <a:t>    print("This is a while loop") </a:t>
            </a:r>
          </a:p>
          <a:p>
            <a:r>
              <a:rPr lang="en-US" dirty="0"/>
              <a:t>    x+=1</a:t>
            </a:r>
          </a:p>
          <a:p>
            <a:r>
              <a:rPr lang="en-US" dirty="0"/>
              <a:t>    </a:t>
            </a:r>
          </a:p>
          <a:p>
            <a:r>
              <a:rPr lang="en-US" dirty="0"/>
              <a:t>for whatever in range(0,2):</a:t>
            </a:r>
          </a:p>
          <a:p>
            <a:r>
              <a:rPr lang="en-US" dirty="0"/>
              <a:t>    print("This is a for loop")</a:t>
            </a:r>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8</a:t>
            </a:fld>
            <a:endParaRPr lang="en-US"/>
          </a:p>
        </p:txBody>
      </p:sp>
    </p:spTree>
    <p:extLst>
      <p:ext uri="{BB962C8B-B14F-4D97-AF65-F5344CB8AC3E}">
        <p14:creationId xmlns:p14="http://schemas.microsoft.com/office/powerpoint/2010/main" val="1321057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9</a:t>
            </a:fld>
            <a:endParaRPr lang="en-US"/>
          </a:p>
        </p:txBody>
      </p:sp>
    </p:spTree>
    <p:extLst>
      <p:ext uri="{BB962C8B-B14F-4D97-AF65-F5344CB8AC3E}">
        <p14:creationId xmlns:p14="http://schemas.microsoft.com/office/powerpoint/2010/main" val="379654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random.randint</a:t>
            </a:r>
            <a:r>
              <a:rPr lang="en-US" dirty="0"/>
              <a:t>(1,6)</a:t>
            </a:r>
          </a:p>
          <a:p>
            <a:r>
              <a:rPr lang="en-US" dirty="0"/>
              <a:t>Object is the random library. </a:t>
            </a:r>
          </a:p>
          <a:p>
            <a:r>
              <a:rPr lang="en-US" dirty="0"/>
              <a:t>Method is </a:t>
            </a:r>
            <a:r>
              <a:rPr lang="en-US" dirty="0" err="1"/>
              <a:t>randint</a:t>
            </a:r>
            <a:r>
              <a:rPr lang="en-US" dirty="0"/>
              <a:t>. Other methods include .choice and </a:t>
            </a:r>
            <a:r>
              <a:rPr lang="en-US" dirty="0" err="1"/>
              <a:t>random.shuffle</a:t>
            </a:r>
            <a:r>
              <a:rPr lang="en-US" dirty="0"/>
              <a:t>()</a:t>
            </a:r>
          </a:p>
          <a:p>
            <a:endParaRPr lang="en-US" dirty="0"/>
          </a:p>
          <a:p>
            <a:r>
              <a:rPr lang="en-US" dirty="0"/>
              <a:t>Other objects include dictionaries, lists, </a:t>
            </a:r>
          </a:p>
        </p:txBody>
      </p:sp>
      <p:sp>
        <p:nvSpPr>
          <p:cNvPr id="4" name="Slide Number Placeholder 3"/>
          <p:cNvSpPr>
            <a:spLocks noGrp="1"/>
          </p:cNvSpPr>
          <p:nvPr>
            <p:ph type="sldNum" sz="quarter" idx="5"/>
          </p:nvPr>
        </p:nvSpPr>
        <p:spPr/>
        <p:txBody>
          <a:bodyPr/>
          <a:lstStyle/>
          <a:p>
            <a:fld id="{6BF040D3-96BA-4227-9788-80EF152AF2D0}" type="slidenum">
              <a:rPr lang="en-US" smtClean="0"/>
              <a:t>10</a:t>
            </a:fld>
            <a:endParaRPr lang="en-US"/>
          </a:p>
        </p:txBody>
      </p:sp>
    </p:spTree>
    <p:extLst>
      <p:ext uri="{BB962C8B-B14F-4D97-AF65-F5344CB8AC3E}">
        <p14:creationId xmlns:p14="http://schemas.microsoft.com/office/powerpoint/2010/main" val="288254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Dictionary Syntax</a:t>
            </a:r>
          </a:p>
          <a:p>
            <a:r>
              <a:rPr lang="en-US" dirty="0"/>
              <a:t>#</a:t>
            </a:r>
            <a:r>
              <a:rPr lang="en-US" dirty="0" err="1"/>
              <a:t>dictionary_name</a:t>
            </a:r>
            <a:r>
              <a:rPr lang="en-US" dirty="0"/>
              <a:t> =  {key: value, key: value, key: value}</a:t>
            </a:r>
          </a:p>
          <a:p>
            <a:r>
              <a:rPr lang="en-US" dirty="0"/>
              <a:t>websites = {</a:t>
            </a:r>
          </a:p>
          <a:p>
            <a:r>
              <a:rPr lang="en-US" dirty="0"/>
              <a:t>    "amazon": "Retail",</a:t>
            </a:r>
          </a:p>
          <a:p>
            <a:r>
              <a:rPr lang="en-US" dirty="0"/>
              <a:t>    "</a:t>
            </a:r>
            <a:r>
              <a:rPr lang="en-US" dirty="0" err="1"/>
              <a:t>facebook</a:t>
            </a:r>
            <a:r>
              <a:rPr lang="en-US" dirty="0"/>
              <a:t>": "Social Media",</a:t>
            </a:r>
          </a:p>
          <a:p>
            <a:r>
              <a:rPr lang="en-US" dirty="0"/>
              <a:t>    "google": "Search engine",</a:t>
            </a:r>
          </a:p>
          <a:p>
            <a:r>
              <a:rPr lang="en-US" dirty="0"/>
              <a:t>    "</a:t>
            </a:r>
            <a:r>
              <a:rPr lang="en-US" dirty="0" err="1"/>
              <a:t>youtube</a:t>
            </a:r>
            <a:r>
              <a:rPr lang="en-US" dirty="0"/>
              <a:t>": "Video Sharing"</a:t>
            </a:r>
          </a:p>
          <a:p>
            <a:r>
              <a:rPr lang="en-US" dirty="0"/>
              <a:t>    }</a:t>
            </a:r>
          </a:p>
          <a:p>
            <a:endParaRPr lang="en-US" dirty="0"/>
          </a:p>
          <a:p>
            <a:r>
              <a:rPr lang="en-US" dirty="0"/>
              <a:t>#items in the dictionary can be accessed similar to lists or using the get method</a:t>
            </a:r>
          </a:p>
          <a:p>
            <a:r>
              <a:rPr lang="en-US" dirty="0"/>
              <a:t>g = websites["google"]</a:t>
            </a:r>
          </a:p>
          <a:p>
            <a:r>
              <a:rPr lang="en-US" dirty="0"/>
              <a:t>g2= </a:t>
            </a:r>
            <a:r>
              <a:rPr lang="en-US" dirty="0" err="1"/>
              <a:t>websites.get</a:t>
            </a:r>
            <a:r>
              <a:rPr lang="en-US" dirty="0"/>
              <a:t>("google")</a:t>
            </a:r>
          </a:p>
          <a:p>
            <a:r>
              <a:rPr lang="en-US" dirty="0"/>
              <a:t>print(g,g2)</a:t>
            </a:r>
          </a:p>
          <a:p>
            <a:endParaRPr lang="en-US" dirty="0"/>
          </a:p>
          <a:p>
            <a:r>
              <a:rPr lang="en-US" dirty="0"/>
              <a:t>#accessing an item that doesn't exist will return none</a:t>
            </a:r>
          </a:p>
          <a:p>
            <a:r>
              <a:rPr lang="en-US" dirty="0" err="1"/>
              <a:t>favorite_site</a:t>
            </a:r>
            <a:r>
              <a:rPr lang="en-US" dirty="0"/>
              <a:t> = input("What's your favorite site: ").lower()</a:t>
            </a:r>
          </a:p>
          <a:p>
            <a:endParaRPr lang="en-US" dirty="0"/>
          </a:p>
          <a:p>
            <a:r>
              <a:rPr lang="en-US" dirty="0"/>
              <a:t>print(</a:t>
            </a:r>
            <a:r>
              <a:rPr lang="en-US" dirty="0" err="1"/>
              <a:t>websites.get</a:t>
            </a:r>
            <a:r>
              <a:rPr lang="en-US" dirty="0"/>
              <a:t>(</a:t>
            </a:r>
            <a:r>
              <a:rPr lang="en-US" dirty="0" err="1"/>
              <a:t>favorite_site</a:t>
            </a:r>
            <a:r>
              <a:rPr lang="en-US" dirty="0"/>
              <a:t>))</a:t>
            </a:r>
          </a:p>
          <a:p>
            <a:endParaRPr lang="en-US" dirty="0"/>
          </a:p>
        </p:txBody>
      </p:sp>
      <p:sp>
        <p:nvSpPr>
          <p:cNvPr id="4" name="Slide Number Placeholder 3"/>
          <p:cNvSpPr>
            <a:spLocks noGrp="1"/>
          </p:cNvSpPr>
          <p:nvPr>
            <p:ph type="sldNum" sz="quarter" idx="5"/>
          </p:nvPr>
        </p:nvSpPr>
        <p:spPr/>
        <p:txBody>
          <a:bodyPr/>
          <a:lstStyle/>
          <a:p>
            <a:fld id="{6BF040D3-96BA-4227-9788-80EF152AF2D0}" type="slidenum">
              <a:rPr lang="en-US" smtClean="0"/>
              <a:t>12</a:t>
            </a:fld>
            <a:endParaRPr lang="en-US"/>
          </a:p>
        </p:txBody>
      </p:sp>
    </p:spTree>
    <p:extLst>
      <p:ext uri="{BB962C8B-B14F-4D97-AF65-F5344CB8AC3E}">
        <p14:creationId xmlns:p14="http://schemas.microsoft.com/office/powerpoint/2010/main" val="1000502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422ED7B-E522-451B-A672-DD8BC9915D11}"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2ED7B-E522-451B-A672-DD8BC9915D11}"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172742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2ED7B-E522-451B-A672-DD8BC9915D11}"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2ED7B-E522-451B-A672-DD8BC9915D11}"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157449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22ED7B-E522-451B-A672-DD8BC9915D11}" type="datetimeFigureOut">
              <a:rPr lang="en-US" smtClean="0"/>
              <a:t>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33DDC-68F5-469A-8BC7-1B585E63682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41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2ED7B-E522-451B-A672-DD8BC9915D11}"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414961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2ED7B-E522-451B-A672-DD8BC9915D11}" type="datetimeFigureOut">
              <a:rPr lang="en-US" smtClean="0"/>
              <a:t>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252502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2ED7B-E522-451B-A672-DD8BC9915D11}" type="datetimeFigureOut">
              <a:rPr lang="en-US" smtClean="0"/>
              <a:t>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228607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2ED7B-E522-451B-A672-DD8BC9915D11}" type="datetimeFigureOut">
              <a:rPr lang="en-US" smtClean="0"/>
              <a:t>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116157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22ED7B-E522-451B-A672-DD8BC9915D11}"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33DDC-68F5-469A-8BC7-1B585E63682D}" type="slidenum">
              <a:rPr lang="en-US" smtClean="0"/>
              <a:t>‹#›</a:t>
            </a:fld>
            <a:endParaRPr lang="en-US"/>
          </a:p>
        </p:txBody>
      </p:sp>
    </p:spTree>
    <p:extLst>
      <p:ext uri="{BB962C8B-B14F-4D97-AF65-F5344CB8AC3E}">
        <p14:creationId xmlns:p14="http://schemas.microsoft.com/office/powerpoint/2010/main" val="261948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22ED7B-E522-451B-A672-DD8BC9915D11}" type="datetimeFigureOut">
              <a:rPr lang="en-US" smtClean="0"/>
              <a:t>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33DDC-68F5-469A-8BC7-1B585E63682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51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22ED7B-E522-451B-A672-DD8BC9915D11}" type="datetimeFigureOut">
              <a:rPr lang="en-US" smtClean="0"/>
              <a:t>2/7/2020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A33DDC-68F5-469A-8BC7-1B585E63682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837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Python-Crash-Course-Hands-Project-Based/dp/1593276036/ref=sr_1_3?ie=UTF8&amp;qid=1548633609&amp;sr=8-3&amp;keywords=python" TargetMode="External"/><Relationship Id="rId2" Type="http://schemas.openxmlformats.org/officeDocument/2006/relationships/hyperlink" Target="https://docs.google.com/viewer?url=https%3A%2F%2Fwww.cs.uky.edu%2F~keen%2F115%2FHaltermanpythonbook.pdf" TargetMode="External"/><Relationship Id="rId1" Type="http://schemas.openxmlformats.org/officeDocument/2006/relationships/slideLayout" Target="../slideLayouts/slideLayout2.xml"/><Relationship Id="rId5" Type="http://schemas.openxmlformats.org/officeDocument/2006/relationships/hyperlink" Target="https://www.w3schools.com/python/python_ref_list.asp" TargetMode="External"/><Relationship Id="rId4" Type="http://schemas.openxmlformats.org/officeDocument/2006/relationships/hyperlink" Target="http://pythontutor.com/visualize.html#mode=edi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8AE9-48F7-4D02-8416-4C3D40772724}"/>
              </a:ext>
            </a:extLst>
          </p:cNvPr>
          <p:cNvSpPr>
            <a:spLocks noGrp="1"/>
          </p:cNvSpPr>
          <p:nvPr>
            <p:ph type="ctrTitle"/>
          </p:nvPr>
        </p:nvSpPr>
        <p:spPr/>
        <p:txBody>
          <a:bodyPr/>
          <a:lstStyle/>
          <a:p>
            <a:r>
              <a:rPr lang="en-US" dirty="0"/>
              <a:t>Introduction to Python </a:t>
            </a:r>
          </a:p>
        </p:txBody>
      </p:sp>
      <p:sp>
        <p:nvSpPr>
          <p:cNvPr id="3" name="Subtitle 2">
            <a:extLst>
              <a:ext uri="{FF2B5EF4-FFF2-40B4-BE49-F238E27FC236}">
                <a16:creationId xmlns:a16="http://schemas.microsoft.com/office/drawing/2014/main" id="{9DB85F39-5F9A-468C-9B70-5F3A21BB600E}"/>
              </a:ext>
            </a:extLst>
          </p:cNvPr>
          <p:cNvSpPr>
            <a:spLocks noGrp="1"/>
          </p:cNvSpPr>
          <p:nvPr>
            <p:ph type="subTitle" idx="1"/>
          </p:nvPr>
        </p:nvSpPr>
        <p:spPr/>
        <p:txBody>
          <a:bodyPr/>
          <a:lstStyle/>
          <a:p>
            <a:r>
              <a:rPr lang="en-US"/>
              <a:t>Class 6</a:t>
            </a:r>
            <a:endParaRPr lang="en-US" dirty="0"/>
          </a:p>
        </p:txBody>
      </p:sp>
    </p:spTree>
    <p:extLst>
      <p:ext uri="{BB962C8B-B14F-4D97-AF65-F5344CB8AC3E}">
        <p14:creationId xmlns:p14="http://schemas.microsoft.com/office/powerpoint/2010/main" val="66190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Review:</a:t>
            </a:r>
          </a:p>
        </p:txBody>
      </p:sp>
      <p:sp>
        <p:nvSpPr>
          <p:cNvPr id="3" name="Rectangle 2">
            <a:extLst>
              <a:ext uri="{FF2B5EF4-FFF2-40B4-BE49-F238E27FC236}">
                <a16:creationId xmlns:a16="http://schemas.microsoft.com/office/drawing/2014/main" id="{3A2FD7C4-8BFB-4014-BC02-20F50742D494}"/>
              </a:ext>
            </a:extLst>
          </p:cNvPr>
          <p:cNvSpPr/>
          <p:nvPr/>
        </p:nvSpPr>
        <p:spPr>
          <a:xfrm>
            <a:off x="2726766" y="2206204"/>
            <a:ext cx="5725606" cy="1107996"/>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r</a:t>
            </a:r>
            <a:r>
              <a:rPr lang="en-US" sz="5400" cap="none" spc="0" dirty="0" err="1">
                <a:ln w="0"/>
                <a:solidFill>
                  <a:schemeClr val="tx1"/>
                </a:solidFill>
                <a:effectLst>
                  <a:outerShdw blurRad="38100" dist="19050" dir="2700000" algn="tl" rotWithShape="0">
                    <a:schemeClr val="dk1">
                      <a:alpha val="40000"/>
                    </a:schemeClr>
                  </a:outerShdw>
                </a:effectLst>
              </a:rPr>
              <a:t>andom</a:t>
            </a:r>
            <a:r>
              <a:rPr lang="en-US" sz="6600" b="1" cap="none" spc="0" dirty="0" err="1">
                <a:ln w="0"/>
                <a:solidFill>
                  <a:schemeClr val="tx1"/>
                </a:solidFill>
                <a:effectLst>
                  <a:outerShdw blurRad="38100" dist="19050" dir="2700000" algn="tl" rotWithShape="0">
                    <a:schemeClr val="dk1">
                      <a:alpha val="40000"/>
                    </a:schemeClr>
                  </a:outerShdw>
                </a:effectLst>
              </a:rPr>
              <a:t>.</a:t>
            </a:r>
            <a:r>
              <a:rPr lang="en-US" sz="5400" b="0" cap="none" spc="0" dirty="0" err="1">
                <a:ln w="0"/>
                <a:solidFill>
                  <a:schemeClr val="tx1"/>
                </a:solidFill>
                <a:effectLst>
                  <a:outerShdw blurRad="38100" dist="19050" dir="2700000" algn="tl" rotWithShape="0">
                    <a:schemeClr val="dk1">
                      <a:alpha val="40000"/>
                    </a:schemeClr>
                  </a:outerShdw>
                </a:effectLst>
              </a:rPr>
              <a:t>randint</a:t>
            </a:r>
            <a:r>
              <a:rPr lang="en-US" sz="5400" b="0" cap="none" spc="0" dirty="0">
                <a:ln w="0"/>
                <a:solidFill>
                  <a:schemeClr val="tx1"/>
                </a:solidFill>
                <a:effectLst>
                  <a:outerShdw blurRad="38100" dist="19050" dir="2700000" algn="tl" rotWithShape="0">
                    <a:schemeClr val="dk1">
                      <a:alpha val="40000"/>
                    </a:schemeClr>
                  </a:outerShdw>
                </a:effectLst>
              </a:rPr>
              <a:t>(1,6)</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03A051-85E1-4615-8610-D19323226542}"/>
              </a:ext>
            </a:extLst>
          </p:cNvPr>
          <p:cNvCxnSpPr>
            <a:cxnSpLocks/>
          </p:cNvCxnSpPr>
          <p:nvPr/>
        </p:nvCxnSpPr>
        <p:spPr>
          <a:xfrm>
            <a:off x="3938954" y="1969163"/>
            <a:ext cx="182880" cy="47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2DC-AAA3-4B44-8629-F472E18B7637}"/>
              </a:ext>
            </a:extLst>
          </p:cNvPr>
          <p:cNvCxnSpPr>
            <a:cxnSpLocks/>
          </p:cNvCxnSpPr>
          <p:nvPr/>
        </p:nvCxnSpPr>
        <p:spPr>
          <a:xfrm flipH="1">
            <a:off x="6404222" y="1997299"/>
            <a:ext cx="26424" cy="47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D4C233-1A14-4747-BB19-97D1B5FB5A0F}"/>
              </a:ext>
            </a:extLst>
          </p:cNvPr>
          <p:cNvCxnSpPr>
            <a:cxnSpLocks/>
          </p:cNvCxnSpPr>
          <p:nvPr/>
        </p:nvCxnSpPr>
        <p:spPr>
          <a:xfrm flipH="1">
            <a:off x="7652826" y="1894610"/>
            <a:ext cx="506437" cy="49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E1A1672-D262-4D4E-8244-8BB79C951DEC}"/>
              </a:ext>
            </a:extLst>
          </p:cNvPr>
          <p:cNvSpPr txBox="1"/>
          <p:nvPr/>
        </p:nvSpPr>
        <p:spPr>
          <a:xfrm>
            <a:off x="3529917" y="1629593"/>
            <a:ext cx="1009258" cy="369332"/>
          </a:xfrm>
          <a:prstGeom prst="rect">
            <a:avLst/>
          </a:prstGeom>
          <a:noFill/>
        </p:spPr>
        <p:txBody>
          <a:bodyPr wrap="square" rtlCol="0">
            <a:spAutoFit/>
          </a:bodyPr>
          <a:lstStyle/>
          <a:p>
            <a:r>
              <a:rPr lang="en-US" dirty="0"/>
              <a:t>object</a:t>
            </a:r>
          </a:p>
        </p:txBody>
      </p:sp>
      <p:sp>
        <p:nvSpPr>
          <p:cNvPr id="22" name="TextBox 21">
            <a:extLst>
              <a:ext uri="{FF2B5EF4-FFF2-40B4-BE49-F238E27FC236}">
                <a16:creationId xmlns:a16="http://schemas.microsoft.com/office/drawing/2014/main" id="{B649D409-F9AD-4CEA-AD49-52BFAAD3BE01}"/>
              </a:ext>
            </a:extLst>
          </p:cNvPr>
          <p:cNvSpPr txBox="1"/>
          <p:nvPr/>
        </p:nvSpPr>
        <p:spPr>
          <a:xfrm>
            <a:off x="7961049" y="1496409"/>
            <a:ext cx="1506507" cy="369332"/>
          </a:xfrm>
          <a:prstGeom prst="rect">
            <a:avLst/>
          </a:prstGeom>
          <a:noFill/>
        </p:spPr>
        <p:txBody>
          <a:bodyPr wrap="square" rtlCol="0">
            <a:spAutoFit/>
          </a:bodyPr>
          <a:lstStyle/>
          <a:p>
            <a:r>
              <a:rPr lang="en-US" dirty="0"/>
              <a:t>arguments</a:t>
            </a:r>
          </a:p>
        </p:txBody>
      </p:sp>
      <p:sp>
        <p:nvSpPr>
          <p:cNvPr id="12" name="TextBox 18">
            <a:extLst>
              <a:ext uri="{FF2B5EF4-FFF2-40B4-BE49-F238E27FC236}">
                <a16:creationId xmlns:a16="http://schemas.microsoft.com/office/drawing/2014/main" id="{BE1A1672-D262-4D4E-8244-8BB79C951DEC}"/>
              </a:ext>
            </a:extLst>
          </p:cNvPr>
          <p:cNvSpPr txBox="1"/>
          <p:nvPr/>
        </p:nvSpPr>
        <p:spPr>
          <a:xfrm>
            <a:off x="5940941" y="1548567"/>
            <a:ext cx="100925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method</a:t>
            </a:r>
          </a:p>
        </p:txBody>
      </p:sp>
      <p:sp>
        <p:nvSpPr>
          <p:cNvPr id="14" name="Rectangle 13">
            <a:extLst>
              <a:ext uri="{FF2B5EF4-FFF2-40B4-BE49-F238E27FC236}">
                <a16:creationId xmlns:a16="http://schemas.microsoft.com/office/drawing/2014/main" id="{00B86C76-52A8-4E2F-A10F-AED7A4599C00}"/>
              </a:ext>
            </a:extLst>
          </p:cNvPr>
          <p:cNvSpPr/>
          <p:nvPr/>
        </p:nvSpPr>
        <p:spPr>
          <a:xfrm>
            <a:off x="1782229" y="3196745"/>
            <a:ext cx="7614713" cy="1107996"/>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my_dictionary</a:t>
            </a:r>
            <a:r>
              <a:rPr lang="en-US" sz="6600" b="1" cap="none" spc="0" dirty="0" err="1">
                <a:ln w="0"/>
                <a:solidFill>
                  <a:schemeClr val="tx1"/>
                </a:solidFill>
                <a:effectLst>
                  <a:outerShdw blurRad="38100" dist="19050" dir="2700000" algn="tl" rotWithShape="0">
                    <a:schemeClr val="dk1">
                      <a:alpha val="40000"/>
                    </a:schemeClr>
                  </a:outerShdw>
                </a:effectLst>
              </a:rPr>
              <a:t>.</a:t>
            </a:r>
            <a:r>
              <a:rPr lang="en-US" sz="5400" b="0" cap="none" spc="0" dirty="0" err="1">
                <a:ln w="0"/>
                <a:solidFill>
                  <a:schemeClr val="tx1"/>
                </a:solidFill>
                <a:effectLst>
                  <a:outerShdw blurRad="38100" dist="19050" dir="2700000" algn="tl" rotWithShape="0">
                    <a:schemeClr val="dk1">
                      <a:alpha val="40000"/>
                    </a:schemeClr>
                  </a:outerShdw>
                </a:effectLst>
              </a:rPr>
              <a:t>get</a:t>
            </a:r>
            <a:r>
              <a:rPr lang="en-US" sz="5400" b="0" cap="none" spc="0" dirty="0">
                <a:ln w="0"/>
                <a:solidFill>
                  <a:schemeClr val="tx1"/>
                </a:solidFill>
                <a:effectLst>
                  <a:outerShdw blurRad="38100" dist="19050" dir="2700000" algn="tl" rotWithShape="0">
                    <a:schemeClr val="dk1">
                      <a:alpha val="40000"/>
                    </a:schemeClr>
                  </a:outerShdw>
                </a:effectLst>
              </a:rPr>
              <a:t>(“sugar”	)</a:t>
            </a:r>
          </a:p>
        </p:txBody>
      </p:sp>
      <p:sp>
        <p:nvSpPr>
          <p:cNvPr id="15" name="Rectangle 14">
            <a:extLst>
              <a:ext uri="{FF2B5EF4-FFF2-40B4-BE49-F238E27FC236}">
                <a16:creationId xmlns:a16="http://schemas.microsoft.com/office/drawing/2014/main" id="{FD3FD4BD-2DC3-4E37-AB85-31059DA23CDA}"/>
              </a:ext>
            </a:extLst>
          </p:cNvPr>
          <p:cNvSpPr/>
          <p:nvPr/>
        </p:nvSpPr>
        <p:spPr>
          <a:xfrm>
            <a:off x="3167817" y="5030106"/>
            <a:ext cx="5055166" cy="1107996"/>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my_name</a:t>
            </a:r>
            <a:r>
              <a:rPr lang="en-US" sz="6600" b="1" cap="none" spc="0" dirty="0" err="1">
                <a:ln w="0"/>
                <a:solidFill>
                  <a:schemeClr val="tx1"/>
                </a:solidFill>
                <a:effectLst>
                  <a:outerShdw blurRad="38100" dist="19050" dir="2700000" algn="tl" rotWithShape="0">
                    <a:schemeClr val="dk1">
                      <a:alpha val="40000"/>
                    </a:schemeClr>
                  </a:outerShdw>
                </a:effectLst>
              </a:rPr>
              <a:t>.</a:t>
            </a:r>
            <a:r>
              <a:rPr lang="en-US" sz="5400" b="0" cap="none" spc="0" dirty="0" err="1">
                <a:ln w="0"/>
                <a:solidFill>
                  <a:schemeClr val="tx1"/>
                </a:solidFill>
                <a:effectLst>
                  <a:outerShdw blurRad="38100" dist="19050" dir="2700000" algn="tl" rotWithShape="0">
                    <a:schemeClr val="dk1">
                      <a:alpha val="40000"/>
                    </a:schemeClr>
                  </a:outerShdw>
                </a:effectLst>
              </a:rPr>
              <a:t>upper</a:t>
            </a: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6" name="Rectangle 15">
            <a:extLst>
              <a:ext uri="{FF2B5EF4-FFF2-40B4-BE49-F238E27FC236}">
                <a16:creationId xmlns:a16="http://schemas.microsoft.com/office/drawing/2014/main" id="{7C0D2B78-FC1E-490F-9B21-15575AC1CD93}"/>
              </a:ext>
            </a:extLst>
          </p:cNvPr>
          <p:cNvSpPr/>
          <p:nvPr/>
        </p:nvSpPr>
        <p:spPr>
          <a:xfrm>
            <a:off x="2626691" y="4151846"/>
            <a:ext cx="6419322" cy="1107996"/>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my_list</a:t>
            </a:r>
            <a:r>
              <a:rPr lang="en-US" sz="6600" b="1" cap="none" spc="0" dirty="0" err="1">
                <a:ln w="0"/>
                <a:solidFill>
                  <a:schemeClr val="tx1"/>
                </a:solidFill>
                <a:effectLst>
                  <a:outerShdw blurRad="38100" dist="19050" dir="2700000" algn="tl" rotWithShape="0">
                    <a:schemeClr val="dk1">
                      <a:alpha val="40000"/>
                    </a:schemeClr>
                  </a:outerShdw>
                </a:effectLst>
              </a:rPr>
              <a:t>.</a:t>
            </a:r>
            <a:r>
              <a:rPr lang="en-US" sz="5400" dirty="0" err="1">
                <a:ln w="0"/>
                <a:effectLst>
                  <a:outerShdw blurRad="38100" dist="19050" dir="2700000" algn="tl" rotWithShape="0">
                    <a:schemeClr val="dk1">
                      <a:alpha val="40000"/>
                    </a:schemeClr>
                  </a:outerShdw>
                </a:effectLst>
              </a:rPr>
              <a:t>append</a:t>
            </a:r>
            <a:r>
              <a:rPr lang="en-US" sz="5400" b="0" cap="none" spc="0" dirty="0">
                <a:ln w="0"/>
                <a:solidFill>
                  <a:schemeClr val="tx1"/>
                </a:solidFill>
                <a:effectLst>
                  <a:outerShdw blurRad="38100" dist="19050" dir="2700000" algn="tl" rotWithShape="0">
                    <a:schemeClr val="dk1">
                      <a:alpha val="40000"/>
                    </a:schemeClr>
                  </a:outerShdw>
                </a:effectLst>
              </a:rPr>
              <a:t>(“milk”)</a:t>
            </a:r>
          </a:p>
        </p:txBody>
      </p:sp>
    </p:spTree>
    <p:extLst>
      <p:ext uri="{BB962C8B-B14F-4D97-AF65-F5344CB8AC3E}">
        <p14:creationId xmlns:p14="http://schemas.microsoft.com/office/powerpoint/2010/main" val="386611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1024128" y="559816"/>
            <a:ext cx="9720072" cy="1499616"/>
          </a:xfrm>
        </p:spPr>
        <p:txBody>
          <a:bodyPr>
            <a:normAutofit/>
          </a:bodyPr>
          <a:lstStyle/>
          <a:p>
            <a:r>
              <a:rPr lang="en-US" sz="4400" dirty="0"/>
              <a:t>Review: Retrieving Data from a list</a:t>
            </a:r>
          </a:p>
        </p:txBody>
      </p:sp>
      <p:pic>
        <p:nvPicPr>
          <p:cNvPr id="3" name="Picture 2">
            <a:extLst>
              <a:ext uri="{FF2B5EF4-FFF2-40B4-BE49-F238E27FC236}">
                <a16:creationId xmlns:a16="http://schemas.microsoft.com/office/drawing/2014/main" id="{C4ABC2AB-809E-4957-956E-91B03041C92C}"/>
              </a:ext>
            </a:extLst>
          </p:cNvPr>
          <p:cNvPicPr>
            <a:picLocks noChangeAspect="1"/>
          </p:cNvPicPr>
          <p:nvPr/>
        </p:nvPicPr>
        <p:blipFill>
          <a:blip r:embed="rId2"/>
          <a:stretch>
            <a:fillRect/>
          </a:stretch>
        </p:blipFill>
        <p:spPr>
          <a:xfrm>
            <a:off x="688515" y="1661075"/>
            <a:ext cx="8343900" cy="1085850"/>
          </a:xfrm>
          <a:prstGeom prst="rect">
            <a:avLst/>
          </a:prstGeom>
        </p:spPr>
      </p:pic>
      <p:sp>
        <p:nvSpPr>
          <p:cNvPr id="4" name="TextBox 3">
            <a:extLst>
              <a:ext uri="{FF2B5EF4-FFF2-40B4-BE49-F238E27FC236}">
                <a16:creationId xmlns:a16="http://schemas.microsoft.com/office/drawing/2014/main" id="{38A4914E-EA31-47DC-986D-F350FCA22EF8}"/>
              </a:ext>
            </a:extLst>
          </p:cNvPr>
          <p:cNvSpPr txBox="1"/>
          <p:nvPr/>
        </p:nvSpPr>
        <p:spPr>
          <a:xfrm>
            <a:off x="1024128" y="2678203"/>
            <a:ext cx="7853172" cy="646331"/>
          </a:xfrm>
          <a:prstGeom prst="rect">
            <a:avLst/>
          </a:prstGeom>
          <a:noFill/>
        </p:spPr>
        <p:txBody>
          <a:bodyPr wrap="square" rtlCol="0">
            <a:spAutoFit/>
          </a:bodyPr>
          <a:lstStyle/>
          <a:p>
            <a:r>
              <a:rPr lang="en-US" dirty="0"/>
              <a:t>Index		 0		 1		  2			 3				   4</a:t>
            </a:r>
          </a:p>
          <a:p>
            <a:r>
              <a:rPr lang="en-US" dirty="0"/>
              <a:t>Neg index	-5		-4		-3			-2				  -1</a:t>
            </a:r>
          </a:p>
        </p:txBody>
      </p:sp>
      <p:graphicFrame>
        <p:nvGraphicFramePr>
          <p:cNvPr id="7" name="Table 6">
            <a:extLst>
              <a:ext uri="{FF2B5EF4-FFF2-40B4-BE49-F238E27FC236}">
                <a16:creationId xmlns:a16="http://schemas.microsoft.com/office/drawing/2014/main" id="{0772A8FA-34DC-4353-8923-94B01BE50B07}"/>
              </a:ext>
            </a:extLst>
          </p:cNvPr>
          <p:cNvGraphicFramePr>
            <a:graphicFrameLocks noGrp="1"/>
          </p:cNvGraphicFramePr>
          <p:nvPr>
            <p:extLst>
              <p:ext uri="{D42A27DB-BD31-4B8C-83A1-F6EECF244321}">
                <p14:modId xmlns:p14="http://schemas.microsoft.com/office/powerpoint/2010/main" val="1381884916"/>
              </p:ext>
            </p:extLst>
          </p:nvPr>
        </p:nvGraphicFramePr>
        <p:xfrm>
          <a:off x="650415" y="3533466"/>
          <a:ext cx="11084382" cy="3095933"/>
        </p:xfrm>
        <a:graphic>
          <a:graphicData uri="http://schemas.openxmlformats.org/drawingml/2006/table">
            <a:tbl>
              <a:tblPr firstRow="1" bandRow="1">
                <a:tableStyleId>{5C22544A-7EE6-4342-B048-85BDC9FD1C3A}</a:tableStyleId>
              </a:tblPr>
              <a:tblGrid>
                <a:gridCol w="3694794">
                  <a:extLst>
                    <a:ext uri="{9D8B030D-6E8A-4147-A177-3AD203B41FA5}">
                      <a16:colId xmlns:a16="http://schemas.microsoft.com/office/drawing/2014/main" val="2313142094"/>
                    </a:ext>
                  </a:extLst>
                </a:gridCol>
                <a:gridCol w="3694794">
                  <a:extLst>
                    <a:ext uri="{9D8B030D-6E8A-4147-A177-3AD203B41FA5}">
                      <a16:colId xmlns:a16="http://schemas.microsoft.com/office/drawing/2014/main" val="530783498"/>
                    </a:ext>
                  </a:extLst>
                </a:gridCol>
                <a:gridCol w="3694794">
                  <a:extLst>
                    <a:ext uri="{9D8B030D-6E8A-4147-A177-3AD203B41FA5}">
                      <a16:colId xmlns:a16="http://schemas.microsoft.com/office/drawing/2014/main" val="2113577092"/>
                    </a:ext>
                  </a:extLst>
                </a:gridCol>
              </a:tblGrid>
              <a:tr h="634855">
                <a:tc>
                  <a:txBody>
                    <a:bodyPr/>
                    <a:lstStyle/>
                    <a:p>
                      <a:r>
                        <a:rPr lang="en-US" sz="1800" b="1" kern="1200" dirty="0">
                          <a:solidFill>
                            <a:schemeClr val="lt1"/>
                          </a:solidFill>
                          <a:latin typeface="+mn-lt"/>
                          <a:ea typeface="+mn-ea"/>
                          <a:cs typeface="+mn-cs"/>
                        </a:rPr>
                        <a:t>Syntax</a:t>
                      </a:r>
                    </a:p>
                  </a:txBody>
                  <a:tcPr/>
                </a:tc>
                <a:tc>
                  <a:txBody>
                    <a:bodyPr/>
                    <a:lstStyle/>
                    <a:p>
                      <a:r>
                        <a:rPr lang="en-US" sz="1800" b="1" kern="1200" dirty="0">
                          <a:solidFill>
                            <a:schemeClr val="lt1"/>
                          </a:solidFill>
                          <a:latin typeface="+mn-lt"/>
                          <a:ea typeface="+mn-ea"/>
                          <a:cs typeface="+mn-cs"/>
                        </a:rPr>
                        <a:t>Description</a:t>
                      </a:r>
                    </a:p>
                  </a:txBody>
                  <a:tcPr/>
                </a:tc>
                <a:tc>
                  <a:txBody>
                    <a:bodyPr/>
                    <a:lstStyle/>
                    <a:p>
                      <a:r>
                        <a:rPr lang="en-US" sz="1800" b="1" kern="1200" dirty="0">
                          <a:solidFill>
                            <a:schemeClr val="lt1"/>
                          </a:solidFill>
                          <a:latin typeface="+mn-lt"/>
                          <a:ea typeface="+mn-ea"/>
                          <a:cs typeface="+mn-cs"/>
                        </a:rPr>
                        <a:t>Output</a:t>
                      </a:r>
                    </a:p>
                  </a:txBody>
                  <a:tcPr/>
                </a:tc>
                <a:extLst>
                  <a:ext uri="{0D108BD9-81ED-4DB2-BD59-A6C34878D82A}">
                    <a16:rowId xmlns:a16="http://schemas.microsoft.com/office/drawing/2014/main" val="2047319962"/>
                  </a:ext>
                </a:extLst>
              </a:tr>
              <a:tr h="444581">
                <a:tc>
                  <a:txBody>
                    <a:bodyPr/>
                    <a:lstStyle/>
                    <a:p>
                      <a:r>
                        <a:rPr lang="en-US" dirty="0">
                          <a:solidFill>
                            <a:schemeClr val="tx1"/>
                          </a:solidFill>
                        </a:rPr>
                        <a:t>print(avengers[2])</a:t>
                      </a:r>
                    </a:p>
                  </a:txBody>
                  <a:tcPr/>
                </a:tc>
                <a:tc>
                  <a:txBody>
                    <a:bodyPr/>
                    <a:lstStyle/>
                    <a:p>
                      <a:r>
                        <a:rPr lang="en-US" dirty="0">
                          <a:solidFill>
                            <a:schemeClr val="tx1"/>
                          </a:solidFill>
                        </a:rPr>
                        <a:t>Will print index 2</a:t>
                      </a:r>
                    </a:p>
                  </a:txBody>
                  <a:tcPr/>
                </a:tc>
                <a:tc>
                  <a:txBody>
                    <a:bodyPr/>
                    <a:lstStyle/>
                    <a:p>
                      <a:r>
                        <a:rPr lang="en-US" dirty="0">
                          <a:solidFill>
                            <a:schemeClr val="tx1"/>
                          </a:solidFill>
                        </a:rPr>
                        <a:t>Iron man</a:t>
                      </a:r>
                    </a:p>
                  </a:txBody>
                  <a:tcPr/>
                </a:tc>
                <a:extLst>
                  <a:ext uri="{0D108BD9-81ED-4DB2-BD59-A6C34878D82A}">
                    <a16:rowId xmlns:a16="http://schemas.microsoft.com/office/drawing/2014/main" val="3609880658"/>
                  </a:ext>
                </a:extLst>
              </a:tr>
              <a:tr h="491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print(avengers[0:3])</a:t>
                      </a:r>
                    </a:p>
                  </a:txBody>
                  <a:tcPr/>
                </a:tc>
                <a:tc>
                  <a:txBody>
                    <a:bodyPr/>
                    <a:lstStyle/>
                    <a:p>
                      <a:r>
                        <a:rPr lang="en-US" dirty="0">
                          <a:solidFill>
                            <a:schemeClr val="tx1"/>
                          </a:solidFill>
                        </a:rPr>
                        <a:t>Prints index 0, 1, and 2</a:t>
                      </a:r>
                    </a:p>
                  </a:txBody>
                  <a:tcPr/>
                </a:tc>
                <a:tc>
                  <a:txBody>
                    <a:bodyPr/>
                    <a:lstStyle/>
                    <a:p>
                      <a:r>
                        <a:rPr lang="en-US" dirty="0">
                          <a:solidFill>
                            <a:schemeClr val="tx1"/>
                          </a:solidFill>
                        </a:rPr>
                        <a:t>[‘Thor', ‘Hulk', 'iron man']</a:t>
                      </a:r>
                    </a:p>
                  </a:txBody>
                  <a:tcPr/>
                </a:tc>
                <a:extLst>
                  <a:ext uri="{0D108BD9-81ED-4DB2-BD59-A6C34878D82A}">
                    <a16:rowId xmlns:a16="http://schemas.microsoft.com/office/drawing/2014/main" val="3313698441"/>
                  </a:ext>
                </a:extLst>
              </a:tr>
              <a:tr h="762588">
                <a:tc>
                  <a:txBody>
                    <a:bodyPr/>
                    <a:lstStyle/>
                    <a:p>
                      <a:r>
                        <a:rPr lang="en-US" dirty="0">
                          <a:solidFill>
                            <a:schemeClr val="tx1"/>
                          </a:solidFill>
                        </a:rPr>
                        <a:t>print(avengers[-3:])</a:t>
                      </a:r>
                    </a:p>
                  </a:txBody>
                  <a:tcPr/>
                </a:tc>
                <a:tc>
                  <a:txBody>
                    <a:bodyPr/>
                    <a:lstStyle/>
                    <a:p>
                      <a:r>
                        <a:rPr lang="en-US" dirty="0">
                          <a:solidFill>
                            <a:schemeClr val="tx1"/>
                          </a:solidFill>
                        </a:rPr>
                        <a:t>Prints  index-3 and everything to the right of it</a:t>
                      </a:r>
                    </a:p>
                  </a:txBody>
                  <a:tcPr/>
                </a:tc>
                <a:tc>
                  <a:txBody>
                    <a:bodyPr/>
                    <a:lstStyle/>
                    <a:p>
                      <a:r>
                        <a:rPr lang="en-US" dirty="0">
                          <a:solidFill>
                            <a:schemeClr val="tx1"/>
                          </a:solidFill>
                        </a:rPr>
                        <a:t>['Iron Man', 'Captain America', 'Black Panther']</a:t>
                      </a:r>
                    </a:p>
                  </a:txBody>
                  <a:tcPr/>
                </a:tc>
                <a:extLst>
                  <a:ext uri="{0D108BD9-81ED-4DB2-BD59-A6C34878D82A}">
                    <a16:rowId xmlns:a16="http://schemas.microsoft.com/office/drawing/2014/main" val="609634766"/>
                  </a:ext>
                </a:extLst>
              </a:tr>
              <a:tr h="762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print(avengers[-4:-2])</a:t>
                      </a:r>
                    </a:p>
                    <a:p>
                      <a:endParaRPr lang="en-US" dirty="0">
                        <a:solidFill>
                          <a:schemeClr val="tx1"/>
                        </a:solidFill>
                      </a:endParaRPr>
                    </a:p>
                  </a:txBody>
                  <a:tcPr/>
                </a:tc>
                <a:tc>
                  <a:txBody>
                    <a:bodyPr/>
                    <a:lstStyle/>
                    <a:p>
                      <a:r>
                        <a:rPr lang="en-US" dirty="0">
                          <a:solidFill>
                            <a:schemeClr val="tx1"/>
                          </a:solidFill>
                        </a:rPr>
                        <a:t>Prints index -4 and -3. it stops at -2</a:t>
                      </a:r>
                    </a:p>
                  </a:txBody>
                  <a:tcPr/>
                </a:tc>
                <a:tc>
                  <a:txBody>
                    <a:bodyPr/>
                    <a:lstStyle/>
                    <a:p>
                      <a:r>
                        <a:rPr lang="en-US" dirty="0">
                          <a:solidFill>
                            <a:schemeClr val="tx1"/>
                          </a:solidFill>
                        </a:rPr>
                        <a:t>[‘Hulk', ‘Iron man’]	</a:t>
                      </a:r>
                    </a:p>
                  </a:txBody>
                  <a:tcPr/>
                </a:tc>
                <a:extLst>
                  <a:ext uri="{0D108BD9-81ED-4DB2-BD59-A6C34878D82A}">
                    <a16:rowId xmlns:a16="http://schemas.microsoft.com/office/drawing/2014/main" val="2904775234"/>
                  </a:ext>
                </a:extLst>
              </a:tr>
            </a:tbl>
          </a:graphicData>
        </a:graphic>
      </p:graphicFrame>
    </p:spTree>
    <p:extLst>
      <p:ext uri="{BB962C8B-B14F-4D97-AF65-F5344CB8AC3E}">
        <p14:creationId xmlns:p14="http://schemas.microsoft.com/office/powerpoint/2010/main" val="340052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B5BC-60A7-4838-AE18-F792FF53CDEF}"/>
              </a:ext>
            </a:extLst>
          </p:cNvPr>
          <p:cNvSpPr>
            <a:spLocks noGrp="1"/>
          </p:cNvSpPr>
          <p:nvPr>
            <p:ph type="title"/>
          </p:nvPr>
        </p:nvSpPr>
        <p:spPr/>
        <p:txBody>
          <a:bodyPr/>
          <a:lstStyle/>
          <a:p>
            <a:r>
              <a:rPr lang="en-US" dirty="0"/>
              <a:t>Review: Retrieving data in a dictionary</a:t>
            </a:r>
          </a:p>
        </p:txBody>
      </p:sp>
      <p:pic>
        <p:nvPicPr>
          <p:cNvPr id="4" name="Picture 3">
            <a:extLst>
              <a:ext uri="{FF2B5EF4-FFF2-40B4-BE49-F238E27FC236}">
                <a16:creationId xmlns:a16="http://schemas.microsoft.com/office/drawing/2014/main" id="{3A42E27C-E7A5-453C-899B-2475C22C8D5A}"/>
              </a:ext>
            </a:extLst>
          </p:cNvPr>
          <p:cNvPicPr>
            <a:picLocks noChangeAspect="1"/>
          </p:cNvPicPr>
          <p:nvPr/>
        </p:nvPicPr>
        <p:blipFill>
          <a:blip r:embed="rId3"/>
          <a:stretch>
            <a:fillRect/>
          </a:stretch>
        </p:blipFill>
        <p:spPr>
          <a:xfrm>
            <a:off x="1024128" y="1754001"/>
            <a:ext cx="10082054" cy="4518783"/>
          </a:xfrm>
          <a:prstGeom prst="rect">
            <a:avLst/>
          </a:prstGeom>
        </p:spPr>
      </p:pic>
    </p:spTree>
    <p:extLst>
      <p:ext uri="{BB962C8B-B14F-4D97-AF65-F5344CB8AC3E}">
        <p14:creationId xmlns:p14="http://schemas.microsoft.com/office/powerpoint/2010/main" val="251555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p:txBody>
          <a:bodyPr/>
          <a:lstStyle/>
          <a:p>
            <a:r>
              <a:rPr lang="en-US" dirty="0"/>
              <a:t>Review: Random library</a:t>
            </a:r>
          </a:p>
        </p:txBody>
      </p:sp>
      <p:sp>
        <p:nvSpPr>
          <p:cNvPr id="5" name="Content Placeholder 4">
            <a:extLst>
              <a:ext uri="{FF2B5EF4-FFF2-40B4-BE49-F238E27FC236}">
                <a16:creationId xmlns:a16="http://schemas.microsoft.com/office/drawing/2014/main" id="{7FB88AA4-D9D6-41CB-8B6F-443BDD6F9E04}"/>
              </a:ext>
            </a:extLst>
          </p:cNvPr>
          <p:cNvSpPr txBox="1">
            <a:spLocks/>
          </p:cNvSpPr>
          <p:nvPr/>
        </p:nvSpPr>
        <p:spPr>
          <a:xfrm>
            <a:off x="1024127" y="1985391"/>
            <a:ext cx="951052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The random library is pre-built</a:t>
            </a:r>
          </a:p>
          <a:p>
            <a:pPr>
              <a:buFont typeface="Wingdings" panose="05000000000000000000" pitchFamily="2" charset="2"/>
              <a:buChar char="Ø"/>
            </a:pPr>
            <a:r>
              <a:rPr lang="en-US" dirty="0"/>
              <a:t>Use syntax: </a:t>
            </a:r>
            <a:r>
              <a:rPr lang="en-US" dirty="0" err="1"/>
              <a:t>random.</a:t>
            </a:r>
            <a:r>
              <a:rPr lang="en-US" i="1" dirty="0" err="1"/>
              <a:t>methodname</a:t>
            </a:r>
            <a:r>
              <a:rPr lang="en-US" dirty="0"/>
              <a:t>(arguments)</a:t>
            </a:r>
          </a:p>
          <a:p>
            <a:pPr marL="0" indent="0">
              <a:buNone/>
            </a:pPr>
            <a:endParaRPr lang="en-US" dirty="0"/>
          </a:p>
        </p:txBody>
      </p:sp>
      <p:pic>
        <p:nvPicPr>
          <p:cNvPr id="4" name="Picture 3">
            <a:extLst>
              <a:ext uri="{FF2B5EF4-FFF2-40B4-BE49-F238E27FC236}">
                <a16:creationId xmlns:a16="http://schemas.microsoft.com/office/drawing/2014/main" id="{00597885-7C2B-421A-BAAA-A5D6F1EC1816}"/>
              </a:ext>
            </a:extLst>
          </p:cNvPr>
          <p:cNvPicPr>
            <a:picLocks noChangeAspect="1"/>
          </p:cNvPicPr>
          <p:nvPr/>
        </p:nvPicPr>
        <p:blipFill>
          <a:blip r:embed="rId2"/>
          <a:stretch>
            <a:fillRect/>
          </a:stretch>
        </p:blipFill>
        <p:spPr>
          <a:xfrm>
            <a:off x="1044229" y="3169657"/>
            <a:ext cx="10103541" cy="3207023"/>
          </a:xfrm>
          <a:prstGeom prst="rect">
            <a:avLst/>
          </a:prstGeom>
        </p:spPr>
      </p:pic>
    </p:spTree>
    <p:extLst>
      <p:ext uri="{BB962C8B-B14F-4D97-AF65-F5344CB8AC3E}">
        <p14:creationId xmlns:p14="http://schemas.microsoft.com/office/powerpoint/2010/main" val="13037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Random Library Methods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The random library has additional methods. </a:t>
            </a:r>
          </a:p>
          <a:p>
            <a:pPr>
              <a:buFont typeface="Wingdings" panose="05000000000000000000" pitchFamily="2" charset="2"/>
              <a:buChar char="Ø"/>
            </a:pPr>
            <a:r>
              <a:rPr lang="en-US" dirty="0"/>
              <a:t>See Python directory in IDE or Python website for full list of methods</a:t>
            </a:r>
          </a:p>
          <a:p>
            <a:pPr marL="0" indent="0">
              <a:buNone/>
            </a:pPr>
            <a:endParaRPr lang="en-US" dirty="0"/>
          </a:p>
        </p:txBody>
      </p:sp>
      <p:pic>
        <p:nvPicPr>
          <p:cNvPr id="5" name="Picture 4">
            <a:extLst>
              <a:ext uri="{FF2B5EF4-FFF2-40B4-BE49-F238E27FC236}">
                <a16:creationId xmlns:a16="http://schemas.microsoft.com/office/drawing/2014/main" id="{395013C4-A032-4929-8CFD-BFC7E85B73B7}"/>
              </a:ext>
            </a:extLst>
          </p:cNvPr>
          <p:cNvPicPr>
            <a:picLocks noChangeAspect="1"/>
          </p:cNvPicPr>
          <p:nvPr/>
        </p:nvPicPr>
        <p:blipFill>
          <a:blip r:embed="rId3"/>
          <a:stretch>
            <a:fillRect/>
          </a:stretch>
        </p:blipFill>
        <p:spPr>
          <a:xfrm>
            <a:off x="1931010" y="2965450"/>
            <a:ext cx="7476381" cy="3892550"/>
          </a:xfrm>
          <a:prstGeom prst="rect">
            <a:avLst/>
          </a:prstGeom>
        </p:spPr>
      </p:pic>
    </p:spTree>
    <p:extLst>
      <p:ext uri="{BB962C8B-B14F-4D97-AF65-F5344CB8AC3E}">
        <p14:creationId xmlns:p14="http://schemas.microsoft.com/office/powerpoint/2010/main" val="414646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Functions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827179" y="1913597"/>
            <a:ext cx="11167874" cy="3892550"/>
          </a:xfrm>
        </p:spPr>
        <p:txBody>
          <a:bodyPr/>
          <a:lstStyle/>
          <a:p>
            <a:pPr>
              <a:buFont typeface="Wingdings" panose="05000000000000000000" pitchFamily="2" charset="2"/>
              <a:buChar char="Ø"/>
            </a:pPr>
            <a:r>
              <a:rPr lang="en-US" dirty="0"/>
              <a:t>Functions are code blocks that perform certain tasks</a:t>
            </a:r>
          </a:p>
          <a:p>
            <a:pPr>
              <a:buFont typeface="Wingdings" panose="05000000000000000000" pitchFamily="2" charset="2"/>
              <a:buChar char="Ø"/>
            </a:pPr>
            <a:r>
              <a:rPr lang="en-US" dirty="0"/>
              <a:t>We have been using built-in functions like print() and </a:t>
            </a:r>
            <a:r>
              <a:rPr lang="en-US" dirty="0" err="1"/>
              <a:t>len</a:t>
            </a:r>
            <a:r>
              <a:rPr lang="en-US" dirty="0"/>
              <a:t>() and sum()</a:t>
            </a:r>
          </a:p>
          <a:p>
            <a:pPr>
              <a:buFont typeface="Wingdings" panose="05000000000000000000" pitchFamily="2" charset="2"/>
              <a:buChar char="Ø"/>
            </a:pPr>
            <a:r>
              <a:rPr lang="en-US" dirty="0"/>
              <a:t>Python also allows you to create your own.</a:t>
            </a:r>
          </a:p>
          <a:p>
            <a:pPr>
              <a:buFont typeface="Wingdings" panose="05000000000000000000" pitchFamily="2" charset="2"/>
              <a:buChar char="Ø"/>
            </a:pPr>
            <a:r>
              <a:rPr lang="en-US" dirty="0"/>
              <a:t>Like loops, functions allow you to re-use your code and help improve the readability of your code and speed/size/efficiency.</a:t>
            </a:r>
          </a:p>
          <a:p>
            <a:pPr>
              <a:buFont typeface="Wingdings" panose="05000000000000000000" pitchFamily="2" charset="2"/>
              <a:buChar char="Ø"/>
            </a:pPr>
            <a:r>
              <a:rPr lang="en-US" dirty="0"/>
              <a:t>Functions save time and energy for you and other programmers</a:t>
            </a:r>
          </a:p>
        </p:txBody>
      </p:sp>
    </p:spTree>
    <p:extLst>
      <p:ext uri="{BB962C8B-B14F-4D97-AF65-F5344CB8AC3E}">
        <p14:creationId xmlns:p14="http://schemas.microsoft.com/office/powerpoint/2010/main" val="41525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Functions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910647" y="1707813"/>
            <a:ext cx="10370705" cy="3892550"/>
          </a:xfrm>
        </p:spPr>
        <p:txBody>
          <a:bodyPr/>
          <a:lstStyle/>
          <a:p>
            <a:pPr>
              <a:buFont typeface="Wingdings" panose="05000000000000000000" pitchFamily="2" charset="2"/>
              <a:buChar char="Ø"/>
            </a:pPr>
            <a:r>
              <a:rPr lang="en-US" dirty="0"/>
              <a:t>Before creating our function, lets take a closer look at functions we’re already familiar with: The print function</a:t>
            </a:r>
          </a:p>
          <a:p>
            <a:pPr>
              <a:buFont typeface="Wingdings" panose="05000000000000000000" pitchFamily="2" charset="2"/>
              <a:buChar char="Ø"/>
            </a:pPr>
            <a:r>
              <a:rPr lang="en-US" dirty="0"/>
              <a:t>You can look at the arguments of the print function by running the code print(</a:t>
            </a:r>
            <a:r>
              <a:rPr lang="en-US" dirty="0" err="1"/>
              <a:t>print.__doc</a:t>
            </a:r>
            <a:r>
              <a:rPr lang="en-US" dirty="0"/>
              <a:t>__) or going to the Python documentation website</a:t>
            </a:r>
          </a:p>
          <a:p>
            <a:pPr>
              <a:buFont typeface="Wingdings" panose="05000000000000000000" pitchFamily="2" charset="2"/>
              <a:buChar char="Ø"/>
            </a:pPr>
            <a:r>
              <a:rPr lang="en-US" dirty="0"/>
              <a:t>Some functions like </a:t>
            </a:r>
            <a:r>
              <a:rPr lang="en-US" dirty="0" err="1"/>
              <a:t>len</a:t>
            </a:r>
            <a:r>
              <a:rPr lang="en-US" dirty="0"/>
              <a:t> function takes exactly one argument and it is required while others take no arguments</a:t>
            </a:r>
          </a:p>
        </p:txBody>
      </p:sp>
      <p:pic>
        <p:nvPicPr>
          <p:cNvPr id="4" name="Picture 3">
            <a:extLst>
              <a:ext uri="{FF2B5EF4-FFF2-40B4-BE49-F238E27FC236}">
                <a16:creationId xmlns:a16="http://schemas.microsoft.com/office/drawing/2014/main" id="{816ED801-0E01-4C0D-993C-F157B5F5E89B}"/>
              </a:ext>
            </a:extLst>
          </p:cNvPr>
          <p:cNvPicPr>
            <a:picLocks noChangeAspect="1"/>
          </p:cNvPicPr>
          <p:nvPr/>
        </p:nvPicPr>
        <p:blipFill rotWithShape="1">
          <a:blip r:embed="rId3"/>
          <a:srcRect l="312" t="-3426" r="-312" b="12943"/>
          <a:stretch/>
        </p:blipFill>
        <p:spPr>
          <a:xfrm>
            <a:off x="1352153" y="3910818"/>
            <a:ext cx="9857009" cy="2781093"/>
          </a:xfrm>
          <a:prstGeom prst="rect">
            <a:avLst/>
          </a:prstGeom>
        </p:spPr>
      </p:pic>
    </p:spTree>
    <p:extLst>
      <p:ext uri="{BB962C8B-B14F-4D97-AF65-F5344CB8AC3E}">
        <p14:creationId xmlns:p14="http://schemas.microsoft.com/office/powerpoint/2010/main" val="380789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Functions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Functions have default values which we can override. </a:t>
            </a:r>
          </a:p>
          <a:p>
            <a:pPr>
              <a:buFont typeface="Wingdings" panose="05000000000000000000" pitchFamily="2" charset="2"/>
              <a:buChar char="Ø"/>
            </a:pPr>
            <a:r>
              <a:rPr lang="en-US" dirty="0"/>
              <a:t>In the print function, when you don’t specify any value for separator the default is a space. </a:t>
            </a:r>
          </a:p>
          <a:p>
            <a:pPr>
              <a:buFont typeface="Wingdings" panose="05000000000000000000" pitchFamily="2" charset="2"/>
              <a:buChar char="Ø"/>
            </a:pPr>
            <a:r>
              <a:rPr lang="en-US" dirty="0"/>
              <a:t>When you don’t specify a value for end, the default behavior is a new line</a:t>
            </a:r>
          </a:p>
        </p:txBody>
      </p:sp>
      <p:pic>
        <p:nvPicPr>
          <p:cNvPr id="6" name="Picture 5">
            <a:extLst>
              <a:ext uri="{FF2B5EF4-FFF2-40B4-BE49-F238E27FC236}">
                <a16:creationId xmlns:a16="http://schemas.microsoft.com/office/drawing/2014/main" id="{26911F0D-782B-4135-99D1-1B7567CE5A96}"/>
              </a:ext>
            </a:extLst>
          </p:cNvPr>
          <p:cNvPicPr>
            <a:picLocks noChangeAspect="1"/>
          </p:cNvPicPr>
          <p:nvPr/>
        </p:nvPicPr>
        <p:blipFill>
          <a:blip r:embed="rId3"/>
          <a:stretch>
            <a:fillRect/>
          </a:stretch>
        </p:blipFill>
        <p:spPr>
          <a:xfrm>
            <a:off x="1492317" y="3809894"/>
            <a:ext cx="9033414" cy="2884721"/>
          </a:xfrm>
          <a:prstGeom prst="rect">
            <a:avLst/>
          </a:prstGeom>
        </p:spPr>
      </p:pic>
    </p:spTree>
    <p:extLst>
      <p:ext uri="{BB962C8B-B14F-4D97-AF65-F5344CB8AC3E}">
        <p14:creationId xmlns:p14="http://schemas.microsoft.com/office/powerpoint/2010/main" val="1657327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Functions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To specify a default value, simply set it as an equal sign. </a:t>
            </a:r>
          </a:p>
          <a:p>
            <a:pPr>
              <a:buFont typeface="Wingdings" panose="05000000000000000000" pitchFamily="2" charset="2"/>
              <a:buChar char="Ø"/>
            </a:pPr>
            <a:r>
              <a:rPr lang="en-US" dirty="0"/>
              <a:t>This default can be updated later</a:t>
            </a:r>
          </a:p>
        </p:txBody>
      </p:sp>
      <p:pic>
        <p:nvPicPr>
          <p:cNvPr id="4" name="Picture 3">
            <a:extLst>
              <a:ext uri="{FF2B5EF4-FFF2-40B4-BE49-F238E27FC236}">
                <a16:creationId xmlns:a16="http://schemas.microsoft.com/office/drawing/2014/main" id="{763FF18D-F96E-40B3-9FB0-A870291FE665}"/>
              </a:ext>
            </a:extLst>
          </p:cNvPr>
          <p:cNvPicPr>
            <a:picLocks noChangeAspect="1"/>
          </p:cNvPicPr>
          <p:nvPr/>
        </p:nvPicPr>
        <p:blipFill>
          <a:blip r:embed="rId3"/>
          <a:stretch>
            <a:fillRect/>
          </a:stretch>
        </p:blipFill>
        <p:spPr>
          <a:xfrm>
            <a:off x="1254826" y="2914356"/>
            <a:ext cx="10675276" cy="1953065"/>
          </a:xfrm>
          <a:prstGeom prst="rect">
            <a:avLst/>
          </a:prstGeom>
        </p:spPr>
      </p:pic>
    </p:spTree>
    <p:extLst>
      <p:ext uri="{BB962C8B-B14F-4D97-AF65-F5344CB8AC3E}">
        <p14:creationId xmlns:p14="http://schemas.microsoft.com/office/powerpoint/2010/main" val="3154512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Doc String</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To add a doc string, use triple double quotes </a:t>
            </a:r>
          </a:p>
        </p:txBody>
      </p:sp>
      <p:pic>
        <p:nvPicPr>
          <p:cNvPr id="3" name="Picture 2">
            <a:extLst>
              <a:ext uri="{FF2B5EF4-FFF2-40B4-BE49-F238E27FC236}">
                <a16:creationId xmlns:a16="http://schemas.microsoft.com/office/drawing/2014/main" id="{5FB8E485-77FE-4097-8DB1-717B39A950BC}"/>
              </a:ext>
            </a:extLst>
          </p:cNvPr>
          <p:cNvPicPr>
            <a:picLocks noChangeAspect="1"/>
          </p:cNvPicPr>
          <p:nvPr/>
        </p:nvPicPr>
        <p:blipFill>
          <a:blip r:embed="rId3"/>
          <a:stretch>
            <a:fillRect/>
          </a:stretch>
        </p:blipFill>
        <p:spPr>
          <a:xfrm>
            <a:off x="1114425" y="2719387"/>
            <a:ext cx="10527506" cy="1499616"/>
          </a:xfrm>
          <a:prstGeom prst="rect">
            <a:avLst/>
          </a:prstGeom>
        </p:spPr>
      </p:pic>
    </p:spTree>
    <p:extLst>
      <p:ext uri="{BB962C8B-B14F-4D97-AF65-F5344CB8AC3E}">
        <p14:creationId xmlns:p14="http://schemas.microsoft.com/office/powerpoint/2010/main" val="97962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p:txBody>
          <a:bodyPr/>
          <a:lstStyle/>
          <a:p>
            <a:r>
              <a:rPr lang="en-US" dirty="0"/>
              <a:t>Resources</a:t>
            </a:r>
          </a:p>
        </p:txBody>
      </p:sp>
      <p:sp>
        <p:nvSpPr>
          <p:cNvPr id="5" name="Content Placeholder 4">
            <a:extLst>
              <a:ext uri="{FF2B5EF4-FFF2-40B4-BE49-F238E27FC236}">
                <a16:creationId xmlns:a16="http://schemas.microsoft.com/office/drawing/2014/main" id="{270CB3C5-AA98-496A-AC4C-2DB27CFB138B}"/>
              </a:ext>
            </a:extLst>
          </p:cNvPr>
          <p:cNvSpPr>
            <a:spLocks noGrp="1"/>
          </p:cNvSpPr>
          <p:nvPr>
            <p:ph idx="1"/>
          </p:nvPr>
        </p:nvSpPr>
        <p:spPr/>
        <p:txBody>
          <a:bodyPr/>
          <a:lstStyle/>
          <a:p>
            <a:r>
              <a:rPr lang="en-US" dirty="0">
                <a:hlinkClick r:id="rId2"/>
              </a:rPr>
              <a:t>eBook</a:t>
            </a:r>
            <a:endParaRPr lang="en-US" dirty="0"/>
          </a:p>
          <a:p>
            <a:r>
              <a:rPr lang="en-US" dirty="0">
                <a:hlinkClick r:id="rId3"/>
              </a:rPr>
              <a:t>Hard Copy book</a:t>
            </a:r>
            <a:endParaRPr lang="en-US" dirty="0"/>
          </a:p>
          <a:p>
            <a:r>
              <a:rPr lang="en-US" dirty="0">
                <a:hlinkClick r:id="rId4"/>
              </a:rPr>
              <a:t>Visualizing Code tool</a:t>
            </a:r>
            <a:endParaRPr lang="en-US" dirty="0"/>
          </a:p>
          <a:p>
            <a:r>
              <a:rPr lang="en-US" dirty="0">
                <a:hlinkClick r:id="rId5"/>
              </a:rPr>
              <a:t>Cheat Sheets</a:t>
            </a:r>
            <a:endParaRPr lang="en-US" dirty="0"/>
          </a:p>
          <a:p>
            <a:endParaRPr lang="en-US" dirty="0"/>
          </a:p>
          <a:p>
            <a:r>
              <a:rPr lang="en-US" dirty="0"/>
              <a:t>*Control click to go to the link.</a:t>
            </a:r>
          </a:p>
          <a:p>
            <a:endParaRPr lang="en-US" dirty="0"/>
          </a:p>
        </p:txBody>
      </p:sp>
    </p:spTree>
    <p:extLst>
      <p:ext uri="{BB962C8B-B14F-4D97-AF65-F5344CB8AC3E}">
        <p14:creationId xmlns:p14="http://schemas.microsoft.com/office/powerpoint/2010/main" val="185396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9486C7-06D7-4B40-8EAA-B864464F9162}"/>
              </a:ext>
            </a:extLst>
          </p:cNvPr>
          <p:cNvSpPr txBox="1"/>
          <p:nvPr/>
        </p:nvSpPr>
        <p:spPr>
          <a:xfrm>
            <a:off x="2348088" y="6492875"/>
            <a:ext cx="5924903" cy="230832"/>
          </a:xfrm>
          <a:prstGeom prst="rect">
            <a:avLst/>
          </a:prstGeom>
          <a:noFill/>
        </p:spPr>
        <p:txBody>
          <a:bodyPr wrap="square" rtlCol="0">
            <a:spAutoFit/>
          </a:bodyPr>
          <a:lstStyle/>
          <a:p>
            <a:endParaRPr lang="en-US" sz="900" dirty="0"/>
          </a:p>
        </p:txBody>
      </p:sp>
      <p:sp>
        <p:nvSpPr>
          <p:cNvPr id="2" name="Title 1">
            <a:extLst>
              <a:ext uri="{FF2B5EF4-FFF2-40B4-BE49-F238E27FC236}">
                <a16:creationId xmlns:a16="http://schemas.microsoft.com/office/drawing/2014/main" id="{DFE91773-EE06-4AE7-A40F-756F2601CB75}"/>
              </a:ext>
            </a:extLst>
          </p:cNvPr>
          <p:cNvSpPr>
            <a:spLocks noGrp="1"/>
          </p:cNvSpPr>
          <p:nvPr>
            <p:ph type="title"/>
          </p:nvPr>
        </p:nvSpPr>
        <p:spPr>
          <a:xfrm>
            <a:off x="942974" y="665163"/>
            <a:ext cx="10515600" cy="1325563"/>
          </a:xfrm>
        </p:spPr>
        <p:txBody>
          <a:bodyPr>
            <a:normAutofit/>
          </a:bodyPr>
          <a:lstStyle/>
          <a:p>
            <a:r>
              <a:rPr lang="en-US" sz="7200" b="1" dirty="0"/>
              <a:t>Exercises #1</a:t>
            </a:r>
          </a:p>
        </p:txBody>
      </p:sp>
      <p:sp>
        <p:nvSpPr>
          <p:cNvPr id="7" name="Content Placeholder 4">
            <a:extLst>
              <a:ext uri="{FF2B5EF4-FFF2-40B4-BE49-F238E27FC236}">
                <a16:creationId xmlns:a16="http://schemas.microsoft.com/office/drawing/2014/main" id="{C9592758-617A-4BE0-A9BF-E6F1E6B3CA4F}"/>
              </a:ext>
            </a:extLst>
          </p:cNvPr>
          <p:cNvSpPr>
            <a:spLocks noGrp="1"/>
          </p:cNvSpPr>
          <p:nvPr>
            <p:ph idx="1"/>
          </p:nvPr>
        </p:nvSpPr>
        <p:spPr>
          <a:xfrm>
            <a:off x="616836" y="1847068"/>
            <a:ext cx="11167874" cy="3892550"/>
          </a:xfrm>
        </p:spPr>
        <p:txBody>
          <a:bodyPr/>
          <a:lstStyle/>
          <a:p>
            <a:pPr marL="0" indent="0">
              <a:buNone/>
            </a:pPr>
            <a:r>
              <a:rPr lang="en-US" dirty="0"/>
              <a:t>1.1 Create a function called yell(“string”) which prints out the argument in all caps and adds six exclamation points at the end</a:t>
            </a:r>
          </a:p>
          <a:p>
            <a:pPr marL="0" indent="0">
              <a:buNone/>
            </a:pPr>
            <a:r>
              <a:rPr lang="en-US" dirty="0"/>
              <a:t>1.2 Create a function called calculate which requires you to pass in 2 numbers and prints their sum, product, difference, and quotient</a:t>
            </a:r>
          </a:p>
          <a:p>
            <a:pPr marL="0" indent="0">
              <a:buNone/>
            </a:pPr>
            <a:r>
              <a:rPr lang="en-US" dirty="0"/>
              <a:t>1.3 Create a function called exponent which has 2 parameters. The base will be required with no default value. The power will be optional with a default value of 2</a:t>
            </a:r>
          </a:p>
        </p:txBody>
      </p:sp>
      <p:sp>
        <p:nvSpPr>
          <p:cNvPr id="3" name="TextBox 2">
            <a:extLst>
              <a:ext uri="{FF2B5EF4-FFF2-40B4-BE49-F238E27FC236}">
                <a16:creationId xmlns:a16="http://schemas.microsoft.com/office/drawing/2014/main" id="{4BB1E433-E082-48FB-B38D-91503CB8C2DF}"/>
              </a:ext>
            </a:extLst>
          </p:cNvPr>
          <p:cNvSpPr txBox="1"/>
          <p:nvPr/>
        </p:nvSpPr>
        <p:spPr>
          <a:xfrm>
            <a:off x="3350798" y="5277157"/>
            <a:ext cx="5699951" cy="1446550"/>
          </a:xfrm>
          <a:prstGeom prst="rect">
            <a:avLst/>
          </a:prstGeom>
          <a:noFill/>
        </p:spPr>
        <p:txBody>
          <a:bodyPr wrap="square" rtlCol="0">
            <a:spAutoFit/>
          </a:bodyPr>
          <a:lstStyle/>
          <a:p>
            <a:r>
              <a:rPr lang="en-US" sz="8800" dirty="0"/>
              <a:t>5</a:t>
            </a:r>
            <a:r>
              <a:rPr lang="en-US" sz="7200" baseline="52000" dirty="0"/>
              <a:t>2</a:t>
            </a:r>
            <a:r>
              <a:rPr lang="en-US" sz="8800" dirty="0"/>
              <a:t>= 5x5</a:t>
            </a:r>
            <a:r>
              <a:rPr lang="en-US" sz="8800" baseline="30000" dirty="0"/>
              <a:t>	</a:t>
            </a:r>
          </a:p>
        </p:txBody>
      </p:sp>
      <p:cxnSp>
        <p:nvCxnSpPr>
          <p:cNvPr id="5" name="Straight Arrow Connector 4">
            <a:extLst>
              <a:ext uri="{FF2B5EF4-FFF2-40B4-BE49-F238E27FC236}">
                <a16:creationId xmlns:a16="http://schemas.microsoft.com/office/drawing/2014/main" id="{757A18B9-ADDD-490A-B34B-AF7A6E43AAE4}"/>
              </a:ext>
            </a:extLst>
          </p:cNvPr>
          <p:cNvCxnSpPr>
            <a:cxnSpLocks/>
          </p:cNvCxnSpPr>
          <p:nvPr/>
        </p:nvCxnSpPr>
        <p:spPr>
          <a:xfrm>
            <a:off x="2897945" y="5289430"/>
            <a:ext cx="562707" cy="4501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FEE897-6CB6-4BDC-ADB1-823F9F8A4EDB}"/>
              </a:ext>
            </a:extLst>
          </p:cNvPr>
          <p:cNvCxnSpPr>
            <a:cxnSpLocks/>
          </p:cNvCxnSpPr>
          <p:nvPr/>
        </p:nvCxnSpPr>
        <p:spPr>
          <a:xfrm flipH="1">
            <a:off x="4463362" y="5036234"/>
            <a:ext cx="685413" cy="5063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0A612E-5F27-449B-B1BD-84E254376A9A}"/>
              </a:ext>
            </a:extLst>
          </p:cNvPr>
          <p:cNvSpPr txBox="1"/>
          <p:nvPr/>
        </p:nvSpPr>
        <p:spPr>
          <a:xfrm>
            <a:off x="1014218" y="4824488"/>
            <a:ext cx="2110154" cy="646331"/>
          </a:xfrm>
          <a:prstGeom prst="rect">
            <a:avLst/>
          </a:prstGeom>
          <a:noFill/>
        </p:spPr>
        <p:txBody>
          <a:bodyPr wrap="square" rtlCol="0">
            <a:spAutoFit/>
          </a:bodyPr>
          <a:lstStyle/>
          <a:p>
            <a:r>
              <a:rPr lang="en-US" dirty="0"/>
              <a:t>Base will be a required argument</a:t>
            </a:r>
          </a:p>
        </p:txBody>
      </p:sp>
      <p:sp>
        <p:nvSpPr>
          <p:cNvPr id="13" name="TextBox 12">
            <a:extLst>
              <a:ext uri="{FF2B5EF4-FFF2-40B4-BE49-F238E27FC236}">
                <a16:creationId xmlns:a16="http://schemas.microsoft.com/office/drawing/2014/main" id="{993D2147-7E89-43BC-8659-F2BD8DA32F42}"/>
              </a:ext>
            </a:extLst>
          </p:cNvPr>
          <p:cNvSpPr txBox="1"/>
          <p:nvPr/>
        </p:nvSpPr>
        <p:spPr>
          <a:xfrm>
            <a:off x="5158682" y="4688869"/>
            <a:ext cx="3253797" cy="646331"/>
          </a:xfrm>
          <a:prstGeom prst="rect">
            <a:avLst/>
          </a:prstGeom>
          <a:noFill/>
        </p:spPr>
        <p:txBody>
          <a:bodyPr wrap="square" rtlCol="0">
            <a:spAutoFit/>
          </a:bodyPr>
          <a:lstStyle/>
          <a:p>
            <a:r>
              <a:rPr lang="en-US" dirty="0"/>
              <a:t>Power will be an optional argument with default value of 2</a:t>
            </a:r>
          </a:p>
        </p:txBody>
      </p:sp>
    </p:spTree>
    <p:extLst>
      <p:ext uri="{BB962C8B-B14F-4D97-AF65-F5344CB8AC3E}">
        <p14:creationId xmlns:p14="http://schemas.microsoft.com/office/powerpoint/2010/main" val="1749453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9486C7-06D7-4B40-8EAA-B864464F9162}"/>
              </a:ext>
            </a:extLst>
          </p:cNvPr>
          <p:cNvSpPr txBox="1"/>
          <p:nvPr/>
        </p:nvSpPr>
        <p:spPr>
          <a:xfrm>
            <a:off x="2348088" y="6492875"/>
            <a:ext cx="5924903" cy="230832"/>
          </a:xfrm>
          <a:prstGeom prst="rect">
            <a:avLst/>
          </a:prstGeom>
          <a:noFill/>
        </p:spPr>
        <p:txBody>
          <a:bodyPr wrap="square" rtlCol="0">
            <a:spAutoFit/>
          </a:bodyPr>
          <a:lstStyle/>
          <a:p>
            <a:endParaRPr lang="en-US" sz="900" dirty="0"/>
          </a:p>
        </p:txBody>
      </p:sp>
      <p:sp>
        <p:nvSpPr>
          <p:cNvPr id="2" name="Title 1">
            <a:extLst>
              <a:ext uri="{FF2B5EF4-FFF2-40B4-BE49-F238E27FC236}">
                <a16:creationId xmlns:a16="http://schemas.microsoft.com/office/drawing/2014/main" id="{DFE91773-EE06-4AE7-A40F-756F2601CB75}"/>
              </a:ext>
            </a:extLst>
          </p:cNvPr>
          <p:cNvSpPr>
            <a:spLocks noGrp="1"/>
          </p:cNvSpPr>
          <p:nvPr>
            <p:ph type="title"/>
          </p:nvPr>
        </p:nvSpPr>
        <p:spPr>
          <a:xfrm>
            <a:off x="942974" y="665163"/>
            <a:ext cx="10515600" cy="1325563"/>
          </a:xfrm>
        </p:spPr>
        <p:txBody>
          <a:bodyPr>
            <a:normAutofit/>
          </a:bodyPr>
          <a:lstStyle/>
          <a:p>
            <a:r>
              <a:rPr lang="en-US" sz="7200" b="1" dirty="0"/>
              <a:t>Solution 1.1</a:t>
            </a:r>
          </a:p>
        </p:txBody>
      </p:sp>
      <p:sp>
        <p:nvSpPr>
          <p:cNvPr id="7" name="Content Placeholder 4">
            <a:extLst>
              <a:ext uri="{FF2B5EF4-FFF2-40B4-BE49-F238E27FC236}">
                <a16:creationId xmlns:a16="http://schemas.microsoft.com/office/drawing/2014/main" id="{C9592758-617A-4BE0-A9BF-E6F1E6B3CA4F}"/>
              </a:ext>
            </a:extLst>
          </p:cNvPr>
          <p:cNvSpPr>
            <a:spLocks noGrp="1"/>
          </p:cNvSpPr>
          <p:nvPr>
            <p:ph idx="1"/>
          </p:nvPr>
        </p:nvSpPr>
        <p:spPr>
          <a:xfrm>
            <a:off x="1024126" y="1955800"/>
            <a:ext cx="11167874" cy="3892550"/>
          </a:xfrm>
        </p:spPr>
        <p:txBody>
          <a:bodyPr/>
          <a:lstStyle/>
          <a:p>
            <a:pPr marL="0" indent="0">
              <a:buNone/>
            </a:pPr>
            <a:r>
              <a:rPr lang="en-US" dirty="0"/>
              <a:t>1.1 Create a function called yell(“</a:t>
            </a:r>
            <a:r>
              <a:rPr lang="en-US" dirty="0" err="1"/>
              <a:t>some_string</a:t>
            </a:r>
            <a:r>
              <a:rPr lang="en-US" dirty="0"/>
              <a:t>”) which prints out whatever is in parenthesis in all caps and adds six exclamation points at the end</a:t>
            </a:r>
          </a:p>
        </p:txBody>
      </p:sp>
      <p:pic>
        <p:nvPicPr>
          <p:cNvPr id="3" name="Picture 2">
            <a:extLst>
              <a:ext uri="{FF2B5EF4-FFF2-40B4-BE49-F238E27FC236}">
                <a16:creationId xmlns:a16="http://schemas.microsoft.com/office/drawing/2014/main" id="{BA35D617-C1E4-49EF-B947-AFC7E8127043}"/>
              </a:ext>
            </a:extLst>
          </p:cNvPr>
          <p:cNvPicPr>
            <a:picLocks noChangeAspect="1"/>
          </p:cNvPicPr>
          <p:nvPr/>
        </p:nvPicPr>
        <p:blipFill>
          <a:blip r:embed="rId3"/>
          <a:stretch>
            <a:fillRect/>
          </a:stretch>
        </p:blipFill>
        <p:spPr>
          <a:xfrm>
            <a:off x="1685925" y="2841675"/>
            <a:ext cx="7943359" cy="3637132"/>
          </a:xfrm>
          <a:prstGeom prst="rect">
            <a:avLst/>
          </a:prstGeom>
        </p:spPr>
      </p:pic>
    </p:spTree>
    <p:extLst>
      <p:ext uri="{BB962C8B-B14F-4D97-AF65-F5344CB8AC3E}">
        <p14:creationId xmlns:p14="http://schemas.microsoft.com/office/powerpoint/2010/main" val="68607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9486C7-06D7-4B40-8EAA-B864464F9162}"/>
              </a:ext>
            </a:extLst>
          </p:cNvPr>
          <p:cNvSpPr txBox="1"/>
          <p:nvPr/>
        </p:nvSpPr>
        <p:spPr>
          <a:xfrm>
            <a:off x="2348088" y="6492875"/>
            <a:ext cx="5924903" cy="230832"/>
          </a:xfrm>
          <a:prstGeom prst="rect">
            <a:avLst/>
          </a:prstGeom>
          <a:noFill/>
        </p:spPr>
        <p:txBody>
          <a:bodyPr wrap="square" rtlCol="0">
            <a:spAutoFit/>
          </a:bodyPr>
          <a:lstStyle/>
          <a:p>
            <a:endParaRPr lang="en-US" sz="900" dirty="0"/>
          </a:p>
        </p:txBody>
      </p:sp>
      <p:sp>
        <p:nvSpPr>
          <p:cNvPr id="2" name="Title 1">
            <a:extLst>
              <a:ext uri="{FF2B5EF4-FFF2-40B4-BE49-F238E27FC236}">
                <a16:creationId xmlns:a16="http://schemas.microsoft.com/office/drawing/2014/main" id="{DFE91773-EE06-4AE7-A40F-756F2601CB75}"/>
              </a:ext>
            </a:extLst>
          </p:cNvPr>
          <p:cNvSpPr>
            <a:spLocks noGrp="1"/>
          </p:cNvSpPr>
          <p:nvPr>
            <p:ph type="title"/>
          </p:nvPr>
        </p:nvSpPr>
        <p:spPr>
          <a:xfrm>
            <a:off x="942974" y="665163"/>
            <a:ext cx="10515600" cy="1325563"/>
          </a:xfrm>
        </p:spPr>
        <p:txBody>
          <a:bodyPr>
            <a:normAutofit/>
          </a:bodyPr>
          <a:lstStyle/>
          <a:p>
            <a:r>
              <a:rPr lang="en-US" sz="7200" b="1" dirty="0"/>
              <a:t>Solution 1.2</a:t>
            </a:r>
          </a:p>
        </p:txBody>
      </p:sp>
      <p:sp>
        <p:nvSpPr>
          <p:cNvPr id="7" name="Content Placeholder 4">
            <a:extLst>
              <a:ext uri="{FF2B5EF4-FFF2-40B4-BE49-F238E27FC236}">
                <a16:creationId xmlns:a16="http://schemas.microsoft.com/office/drawing/2014/main" id="{C9592758-617A-4BE0-A9BF-E6F1E6B3CA4F}"/>
              </a:ext>
            </a:extLst>
          </p:cNvPr>
          <p:cNvSpPr>
            <a:spLocks noGrp="1"/>
          </p:cNvSpPr>
          <p:nvPr>
            <p:ph idx="1"/>
          </p:nvPr>
        </p:nvSpPr>
        <p:spPr>
          <a:xfrm>
            <a:off x="1024126" y="1955800"/>
            <a:ext cx="11167874" cy="3892550"/>
          </a:xfrm>
        </p:spPr>
        <p:txBody>
          <a:bodyPr/>
          <a:lstStyle/>
          <a:p>
            <a:pPr marL="0" indent="0">
              <a:buNone/>
            </a:pPr>
            <a:r>
              <a:rPr lang="en-US" dirty="0"/>
              <a:t>1.2 Create a function that takes 2 numbers and prints their sum, product, difference, and quotient</a:t>
            </a:r>
          </a:p>
        </p:txBody>
      </p:sp>
      <p:pic>
        <p:nvPicPr>
          <p:cNvPr id="3" name="Picture 2">
            <a:extLst>
              <a:ext uri="{FF2B5EF4-FFF2-40B4-BE49-F238E27FC236}">
                <a16:creationId xmlns:a16="http://schemas.microsoft.com/office/drawing/2014/main" id="{E790C832-4499-4787-ADFA-C0BA298BA906}"/>
              </a:ext>
            </a:extLst>
          </p:cNvPr>
          <p:cNvPicPr>
            <a:picLocks noChangeAspect="1"/>
          </p:cNvPicPr>
          <p:nvPr/>
        </p:nvPicPr>
        <p:blipFill rotWithShape="1">
          <a:blip r:embed="rId3"/>
          <a:srcRect l="695"/>
          <a:stretch/>
        </p:blipFill>
        <p:spPr>
          <a:xfrm>
            <a:off x="2053883" y="2466681"/>
            <a:ext cx="7487626" cy="3892550"/>
          </a:xfrm>
          <a:prstGeom prst="rect">
            <a:avLst/>
          </a:prstGeom>
        </p:spPr>
      </p:pic>
    </p:spTree>
    <p:extLst>
      <p:ext uri="{BB962C8B-B14F-4D97-AF65-F5344CB8AC3E}">
        <p14:creationId xmlns:p14="http://schemas.microsoft.com/office/powerpoint/2010/main" val="3467433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9486C7-06D7-4B40-8EAA-B864464F9162}"/>
              </a:ext>
            </a:extLst>
          </p:cNvPr>
          <p:cNvSpPr txBox="1"/>
          <p:nvPr/>
        </p:nvSpPr>
        <p:spPr>
          <a:xfrm>
            <a:off x="2348088" y="6492875"/>
            <a:ext cx="5924903" cy="230832"/>
          </a:xfrm>
          <a:prstGeom prst="rect">
            <a:avLst/>
          </a:prstGeom>
          <a:noFill/>
        </p:spPr>
        <p:txBody>
          <a:bodyPr wrap="square" rtlCol="0">
            <a:spAutoFit/>
          </a:bodyPr>
          <a:lstStyle/>
          <a:p>
            <a:endParaRPr lang="en-US" sz="900" dirty="0"/>
          </a:p>
        </p:txBody>
      </p:sp>
      <p:sp>
        <p:nvSpPr>
          <p:cNvPr id="2" name="Title 1">
            <a:extLst>
              <a:ext uri="{FF2B5EF4-FFF2-40B4-BE49-F238E27FC236}">
                <a16:creationId xmlns:a16="http://schemas.microsoft.com/office/drawing/2014/main" id="{DFE91773-EE06-4AE7-A40F-756F2601CB75}"/>
              </a:ext>
            </a:extLst>
          </p:cNvPr>
          <p:cNvSpPr>
            <a:spLocks noGrp="1"/>
          </p:cNvSpPr>
          <p:nvPr>
            <p:ph type="title"/>
          </p:nvPr>
        </p:nvSpPr>
        <p:spPr>
          <a:xfrm>
            <a:off x="942974" y="665163"/>
            <a:ext cx="10515600" cy="1325563"/>
          </a:xfrm>
        </p:spPr>
        <p:txBody>
          <a:bodyPr>
            <a:normAutofit/>
          </a:bodyPr>
          <a:lstStyle/>
          <a:p>
            <a:r>
              <a:rPr lang="en-US" sz="7200" b="1" dirty="0"/>
              <a:t>Solution 1.3</a:t>
            </a:r>
          </a:p>
        </p:txBody>
      </p:sp>
      <p:sp>
        <p:nvSpPr>
          <p:cNvPr id="7" name="Content Placeholder 4">
            <a:extLst>
              <a:ext uri="{FF2B5EF4-FFF2-40B4-BE49-F238E27FC236}">
                <a16:creationId xmlns:a16="http://schemas.microsoft.com/office/drawing/2014/main" id="{C9592758-617A-4BE0-A9BF-E6F1E6B3CA4F}"/>
              </a:ext>
            </a:extLst>
          </p:cNvPr>
          <p:cNvSpPr>
            <a:spLocks noGrp="1"/>
          </p:cNvSpPr>
          <p:nvPr>
            <p:ph idx="1"/>
          </p:nvPr>
        </p:nvSpPr>
        <p:spPr>
          <a:xfrm>
            <a:off x="1024126" y="1955800"/>
            <a:ext cx="11167874" cy="3892550"/>
          </a:xfrm>
        </p:spPr>
        <p:txBody>
          <a:bodyPr/>
          <a:lstStyle/>
          <a:p>
            <a:pPr marL="0" indent="0">
              <a:buNone/>
            </a:pPr>
            <a:r>
              <a:rPr lang="en-US" dirty="0"/>
              <a:t>Create a function called exponent which has 2 parameters. The base will be required with no default value. The power will be optional with a default value of 2</a:t>
            </a:r>
          </a:p>
        </p:txBody>
      </p:sp>
      <p:pic>
        <p:nvPicPr>
          <p:cNvPr id="4" name="Picture 3">
            <a:extLst>
              <a:ext uri="{FF2B5EF4-FFF2-40B4-BE49-F238E27FC236}">
                <a16:creationId xmlns:a16="http://schemas.microsoft.com/office/drawing/2014/main" id="{73F0D7AD-132E-4031-9784-03C4077214EB}"/>
              </a:ext>
            </a:extLst>
          </p:cNvPr>
          <p:cNvPicPr>
            <a:picLocks noChangeAspect="1"/>
          </p:cNvPicPr>
          <p:nvPr/>
        </p:nvPicPr>
        <p:blipFill>
          <a:blip r:embed="rId3"/>
          <a:stretch>
            <a:fillRect/>
          </a:stretch>
        </p:blipFill>
        <p:spPr>
          <a:xfrm>
            <a:off x="1024126" y="3183474"/>
            <a:ext cx="9571674" cy="1683801"/>
          </a:xfrm>
          <a:prstGeom prst="rect">
            <a:avLst/>
          </a:prstGeom>
        </p:spPr>
      </p:pic>
    </p:spTree>
    <p:extLst>
      <p:ext uri="{BB962C8B-B14F-4D97-AF65-F5344CB8AC3E}">
        <p14:creationId xmlns:p14="http://schemas.microsoft.com/office/powerpoint/2010/main" val="3067810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Parameters vs arguments</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813111" y="1899529"/>
            <a:ext cx="11167874" cy="3892550"/>
          </a:xfrm>
        </p:spPr>
        <p:txBody>
          <a:bodyPr/>
          <a:lstStyle/>
          <a:p>
            <a:pPr>
              <a:buFont typeface="Wingdings" panose="05000000000000000000" pitchFamily="2" charset="2"/>
              <a:buChar char="Ø"/>
            </a:pPr>
            <a:r>
              <a:rPr lang="en-US" dirty="0"/>
              <a:t>Parameters and arguments are sometimes used interchangeably but they are different</a:t>
            </a:r>
          </a:p>
          <a:p>
            <a:pPr>
              <a:buFont typeface="Wingdings" panose="05000000000000000000" pitchFamily="2" charset="2"/>
              <a:buChar char="Ø"/>
            </a:pPr>
            <a:r>
              <a:rPr lang="en-US" dirty="0"/>
              <a:t>A parameter is the variable name declared in the definition </a:t>
            </a:r>
          </a:p>
          <a:p>
            <a:pPr>
              <a:buFont typeface="Wingdings" panose="05000000000000000000" pitchFamily="2" charset="2"/>
              <a:buChar char="Ø"/>
            </a:pPr>
            <a:r>
              <a:rPr lang="en-US" dirty="0"/>
              <a:t>An argument is the data we pass into those parameters</a:t>
            </a:r>
          </a:p>
          <a:p>
            <a:pPr>
              <a:buFont typeface="Wingdings" panose="05000000000000000000" pitchFamily="2" charset="2"/>
              <a:buChar char="Ø"/>
            </a:pPr>
            <a:endParaRPr lang="en-US" dirty="0"/>
          </a:p>
        </p:txBody>
      </p:sp>
      <p:pic>
        <p:nvPicPr>
          <p:cNvPr id="3" name="Picture 2">
            <a:extLst>
              <a:ext uri="{FF2B5EF4-FFF2-40B4-BE49-F238E27FC236}">
                <a16:creationId xmlns:a16="http://schemas.microsoft.com/office/drawing/2014/main" id="{3D84B392-9D5D-41DC-BEA2-6B3CDC1F4D1E}"/>
              </a:ext>
            </a:extLst>
          </p:cNvPr>
          <p:cNvPicPr>
            <a:picLocks noChangeAspect="1"/>
          </p:cNvPicPr>
          <p:nvPr/>
        </p:nvPicPr>
        <p:blipFill>
          <a:blip r:embed="rId3"/>
          <a:stretch>
            <a:fillRect/>
          </a:stretch>
        </p:blipFill>
        <p:spPr>
          <a:xfrm>
            <a:off x="2533942" y="3661602"/>
            <a:ext cx="5104815" cy="2466178"/>
          </a:xfrm>
          <a:prstGeom prst="rect">
            <a:avLst/>
          </a:prstGeom>
        </p:spPr>
      </p:pic>
    </p:spTree>
    <p:extLst>
      <p:ext uri="{BB962C8B-B14F-4D97-AF65-F5344CB8AC3E}">
        <p14:creationId xmlns:p14="http://schemas.microsoft.com/office/powerpoint/2010/main" val="3852596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Return</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So far we have used the print statement instead of return</a:t>
            </a:r>
          </a:p>
          <a:p>
            <a:pPr>
              <a:buFont typeface="Wingdings" panose="05000000000000000000" pitchFamily="2" charset="2"/>
              <a:buChar char="Ø"/>
            </a:pPr>
            <a:r>
              <a:rPr lang="en-US" dirty="0"/>
              <a:t>The return statement stores the result but does not print</a:t>
            </a:r>
          </a:p>
        </p:txBody>
      </p:sp>
      <p:pic>
        <p:nvPicPr>
          <p:cNvPr id="7" name="Picture 6">
            <a:extLst>
              <a:ext uri="{FF2B5EF4-FFF2-40B4-BE49-F238E27FC236}">
                <a16:creationId xmlns:a16="http://schemas.microsoft.com/office/drawing/2014/main" id="{5762A441-EBDF-4332-858D-A2E587509908}"/>
              </a:ext>
            </a:extLst>
          </p:cNvPr>
          <p:cNvPicPr>
            <a:picLocks noChangeAspect="1"/>
          </p:cNvPicPr>
          <p:nvPr/>
        </p:nvPicPr>
        <p:blipFill>
          <a:blip r:embed="rId3"/>
          <a:stretch>
            <a:fillRect/>
          </a:stretch>
        </p:blipFill>
        <p:spPr>
          <a:xfrm>
            <a:off x="1291443" y="3086764"/>
            <a:ext cx="9477183" cy="2047943"/>
          </a:xfrm>
          <a:prstGeom prst="rect">
            <a:avLst/>
          </a:prstGeom>
        </p:spPr>
      </p:pic>
    </p:spTree>
    <p:extLst>
      <p:ext uri="{BB962C8B-B14F-4D97-AF65-F5344CB8AC3E}">
        <p14:creationId xmlns:p14="http://schemas.microsoft.com/office/powerpoint/2010/main" val="2037275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Keyword Argument</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Functions can take an infinite number of parameters</a:t>
            </a:r>
          </a:p>
          <a:p>
            <a:pPr>
              <a:buFont typeface="Wingdings" panose="05000000000000000000" pitchFamily="2" charset="2"/>
              <a:buChar char="Ø"/>
            </a:pPr>
            <a:r>
              <a:rPr lang="en-US" dirty="0"/>
              <a:t>Using keyword arguments can help clarify what arguments you are passing by explicitly stating each argument and can save time by skipping optional arguments</a:t>
            </a:r>
          </a:p>
        </p:txBody>
      </p:sp>
      <p:pic>
        <p:nvPicPr>
          <p:cNvPr id="5" name="Picture 4">
            <a:extLst>
              <a:ext uri="{FF2B5EF4-FFF2-40B4-BE49-F238E27FC236}">
                <a16:creationId xmlns:a16="http://schemas.microsoft.com/office/drawing/2014/main" id="{783C4DBB-D3EC-4CDE-8160-7DE5A1E4EC28}"/>
              </a:ext>
            </a:extLst>
          </p:cNvPr>
          <p:cNvPicPr>
            <a:picLocks noChangeAspect="1"/>
          </p:cNvPicPr>
          <p:nvPr/>
        </p:nvPicPr>
        <p:blipFill>
          <a:blip r:embed="rId3"/>
          <a:stretch>
            <a:fillRect/>
          </a:stretch>
        </p:blipFill>
        <p:spPr>
          <a:xfrm>
            <a:off x="1438275" y="3661032"/>
            <a:ext cx="9315450" cy="2162175"/>
          </a:xfrm>
          <a:prstGeom prst="rect">
            <a:avLst/>
          </a:prstGeom>
        </p:spPr>
      </p:pic>
    </p:spTree>
    <p:extLst>
      <p:ext uri="{BB962C8B-B14F-4D97-AF65-F5344CB8AC3E}">
        <p14:creationId xmlns:p14="http://schemas.microsoft.com/office/powerpoint/2010/main" val="2359427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a:t>
            </a:r>
            <a:r>
              <a:rPr lang="en-US" dirty="0" err="1"/>
              <a:t>Args</a:t>
            </a:r>
            <a:r>
              <a:rPr lang="en-US" dirty="0"/>
              <a:t> </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756840" y="1683191"/>
            <a:ext cx="11167874" cy="3892550"/>
          </a:xfrm>
        </p:spPr>
        <p:txBody>
          <a:bodyPr/>
          <a:lstStyle/>
          <a:p>
            <a:pPr>
              <a:buFont typeface="Wingdings" panose="05000000000000000000" pitchFamily="2" charset="2"/>
              <a:buChar char="Ø"/>
            </a:pPr>
            <a:r>
              <a:rPr lang="en-US" dirty="0"/>
              <a:t>Although we said functions can take an unlimited number of arguments, there is amore efficient way to  write something like this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If we want the function to add numbers together but the number of arguments will vary, use *</a:t>
            </a:r>
            <a:r>
              <a:rPr lang="en-US" dirty="0" err="1"/>
              <a:t>args</a:t>
            </a: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2975C99D-9AA8-4639-8307-AD920FB03743}"/>
              </a:ext>
            </a:extLst>
          </p:cNvPr>
          <p:cNvPicPr>
            <a:picLocks noChangeAspect="1"/>
          </p:cNvPicPr>
          <p:nvPr/>
        </p:nvPicPr>
        <p:blipFill rotWithShape="1">
          <a:blip r:embed="rId3"/>
          <a:srcRect t="7271" b="11591"/>
          <a:stretch/>
        </p:blipFill>
        <p:spPr>
          <a:xfrm>
            <a:off x="1795772" y="2518117"/>
            <a:ext cx="8403306" cy="910883"/>
          </a:xfrm>
          <a:prstGeom prst="rect">
            <a:avLst/>
          </a:prstGeom>
        </p:spPr>
      </p:pic>
      <p:pic>
        <p:nvPicPr>
          <p:cNvPr id="6" name="Picture 5">
            <a:extLst>
              <a:ext uri="{FF2B5EF4-FFF2-40B4-BE49-F238E27FC236}">
                <a16:creationId xmlns:a16="http://schemas.microsoft.com/office/drawing/2014/main" id="{257914E8-0D92-4B16-9731-02CDC50933CF}"/>
              </a:ext>
            </a:extLst>
          </p:cNvPr>
          <p:cNvPicPr>
            <a:picLocks noChangeAspect="1"/>
          </p:cNvPicPr>
          <p:nvPr/>
        </p:nvPicPr>
        <p:blipFill>
          <a:blip r:embed="rId4"/>
          <a:stretch>
            <a:fillRect/>
          </a:stretch>
        </p:blipFill>
        <p:spPr>
          <a:xfrm>
            <a:off x="3335216" y="4221858"/>
            <a:ext cx="5324417" cy="2488869"/>
          </a:xfrm>
          <a:prstGeom prst="rect">
            <a:avLst/>
          </a:prstGeom>
        </p:spPr>
      </p:pic>
    </p:spTree>
    <p:extLst>
      <p:ext uri="{BB962C8B-B14F-4D97-AF65-F5344CB8AC3E}">
        <p14:creationId xmlns:p14="http://schemas.microsoft.com/office/powerpoint/2010/main" val="246052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Scoping </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36750"/>
            <a:ext cx="10483246" cy="3892550"/>
          </a:xfrm>
        </p:spPr>
        <p:txBody>
          <a:bodyPr/>
          <a:lstStyle/>
          <a:p>
            <a:pPr>
              <a:buFont typeface="Wingdings" panose="05000000000000000000" pitchFamily="2" charset="2"/>
              <a:buChar char="Ø"/>
            </a:pPr>
            <a:r>
              <a:rPr lang="en-US" dirty="0"/>
              <a:t>Variables in python can only be accessed and manipulated only in certain parts of the code.</a:t>
            </a:r>
          </a:p>
        </p:txBody>
      </p:sp>
      <p:pic>
        <p:nvPicPr>
          <p:cNvPr id="6" name="Picture 5">
            <a:extLst>
              <a:ext uri="{FF2B5EF4-FFF2-40B4-BE49-F238E27FC236}">
                <a16:creationId xmlns:a16="http://schemas.microsoft.com/office/drawing/2014/main" id="{064D4CBB-E538-40F5-B197-1076C855280D}"/>
              </a:ext>
            </a:extLst>
          </p:cNvPr>
          <p:cNvPicPr>
            <a:picLocks noChangeAspect="1"/>
          </p:cNvPicPr>
          <p:nvPr/>
        </p:nvPicPr>
        <p:blipFill>
          <a:blip r:embed="rId3"/>
          <a:stretch>
            <a:fillRect/>
          </a:stretch>
        </p:blipFill>
        <p:spPr>
          <a:xfrm>
            <a:off x="902779" y="2919412"/>
            <a:ext cx="10265095" cy="2414588"/>
          </a:xfrm>
          <a:prstGeom prst="rect">
            <a:avLst/>
          </a:prstGeom>
        </p:spPr>
      </p:pic>
    </p:spTree>
    <p:extLst>
      <p:ext uri="{BB962C8B-B14F-4D97-AF65-F5344CB8AC3E}">
        <p14:creationId xmlns:p14="http://schemas.microsoft.com/office/powerpoint/2010/main" val="354653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Scoping </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0342569" cy="3892550"/>
          </a:xfrm>
        </p:spPr>
        <p:txBody>
          <a:bodyPr/>
          <a:lstStyle/>
          <a:p>
            <a:pPr>
              <a:buFont typeface="Wingdings" panose="05000000000000000000" pitchFamily="2" charset="2"/>
              <a:buChar char="Ø"/>
            </a:pPr>
            <a:r>
              <a:rPr lang="en-US" dirty="0"/>
              <a:t>Variables in python can only be accessed and manipulated only in certain parts of the code.</a:t>
            </a:r>
          </a:p>
        </p:txBody>
      </p:sp>
      <p:pic>
        <p:nvPicPr>
          <p:cNvPr id="5" name="Picture 4">
            <a:extLst>
              <a:ext uri="{FF2B5EF4-FFF2-40B4-BE49-F238E27FC236}">
                <a16:creationId xmlns:a16="http://schemas.microsoft.com/office/drawing/2014/main" id="{E1A0BCB4-3B47-421E-B3E1-A33977044B72}"/>
              </a:ext>
            </a:extLst>
          </p:cNvPr>
          <p:cNvPicPr>
            <a:picLocks noChangeAspect="1"/>
          </p:cNvPicPr>
          <p:nvPr/>
        </p:nvPicPr>
        <p:blipFill>
          <a:blip r:embed="rId3"/>
          <a:stretch>
            <a:fillRect/>
          </a:stretch>
        </p:blipFill>
        <p:spPr>
          <a:xfrm>
            <a:off x="1287780" y="3024633"/>
            <a:ext cx="9444332" cy="2250752"/>
          </a:xfrm>
          <a:prstGeom prst="rect">
            <a:avLst/>
          </a:prstGeom>
        </p:spPr>
      </p:pic>
    </p:spTree>
    <p:extLst>
      <p:ext uri="{BB962C8B-B14F-4D97-AF65-F5344CB8AC3E}">
        <p14:creationId xmlns:p14="http://schemas.microsoft.com/office/powerpoint/2010/main" val="348157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p:txBody>
          <a:bodyPr/>
          <a:lstStyle/>
          <a:p>
            <a:r>
              <a:rPr lang="en-US" dirty="0"/>
              <a:t>Timeline</a:t>
            </a:r>
          </a:p>
        </p:txBody>
      </p:sp>
      <p:sp>
        <p:nvSpPr>
          <p:cNvPr id="5" name="Content Placeholder 4">
            <a:extLst>
              <a:ext uri="{FF2B5EF4-FFF2-40B4-BE49-F238E27FC236}">
                <a16:creationId xmlns:a16="http://schemas.microsoft.com/office/drawing/2014/main" id="{270CB3C5-AA98-496A-AC4C-2DB27CFB138B}"/>
              </a:ext>
            </a:extLst>
          </p:cNvPr>
          <p:cNvSpPr>
            <a:spLocks noGrp="1"/>
          </p:cNvSpPr>
          <p:nvPr>
            <p:ph idx="1"/>
          </p:nvPr>
        </p:nvSpPr>
        <p:spPr/>
        <p:txBody>
          <a:bodyPr/>
          <a:lstStyle/>
          <a:p>
            <a:r>
              <a:rPr lang="en-US" dirty="0"/>
              <a:t>2/16/19 – Functions</a:t>
            </a:r>
          </a:p>
          <a:p>
            <a:r>
              <a:rPr lang="en-US" dirty="0"/>
              <a:t>2/23/19 – reading/writing to text files and csv files</a:t>
            </a:r>
          </a:p>
          <a:p>
            <a:r>
              <a:rPr lang="en-US" dirty="0"/>
              <a:t>3/2/2019 – Final review and modules (pandas, </a:t>
            </a:r>
            <a:r>
              <a:rPr lang="en-US" dirty="0" err="1"/>
              <a:t>numpy</a:t>
            </a:r>
            <a:r>
              <a:rPr lang="en-US" dirty="0"/>
              <a:t>)</a:t>
            </a:r>
          </a:p>
          <a:p>
            <a:endParaRPr lang="en-US" dirty="0"/>
          </a:p>
          <a:p>
            <a:r>
              <a:rPr lang="en-US" dirty="0"/>
              <a:t>Revised timeline.</a:t>
            </a:r>
          </a:p>
          <a:p>
            <a:r>
              <a:rPr lang="en-US" dirty="0"/>
              <a:t>Feedback?</a:t>
            </a:r>
          </a:p>
          <a:p>
            <a:endParaRPr lang="en-US" dirty="0"/>
          </a:p>
        </p:txBody>
      </p:sp>
    </p:spTree>
    <p:extLst>
      <p:ext uri="{BB962C8B-B14F-4D97-AF65-F5344CB8AC3E}">
        <p14:creationId xmlns:p14="http://schemas.microsoft.com/office/powerpoint/2010/main" val="259416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Scoping </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26173CD3-E81E-4D5D-8215-D44BB52B9936}"/>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You can use the global keyword to change the scope</a:t>
            </a:r>
          </a:p>
        </p:txBody>
      </p:sp>
      <p:pic>
        <p:nvPicPr>
          <p:cNvPr id="3" name="Picture 2">
            <a:extLst>
              <a:ext uri="{FF2B5EF4-FFF2-40B4-BE49-F238E27FC236}">
                <a16:creationId xmlns:a16="http://schemas.microsoft.com/office/drawing/2014/main" id="{A0C78BBF-44E6-45B4-8337-B19AA8E148D2}"/>
              </a:ext>
            </a:extLst>
          </p:cNvPr>
          <p:cNvPicPr>
            <a:picLocks noChangeAspect="1"/>
          </p:cNvPicPr>
          <p:nvPr/>
        </p:nvPicPr>
        <p:blipFill rotWithShape="1">
          <a:blip r:embed="rId3"/>
          <a:srcRect t="7118" b="-1"/>
          <a:stretch/>
        </p:blipFill>
        <p:spPr>
          <a:xfrm>
            <a:off x="1181100" y="2982351"/>
            <a:ext cx="9829800" cy="2521414"/>
          </a:xfrm>
          <a:prstGeom prst="rect">
            <a:avLst/>
          </a:prstGeom>
        </p:spPr>
      </p:pic>
    </p:spTree>
    <p:extLst>
      <p:ext uri="{BB962C8B-B14F-4D97-AF65-F5344CB8AC3E}">
        <p14:creationId xmlns:p14="http://schemas.microsoft.com/office/powerpoint/2010/main" val="154808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B5BC-60A7-4838-AE18-F792FF53CDEF}"/>
              </a:ext>
            </a:extLst>
          </p:cNvPr>
          <p:cNvSpPr>
            <a:spLocks noGrp="1"/>
          </p:cNvSpPr>
          <p:nvPr>
            <p:ph type="title"/>
          </p:nvPr>
        </p:nvSpPr>
        <p:spPr/>
        <p:txBody>
          <a:bodyPr/>
          <a:lstStyle/>
          <a:p>
            <a:r>
              <a:rPr lang="en-US" dirty="0"/>
              <a:t>Review: Creating a dictionary</a:t>
            </a:r>
          </a:p>
        </p:txBody>
      </p:sp>
      <p:pic>
        <p:nvPicPr>
          <p:cNvPr id="4" name="Picture 3">
            <a:extLst>
              <a:ext uri="{FF2B5EF4-FFF2-40B4-BE49-F238E27FC236}">
                <a16:creationId xmlns:a16="http://schemas.microsoft.com/office/drawing/2014/main" id="{604D1C7E-ABAA-4B45-B4F0-CEFE4F075D53}"/>
              </a:ext>
            </a:extLst>
          </p:cNvPr>
          <p:cNvPicPr>
            <a:picLocks noChangeAspect="1"/>
          </p:cNvPicPr>
          <p:nvPr/>
        </p:nvPicPr>
        <p:blipFill>
          <a:blip r:embed="rId3"/>
          <a:stretch>
            <a:fillRect/>
          </a:stretch>
        </p:blipFill>
        <p:spPr>
          <a:xfrm>
            <a:off x="1024128" y="1753744"/>
            <a:ext cx="9182830" cy="4176409"/>
          </a:xfrm>
          <a:prstGeom prst="rect">
            <a:avLst/>
          </a:prstGeom>
        </p:spPr>
      </p:pic>
    </p:spTree>
    <p:extLst>
      <p:ext uri="{BB962C8B-B14F-4D97-AF65-F5344CB8AC3E}">
        <p14:creationId xmlns:p14="http://schemas.microsoft.com/office/powerpoint/2010/main" val="109052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p:txBody>
          <a:bodyPr/>
          <a:lstStyle/>
          <a:p>
            <a:r>
              <a:rPr lang="en-US" dirty="0"/>
              <a:t>Review Math operators</a:t>
            </a:r>
          </a:p>
        </p:txBody>
      </p:sp>
      <p:graphicFrame>
        <p:nvGraphicFramePr>
          <p:cNvPr id="4" name="Content Placeholder 3">
            <a:extLst>
              <a:ext uri="{FF2B5EF4-FFF2-40B4-BE49-F238E27FC236}">
                <a16:creationId xmlns:a16="http://schemas.microsoft.com/office/drawing/2014/main" id="{E43B6728-6FC4-4D2D-8856-FD6C858EF9BD}"/>
              </a:ext>
            </a:extLst>
          </p:cNvPr>
          <p:cNvGraphicFramePr>
            <a:graphicFrameLocks noGrp="1"/>
          </p:cNvGraphicFramePr>
          <p:nvPr>
            <p:ph idx="1"/>
          </p:nvPr>
        </p:nvGraphicFramePr>
        <p:xfrm>
          <a:off x="838200" y="2084831"/>
          <a:ext cx="10162540" cy="3351347"/>
        </p:xfrm>
        <a:graphic>
          <a:graphicData uri="http://schemas.openxmlformats.org/drawingml/2006/table">
            <a:tbl>
              <a:tblPr firstRow="1" bandRow="1">
                <a:tableStyleId>{5C22544A-7EE6-4342-B048-85BDC9FD1C3A}</a:tableStyleId>
              </a:tblPr>
              <a:tblGrid>
                <a:gridCol w="2540635">
                  <a:extLst>
                    <a:ext uri="{9D8B030D-6E8A-4147-A177-3AD203B41FA5}">
                      <a16:colId xmlns:a16="http://schemas.microsoft.com/office/drawing/2014/main" val="3477942470"/>
                    </a:ext>
                  </a:extLst>
                </a:gridCol>
                <a:gridCol w="2540635">
                  <a:extLst>
                    <a:ext uri="{9D8B030D-6E8A-4147-A177-3AD203B41FA5}">
                      <a16:colId xmlns:a16="http://schemas.microsoft.com/office/drawing/2014/main" val="1393288573"/>
                    </a:ext>
                  </a:extLst>
                </a:gridCol>
                <a:gridCol w="2540635">
                  <a:extLst>
                    <a:ext uri="{9D8B030D-6E8A-4147-A177-3AD203B41FA5}">
                      <a16:colId xmlns:a16="http://schemas.microsoft.com/office/drawing/2014/main" val="1689488671"/>
                    </a:ext>
                  </a:extLst>
                </a:gridCol>
                <a:gridCol w="2540635">
                  <a:extLst>
                    <a:ext uri="{9D8B030D-6E8A-4147-A177-3AD203B41FA5}">
                      <a16:colId xmlns:a16="http://schemas.microsoft.com/office/drawing/2014/main" val="1641069895"/>
                    </a:ext>
                  </a:extLst>
                </a:gridCol>
              </a:tblGrid>
              <a:tr h="728996">
                <a:tc>
                  <a:txBody>
                    <a:bodyPr/>
                    <a:lstStyle/>
                    <a:p>
                      <a:r>
                        <a:rPr lang="en-US" dirty="0"/>
                        <a:t>Operator</a:t>
                      </a:r>
                    </a:p>
                  </a:txBody>
                  <a:tcPr/>
                </a:tc>
                <a:tc>
                  <a:txBody>
                    <a:bodyPr/>
                    <a:lstStyle/>
                    <a:p>
                      <a:r>
                        <a:rPr lang="en-US" dirty="0"/>
                        <a:t>Name</a:t>
                      </a:r>
                    </a:p>
                  </a:txBody>
                  <a:tcPr/>
                </a:tc>
                <a:tc>
                  <a:txBody>
                    <a:bodyPr/>
                    <a:lstStyle/>
                    <a:p>
                      <a:r>
                        <a:rPr lang="en-US" dirty="0"/>
                        <a:t>Syntax</a:t>
                      </a:r>
                    </a:p>
                  </a:txBody>
                  <a:tcPr/>
                </a:tc>
                <a:tc>
                  <a:txBody>
                    <a:bodyPr/>
                    <a:lstStyle/>
                    <a:p>
                      <a:r>
                        <a:rPr lang="en-US" dirty="0"/>
                        <a:t>Output</a:t>
                      </a:r>
                    </a:p>
                  </a:txBody>
                  <a:tcPr/>
                </a:tc>
                <a:extLst>
                  <a:ext uri="{0D108BD9-81ED-4DB2-BD59-A6C34878D82A}">
                    <a16:rowId xmlns:a16="http://schemas.microsoft.com/office/drawing/2014/main" val="1513536842"/>
                  </a:ext>
                </a:extLst>
              </a:tr>
              <a:tr h="447397">
                <a:tc>
                  <a:txBody>
                    <a:bodyPr/>
                    <a:lstStyle/>
                    <a:p>
                      <a:r>
                        <a:rPr lang="en-US" dirty="0"/>
                        <a:t>abs()</a:t>
                      </a:r>
                    </a:p>
                  </a:txBody>
                  <a:tcPr/>
                </a:tc>
                <a:tc>
                  <a:txBody>
                    <a:bodyPr/>
                    <a:lstStyle/>
                    <a:p>
                      <a:r>
                        <a:rPr lang="en-US" dirty="0"/>
                        <a:t>Absolute Value</a:t>
                      </a:r>
                    </a:p>
                  </a:txBody>
                  <a:tcPr/>
                </a:tc>
                <a:tc>
                  <a:txBody>
                    <a:bodyPr/>
                    <a:lstStyle/>
                    <a:p>
                      <a:r>
                        <a:rPr lang="en-US" dirty="0"/>
                        <a:t>Abs(-4)</a:t>
                      </a:r>
                    </a:p>
                  </a:txBody>
                  <a:tcPr/>
                </a:tc>
                <a:tc>
                  <a:txBody>
                    <a:bodyPr/>
                    <a:lstStyle/>
                    <a:p>
                      <a:r>
                        <a:rPr lang="en-US" dirty="0"/>
                        <a:t>4</a:t>
                      </a:r>
                    </a:p>
                  </a:txBody>
                  <a:tcPr/>
                </a:tc>
                <a:extLst>
                  <a:ext uri="{0D108BD9-81ED-4DB2-BD59-A6C34878D82A}">
                    <a16:rowId xmlns:a16="http://schemas.microsoft.com/office/drawing/2014/main" val="2644079648"/>
                  </a:ext>
                </a:extLst>
              </a:tr>
              <a:tr h="447397">
                <a:tc>
                  <a:txBody>
                    <a:bodyPr/>
                    <a:lstStyle/>
                    <a:p>
                      <a:r>
                        <a:rPr lang="en-US" dirty="0"/>
                        <a:t>round()</a:t>
                      </a:r>
                    </a:p>
                  </a:txBody>
                  <a:tcPr/>
                </a:tc>
                <a:tc>
                  <a:txBody>
                    <a:bodyPr/>
                    <a:lstStyle/>
                    <a:p>
                      <a:r>
                        <a:rPr lang="en-US" dirty="0"/>
                        <a:t>Round</a:t>
                      </a:r>
                    </a:p>
                  </a:txBody>
                  <a:tcPr/>
                </a:tc>
                <a:tc>
                  <a:txBody>
                    <a:bodyPr/>
                    <a:lstStyle/>
                    <a:p>
                      <a:r>
                        <a:rPr lang="en-US" dirty="0"/>
                        <a:t>round(3.14152,2)</a:t>
                      </a:r>
                    </a:p>
                  </a:txBody>
                  <a:tcPr/>
                </a:tc>
                <a:tc>
                  <a:txBody>
                    <a:bodyPr/>
                    <a:lstStyle/>
                    <a:p>
                      <a:r>
                        <a:rPr lang="en-US" dirty="0"/>
                        <a:t>3.14</a:t>
                      </a:r>
                    </a:p>
                  </a:txBody>
                  <a:tcPr/>
                </a:tc>
                <a:extLst>
                  <a:ext uri="{0D108BD9-81ED-4DB2-BD59-A6C34878D82A}">
                    <a16:rowId xmlns:a16="http://schemas.microsoft.com/office/drawing/2014/main" val="4255024503"/>
                  </a:ext>
                </a:extLst>
              </a:tr>
              <a:tr h="546223">
                <a:tc>
                  <a:txBody>
                    <a:bodyPr/>
                    <a:lstStyle/>
                    <a:p>
                      <a:r>
                        <a:rPr lang="en-US" dirty="0"/>
                        <a:t>//</a:t>
                      </a:r>
                    </a:p>
                  </a:txBody>
                  <a:tcPr/>
                </a:tc>
                <a:tc>
                  <a:txBody>
                    <a:bodyPr/>
                    <a:lstStyle/>
                    <a:p>
                      <a:r>
                        <a:rPr lang="en-US" dirty="0"/>
                        <a:t>Floor division. Returning an integer rounded down.</a:t>
                      </a:r>
                    </a:p>
                  </a:txBody>
                  <a:tcPr/>
                </a:tc>
                <a:tc>
                  <a:txBody>
                    <a:bodyPr/>
                    <a:lstStyle/>
                    <a:p>
                      <a:r>
                        <a:rPr lang="en-US" dirty="0"/>
                        <a:t>10//3</a:t>
                      </a:r>
                    </a:p>
                  </a:txBody>
                  <a:tcPr/>
                </a:tc>
                <a:tc>
                  <a:txBody>
                    <a:bodyPr/>
                    <a:lstStyle/>
                    <a:p>
                      <a:r>
                        <a:rPr lang="en-US" dirty="0"/>
                        <a:t>3</a:t>
                      </a:r>
                    </a:p>
                  </a:txBody>
                  <a:tcPr/>
                </a:tc>
                <a:extLst>
                  <a:ext uri="{0D108BD9-81ED-4DB2-BD59-A6C34878D82A}">
                    <a16:rowId xmlns:a16="http://schemas.microsoft.com/office/drawing/2014/main" val="307529302"/>
                  </a:ext>
                </a:extLst>
              </a:tr>
              <a:tr h="447397">
                <a:tc>
                  <a:txBody>
                    <a:bodyPr/>
                    <a:lstStyle/>
                    <a:p>
                      <a:r>
                        <a:rPr lang="en-US" dirty="0"/>
                        <a:t>**</a:t>
                      </a:r>
                    </a:p>
                  </a:txBody>
                  <a:tcPr/>
                </a:tc>
                <a:tc>
                  <a:txBody>
                    <a:bodyPr/>
                    <a:lstStyle/>
                    <a:p>
                      <a:r>
                        <a:rPr lang="en-US" dirty="0"/>
                        <a:t>Exponent</a:t>
                      </a:r>
                    </a:p>
                  </a:txBody>
                  <a:tcPr/>
                </a:tc>
                <a:tc>
                  <a:txBody>
                    <a:bodyPr/>
                    <a:lstStyle/>
                    <a:p>
                      <a:r>
                        <a:rPr lang="en-US" dirty="0"/>
                        <a:t>10**2</a:t>
                      </a:r>
                    </a:p>
                  </a:txBody>
                  <a:tcPr/>
                </a:tc>
                <a:tc>
                  <a:txBody>
                    <a:bodyPr/>
                    <a:lstStyle/>
                    <a:p>
                      <a:r>
                        <a:rPr lang="en-US" dirty="0"/>
                        <a:t>100</a:t>
                      </a:r>
                    </a:p>
                  </a:txBody>
                  <a:tcPr/>
                </a:tc>
                <a:extLst>
                  <a:ext uri="{0D108BD9-81ED-4DB2-BD59-A6C34878D82A}">
                    <a16:rowId xmlns:a16="http://schemas.microsoft.com/office/drawing/2014/main" val="2917655177"/>
                  </a:ext>
                </a:extLst>
              </a:tr>
              <a:tr h="546223">
                <a:tc>
                  <a:txBody>
                    <a:bodyPr/>
                    <a:lstStyle/>
                    <a:p>
                      <a:r>
                        <a:rPr lang="en-US" dirty="0"/>
                        <a:t>%</a:t>
                      </a:r>
                    </a:p>
                  </a:txBody>
                  <a:tcPr/>
                </a:tc>
                <a:tc>
                  <a:txBody>
                    <a:bodyPr/>
                    <a:lstStyle/>
                    <a:p>
                      <a:r>
                        <a:rPr lang="en-US" dirty="0"/>
                        <a:t>Modulo. Returns the remainder</a:t>
                      </a:r>
                    </a:p>
                  </a:txBody>
                  <a:tcPr/>
                </a:tc>
                <a:tc>
                  <a:txBody>
                    <a:bodyPr/>
                    <a:lstStyle/>
                    <a:p>
                      <a:r>
                        <a:rPr lang="en-US" dirty="0"/>
                        <a:t>11%2</a:t>
                      </a:r>
                    </a:p>
                  </a:txBody>
                  <a:tcPr/>
                </a:tc>
                <a:tc>
                  <a:txBody>
                    <a:bodyPr/>
                    <a:lstStyle/>
                    <a:p>
                      <a:r>
                        <a:rPr lang="en-US" dirty="0"/>
                        <a:t>1</a:t>
                      </a:r>
                    </a:p>
                  </a:txBody>
                  <a:tcPr/>
                </a:tc>
                <a:extLst>
                  <a:ext uri="{0D108BD9-81ED-4DB2-BD59-A6C34878D82A}">
                    <a16:rowId xmlns:a16="http://schemas.microsoft.com/office/drawing/2014/main" val="3637728234"/>
                  </a:ext>
                </a:extLst>
              </a:tr>
            </a:tbl>
          </a:graphicData>
        </a:graphic>
      </p:graphicFrame>
    </p:spTree>
    <p:extLst>
      <p:ext uri="{BB962C8B-B14F-4D97-AF65-F5344CB8AC3E}">
        <p14:creationId xmlns:p14="http://schemas.microsoft.com/office/powerpoint/2010/main" val="228990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989A-9AEC-4AC8-B609-4D059C8FF1EF}"/>
              </a:ext>
            </a:extLst>
          </p:cNvPr>
          <p:cNvSpPr>
            <a:spLocks noGrp="1"/>
          </p:cNvSpPr>
          <p:nvPr>
            <p:ph type="title"/>
          </p:nvPr>
        </p:nvSpPr>
        <p:spPr/>
        <p:txBody>
          <a:bodyPr/>
          <a:lstStyle/>
          <a:p>
            <a:r>
              <a:rPr lang="en-US" dirty="0"/>
              <a:t>Review: String Methods</a:t>
            </a:r>
          </a:p>
        </p:txBody>
      </p:sp>
      <p:graphicFrame>
        <p:nvGraphicFramePr>
          <p:cNvPr id="4" name="Content Placeholder 3">
            <a:extLst>
              <a:ext uri="{FF2B5EF4-FFF2-40B4-BE49-F238E27FC236}">
                <a16:creationId xmlns:a16="http://schemas.microsoft.com/office/drawing/2014/main" id="{B05EE60B-2617-44E5-8711-8361A5D81DD1}"/>
              </a:ext>
            </a:extLst>
          </p:cNvPr>
          <p:cNvGraphicFramePr>
            <a:graphicFrameLocks noGrp="1"/>
          </p:cNvGraphicFramePr>
          <p:nvPr>
            <p:ph idx="1"/>
            <p:extLst>
              <p:ext uri="{D42A27DB-BD31-4B8C-83A1-F6EECF244321}">
                <p14:modId xmlns:p14="http://schemas.microsoft.com/office/powerpoint/2010/main" val="927572079"/>
              </p:ext>
            </p:extLst>
          </p:nvPr>
        </p:nvGraphicFramePr>
        <p:xfrm>
          <a:off x="114300" y="1958975"/>
          <a:ext cx="11506200" cy="1854200"/>
        </p:xfrm>
        <a:graphic>
          <a:graphicData uri="http://schemas.openxmlformats.org/drawingml/2006/table">
            <a:tbl>
              <a:tblPr firstRow="1" bandRow="1">
                <a:tableStyleId>{5C22544A-7EE6-4342-B048-85BDC9FD1C3A}</a:tableStyleId>
              </a:tblPr>
              <a:tblGrid>
                <a:gridCol w="1415589">
                  <a:extLst>
                    <a:ext uri="{9D8B030D-6E8A-4147-A177-3AD203B41FA5}">
                      <a16:colId xmlns:a16="http://schemas.microsoft.com/office/drawing/2014/main" val="3697694698"/>
                    </a:ext>
                  </a:extLst>
                </a:gridCol>
                <a:gridCol w="3186891">
                  <a:extLst>
                    <a:ext uri="{9D8B030D-6E8A-4147-A177-3AD203B41FA5}">
                      <a16:colId xmlns:a16="http://schemas.microsoft.com/office/drawing/2014/main" val="2310434786"/>
                    </a:ext>
                  </a:extLst>
                </a:gridCol>
                <a:gridCol w="2148792">
                  <a:extLst>
                    <a:ext uri="{9D8B030D-6E8A-4147-A177-3AD203B41FA5}">
                      <a16:colId xmlns:a16="http://schemas.microsoft.com/office/drawing/2014/main" val="1952563371"/>
                    </a:ext>
                  </a:extLst>
                </a:gridCol>
                <a:gridCol w="2733005">
                  <a:extLst>
                    <a:ext uri="{9D8B030D-6E8A-4147-A177-3AD203B41FA5}">
                      <a16:colId xmlns:a16="http://schemas.microsoft.com/office/drawing/2014/main" val="2015425807"/>
                    </a:ext>
                  </a:extLst>
                </a:gridCol>
                <a:gridCol w="2021923">
                  <a:extLst>
                    <a:ext uri="{9D8B030D-6E8A-4147-A177-3AD203B41FA5}">
                      <a16:colId xmlns:a16="http://schemas.microsoft.com/office/drawing/2014/main" val="77406219"/>
                    </a:ext>
                  </a:extLst>
                </a:gridCol>
              </a:tblGrid>
              <a:tr h="370840">
                <a:tc>
                  <a:txBody>
                    <a:bodyPr/>
                    <a:lstStyle/>
                    <a:p>
                      <a:r>
                        <a:rPr lang="en-US" dirty="0"/>
                        <a:t>Operator</a:t>
                      </a:r>
                    </a:p>
                  </a:txBody>
                  <a:tcPr/>
                </a:tc>
                <a:tc>
                  <a:txBody>
                    <a:bodyPr/>
                    <a:lstStyle/>
                    <a:p>
                      <a:r>
                        <a:rPr lang="en-US" dirty="0"/>
                        <a:t>Purpose</a:t>
                      </a:r>
                    </a:p>
                  </a:txBody>
                  <a:tcPr/>
                </a:tc>
                <a:tc>
                  <a:txBody>
                    <a:bodyPr/>
                    <a:lstStyle/>
                    <a:p>
                      <a:r>
                        <a:rPr lang="en-US" dirty="0"/>
                        <a:t>Input</a:t>
                      </a:r>
                    </a:p>
                  </a:txBody>
                  <a:tcPr/>
                </a:tc>
                <a:tc>
                  <a:txBody>
                    <a:bodyPr/>
                    <a:lstStyle/>
                    <a:p>
                      <a:r>
                        <a:rPr lang="en-US" dirty="0"/>
                        <a:t>Syntax</a:t>
                      </a:r>
                    </a:p>
                  </a:txBody>
                  <a:tcPr/>
                </a:tc>
                <a:tc>
                  <a:txBody>
                    <a:bodyPr/>
                    <a:lstStyle/>
                    <a:p>
                      <a:r>
                        <a:rPr lang="en-US" dirty="0"/>
                        <a:t>Output</a:t>
                      </a:r>
                    </a:p>
                  </a:txBody>
                  <a:tcPr/>
                </a:tc>
                <a:extLst>
                  <a:ext uri="{0D108BD9-81ED-4DB2-BD59-A6C34878D82A}">
                    <a16:rowId xmlns:a16="http://schemas.microsoft.com/office/drawing/2014/main" val="2295504224"/>
                  </a:ext>
                </a:extLst>
              </a:tr>
              <a:tr h="370840">
                <a:tc>
                  <a:txBody>
                    <a:bodyPr/>
                    <a:lstStyle/>
                    <a:p>
                      <a:r>
                        <a:rPr lang="en-US" dirty="0"/>
                        <a:t>.upper()</a:t>
                      </a:r>
                    </a:p>
                  </a:txBody>
                  <a:tcPr/>
                </a:tc>
                <a:tc>
                  <a:txBody>
                    <a:bodyPr/>
                    <a:lstStyle/>
                    <a:p>
                      <a:r>
                        <a:rPr lang="en-US" dirty="0"/>
                        <a:t>Converts to Upper Case</a:t>
                      </a:r>
                    </a:p>
                  </a:txBody>
                  <a:tcPr/>
                </a:tc>
                <a:tc>
                  <a:txBody>
                    <a:bodyPr/>
                    <a:lstStyle/>
                    <a:p>
                      <a:r>
                        <a:rPr lang="en-US" dirty="0"/>
                        <a:t>name = “Monty”</a:t>
                      </a:r>
                    </a:p>
                  </a:txBody>
                  <a:tcPr/>
                </a:tc>
                <a:tc>
                  <a:txBody>
                    <a:bodyPr/>
                    <a:lstStyle/>
                    <a:p>
                      <a:r>
                        <a:rPr lang="en-US" dirty="0" err="1"/>
                        <a:t>name.upper</a:t>
                      </a:r>
                      <a:r>
                        <a:rPr lang="en-US" dirty="0"/>
                        <a:t>()</a:t>
                      </a:r>
                    </a:p>
                  </a:txBody>
                  <a:tcPr/>
                </a:tc>
                <a:tc>
                  <a:txBody>
                    <a:bodyPr/>
                    <a:lstStyle/>
                    <a:p>
                      <a:r>
                        <a:rPr lang="en-US" dirty="0"/>
                        <a:t>MONTY</a:t>
                      </a:r>
                    </a:p>
                  </a:txBody>
                  <a:tcPr/>
                </a:tc>
                <a:extLst>
                  <a:ext uri="{0D108BD9-81ED-4DB2-BD59-A6C34878D82A}">
                    <a16:rowId xmlns:a16="http://schemas.microsoft.com/office/drawing/2014/main" val="966131987"/>
                  </a:ext>
                </a:extLst>
              </a:tr>
              <a:tr h="370840">
                <a:tc>
                  <a:txBody>
                    <a:bodyPr/>
                    <a:lstStyle/>
                    <a:p>
                      <a:r>
                        <a:rPr lang="en-US" dirty="0"/>
                        <a:t>.lower()</a:t>
                      </a:r>
                    </a:p>
                  </a:txBody>
                  <a:tcPr/>
                </a:tc>
                <a:tc>
                  <a:txBody>
                    <a:bodyPr/>
                    <a:lstStyle/>
                    <a:p>
                      <a:r>
                        <a:rPr lang="en-US" dirty="0"/>
                        <a:t>Converts to lower case</a:t>
                      </a:r>
                    </a:p>
                  </a:txBody>
                  <a:tcPr/>
                </a:tc>
                <a:tc>
                  <a:txBody>
                    <a:bodyPr/>
                    <a:lstStyle/>
                    <a:p>
                      <a:r>
                        <a:rPr lang="en-US" dirty="0"/>
                        <a:t>name = “Monty”</a:t>
                      </a:r>
                    </a:p>
                  </a:txBody>
                  <a:tcPr/>
                </a:tc>
                <a:tc>
                  <a:txBody>
                    <a:bodyPr/>
                    <a:lstStyle/>
                    <a:p>
                      <a:r>
                        <a:rPr lang="en-US" dirty="0" err="1"/>
                        <a:t>name.lower</a:t>
                      </a:r>
                      <a:r>
                        <a:rPr lang="en-US" dirty="0"/>
                        <a:t>()</a:t>
                      </a:r>
                    </a:p>
                  </a:txBody>
                  <a:tcPr/>
                </a:tc>
                <a:tc>
                  <a:txBody>
                    <a:bodyPr/>
                    <a:lstStyle/>
                    <a:p>
                      <a:r>
                        <a:rPr lang="en-US" dirty="0" err="1"/>
                        <a:t>monty</a:t>
                      </a:r>
                      <a:endParaRPr lang="en-US" dirty="0"/>
                    </a:p>
                  </a:txBody>
                  <a:tcPr/>
                </a:tc>
                <a:extLst>
                  <a:ext uri="{0D108BD9-81ED-4DB2-BD59-A6C34878D82A}">
                    <a16:rowId xmlns:a16="http://schemas.microsoft.com/office/drawing/2014/main" val="3136418109"/>
                  </a:ext>
                </a:extLst>
              </a:tr>
              <a:tr h="370840">
                <a:tc>
                  <a:txBody>
                    <a:bodyPr/>
                    <a:lstStyle/>
                    <a:p>
                      <a:r>
                        <a:rPr lang="en-US" dirty="0"/>
                        <a:t>.title()</a:t>
                      </a:r>
                    </a:p>
                  </a:txBody>
                  <a:tcPr/>
                </a:tc>
                <a:tc>
                  <a:txBody>
                    <a:bodyPr/>
                    <a:lstStyle/>
                    <a:p>
                      <a:r>
                        <a:rPr lang="en-US" dirty="0"/>
                        <a:t>Converts to Title case</a:t>
                      </a:r>
                    </a:p>
                  </a:txBody>
                  <a:tcPr/>
                </a:tc>
                <a:tc>
                  <a:txBody>
                    <a:bodyPr/>
                    <a:lstStyle/>
                    <a:p>
                      <a:r>
                        <a:rPr lang="en-US" dirty="0"/>
                        <a:t>name = “</a:t>
                      </a:r>
                      <a:r>
                        <a:rPr lang="en-US" dirty="0" err="1"/>
                        <a:t>monty</a:t>
                      </a:r>
                      <a:r>
                        <a:rPr lang="en-US" dirty="0"/>
                        <a:t>”</a:t>
                      </a:r>
                    </a:p>
                  </a:txBody>
                  <a:tcPr/>
                </a:tc>
                <a:tc>
                  <a:txBody>
                    <a:bodyPr/>
                    <a:lstStyle/>
                    <a:p>
                      <a:r>
                        <a:rPr lang="en-US" dirty="0" err="1"/>
                        <a:t>name.title</a:t>
                      </a:r>
                      <a:r>
                        <a:rPr lang="en-US" dirty="0"/>
                        <a:t>()</a:t>
                      </a:r>
                    </a:p>
                  </a:txBody>
                  <a:tcPr/>
                </a:tc>
                <a:tc>
                  <a:txBody>
                    <a:bodyPr/>
                    <a:lstStyle/>
                    <a:p>
                      <a:r>
                        <a:rPr lang="en-US" dirty="0"/>
                        <a:t>Monty</a:t>
                      </a:r>
                    </a:p>
                  </a:txBody>
                  <a:tcPr/>
                </a:tc>
                <a:extLst>
                  <a:ext uri="{0D108BD9-81ED-4DB2-BD59-A6C34878D82A}">
                    <a16:rowId xmlns:a16="http://schemas.microsoft.com/office/drawing/2014/main" val="513295685"/>
                  </a:ext>
                </a:extLst>
              </a:tr>
              <a:tr h="370840">
                <a:tc>
                  <a:txBody>
                    <a:bodyPr/>
                    <a:lstStyle/>
                    <a:p>
                      <a:r>
                        <a:rPr lang="en-US" dirty="0"/>
                        <a:t>.replace()</a:t>
                      </a:r>
                    </a:p>
                  </a:txBody>
                  <a:tcPr/>
                </a:tc>
                <a:tc>
                  <a:txBody>
                    <a:bodyPr/>
                    <a:lstStyle/>
                    <a:p>
                      <a:r>
                        <a:rPr lang="en-US" dirty="0"/>
                        <a:t>Replaces parts of a string</a:t>
                      </a:r>
                    </a:p>
                  </a:txBody>
                  <a:tcPr/>
                </a:tc>
                <a:tc>
                  <a:txBody>
                    <a:bodyPr/>
                    <a:lstStyle/>
                    <a:p>
                      <a:r>
                        <a:rPr lang="en-US" dirty="0"/>
                        <a:t>s = “I like my dogs”</a:t>
                      </a:r>
                    </a:p>
                  </a:txBody>
                  <a:tcPr/>
                </a:tc>
                <a:tc>
                  <a:txBody>
                    <a:bodyPr/>
                    <a:lstStyle/>
                    <a:p>
                      <a:r>
                        <a:rPr lang="en-US" dirty="0" err="1"/>
                        <a:t>s.replace</a:t>
                      </a:r>
                      <a:r>
                        <a:rPr lang="en-US" dirty="0"/>
                        <a:t>(“</a:t>
                      </a:r>
                      <a:r>
                        <a:rPr lang="en-US" dirty="0" err="1"/>
                        <a:t>like”,”love</a:t>
                      </a:r>
                      <a:r>
                        <a:rPr lang="en-US" dirty="0"/>
                        <a:t>”)</a:t>
                      </a:r>
                    </a:p>
                  </a:txBody>
                  <a:tcPr/>
                </a:tc>
                <a:tc>
                  <a:txBody>
                    <a:bodyPr/>
                    <a:lstStyle/>
                    <a:p>
                      <a:r>
                        <a:rPr lang="en-US" dirty="0"/>
                        <a:t>I love my dogs</a:t>
                      </a:r>
                    </a:p>
                  </a:txBody>
                  <a:tcPr/>
                </a:tc>
                <a:extLst>
                  <a:ext uri="{0D108BD9-81ED-4DB2-BD59-A6C34878D82A}">
                    <a16:rowId xmlns:a16="http://schemas.microsoft.com/office/drawing/2014/main" val="3011355696"/>
                  </a:ext>
                </a:extLst>
              </a:tr>
            </a:tbl>
          </a:graphicData>
        </a:graphic>
      </p:graphicFrame>
      <p:sp>
        <p:nvSpPr>
          <p:cNvPr id="3" name="TextBox 2">
            <a:extLst>
              <a:ext uri="{FF2B5EF4-FFF2-40B4-BE49-F238E27FC236}">
                <a16:creationId xmlns:a16="http://schemas.microsoft.com/office/drawing/2014/main" id="{9831BFC2-1C73-4C08-BCE0-1306BA8324EE}"/>
              </a:ext>
            </a:extLst>
          </p:cNvPr>
          <p:cNvSpPr txBox="1"/>
          <p:nvPr/>
        </p:nvSpPr>
        <p:spPr>
          <a:xfrm>
            <a:off x="1376979" y="4733365"/>
            <a:ext cx="5411096" cy="369332"/>
          </a:xfrm>
          <a:prstGeom prst="rect">
            <a:avLst/>
          </a:prstGeom>
          <a:noFill/>
        </p:spPr>
        <p:txBody>
          <a:bodyPr wrap="square" rtlCol="0">
            <a:spAutoFit/>
          </a:bodyPr>
          <a:lstStyle/>
          <a:p>
            <a:r>
              <a:rPr lang="en-US" dirty="0"/>
              <a:t>Python is case sensitive. “Monty” != “MONTY”</a:t>
            </a:r>
          </a:p>
        </p:txBody>
      </p:sp>
    </p:spTree>
    <p:extLst>
      <p:ext uri="{BB962C8B-B14F-4D97-AF65-F5344CB8AC3E}">
        <p14:creationId xmlns:p14="http://schemas.microsoft.com/office/powerpoint/2010/main" val="323795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Review:</a:t>
            </a:r>
          </a:p>
        </p:txBody>
      </p:sp>
      <p:sp>
        <p:nvSpPr>
          <p:cNvPr id="3" name="Rectangle 2">
            <a:extLst>
              <a:ext uri="{FF2B5EF4-FFF2-40B4-BE49-F238E27FC236}">
                <a16:creationId xmlns:a16="http://schemas.microsoft.com/office/drawing/2014/main" id="{3A2FD7C4-8BFB-4014-BC02-20F50742D494}"/>
              </a:ext>
            </a:extLst>
          </p:cNvPr>
          <p:cNvSpPr/>
          <p:nvPr/>
        </p:nvSpPr>
        <p:spPr>
          <a:xfrm>
            <a:off x="3718706" y="2206204"/>
            <a:ext cx="374173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print</a:t>
            </a:r>
            <a:r>
              <a:rPr lang="en-US" sz="5400" b="0" cap="none" spc="0" dirty="0">
                <a:ln w="0"/>
                <a:solidFill>
                  <a:schemeClr val="tx1"/>
                </a:solidFill>
                <a:effectLst>
                  <a:outerShdw blurRad="38100" dist="19050" dir="2700000" algn="tl" rotWithShape="0">
                    <a:schemeClr val="dk1">
                      <a:alpha val="40000"/>
                    </a:schemeClr>
                  </a:outerShdw>
                </a:effectLst>
              </a:rPr>
              <a:t>(“Hello”)</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03A051-85E1-4615-8610-D19323226542}"/>
              </a:ext>
            </a:extLst>
          </p:cNvPr>
          <p:cNvCxnSpPr>
            <a:cxnSpLocks/>
          </p:cNvCxnSpPr>
          <p:nvPr/>
        </p:nvCxnSpPr>
        <p:spPr>
          <a:xfrm>
            <a:off x="3938954" y="1969163"/>
            <a:ext cx="182880" cy="4740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2DC-AAA3-4B44-8629-F472E18B7637}"/>
              </a:ext>
            </a:extLst>
          </p:cNvPr>
          <p:cNvCxnSpPr>
            <a:cxnSpLocks/>
          </p:cNvCxnSpPr>
          <p:nvPr/>
        </p:nvCxnSpPr>
        <p:spPr>
          <a:xfrm flipH="1">
            <a:off x="6404222" y="1856619"/>
            <a:ext cx="26424" cy="4740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E1A1672-D262-4D4E-8244-8BB79C951DEC}"/>
              </a:ext>
            </a:extLst>
          </p:cNvPr>
          <p:cNvSpPr txBox="1"/>
          <p:nvPr/>
        </p:nvSpPr>
        <p:spPr>
          <a:xfrm>
            <a:off x="3529917" y="1629593"/>
            <a:ext cx="1009258" cy="369332"/>
          </a:xfrm>
          <a:prstGeom prst="rect">
            <a:avLst/>
          </a:prstGeom>
          <a:noFill/>
        </p:spPr>
        <p:txBody>
          <a:bodyPr wrap="square" rtlCol="0">
            <a:spAutoFit/>
          </a:bodyPr>
          <a:lstStyle/>
          <a:p>
            <a:r>
              <a:rPr lang="en-US" dirty="0"/>
              <a:t>function</a:t>
            </a:r>
          </a:p>
        </p:txBody>
      </p:sp>
      <p:sp>
        <p:nvSpPr>
          <p:cNvPr id="12" name="TextBox 18">
            <a:extLst>
              <a:ext uri="{FF2B5EF4-FFF2-40B4-BE49-F238E27FC236}">
                <a16:creationId xmlns:a16="http://schemas.microsoft.com/office/drawing/2014/main" id="{BE1A1672-D262-4D4E-8244-8BB79C951DEC}"/>
              </a:ext>
            </a:extLst>
          </p:cNvPr>
          <p:cNvSpPr txBox="1"/>
          <p:nvPr/>
        </p:nvSpPr>
        <p:spPr>
          <a:xfrm>
            <a:off x="5940941" y="1548567"/>
            <a:ext cx="115183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argument</a:t>
            </a:r>
          </a:p>
        </p:txBody>
      </p:sp>
      <p:sp>
        <p:nvSpPr>
          <p:cNvPr id="14" name="Rectangle 13">
            <a:extLst>
              <a:ext uri="{FF2B5EF4-FFF2-40B4-BE49-F238E27FC236}">
                <a16:creationId xmlns:a16="http://schemas.microsoft.com/office/drawing/2014/main" id="{00B86C76-52A8-4E2F-A10F-AED7A4599C00}"/>
              </a:ext>
            </a:extLst>
          </p:cNvPr>
          <p:cNvSpPr/>
          <p:nvPr/>
        </p:nvSpPr>
        <p:spPr>
          <a:xfrm>
            <a:off x="3177712" y="3196745"/>
            <a:ext cx="4823757" cy="923330"/>
          </a:xfrm>
          <a:prstGeom prst="rect">
            <a:avLst/>
          </a:prstGeom>
          <a:noFill/>
        </p:spPr>
        <p:txBody>
          <a:bodyPr wrap="non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rPr>
              <a:t>print(</a:t>
            </a:r>
            <a:r>
              <a:rPr lang="en-US" sz="5400" dirty="0" err="1">
                <a:ln w="0"/>
                <a:solidFill>
                  <a:srgbClr val="00B050"/>
                </a:solidFill>
                <a:effectLst>
                  <a:outerShdw blurRad="38100" dist="19050" dir="2700000" algn="tl" rotWithShape="0">
                    <a:schemeClr val="dk1">
                      <a:alpha val="40000"/>
                    </a:schemeClr>
                  </a:outerShdw>
                </a:effectLst>
              </a:rPr>
              <a:t>len</a:t>
            </a:r>
            <a:r>
              <a:rPr lang="en-US" sz="5400" dirty="0">
                <a:ln w="0"/>
                <a:solidFill>
                  <a:srgbClr val="00B050"/>
                </a:solidFill>
                <a:effectLst>
                  <a:outerShdw blurRad="38100" dist="19050" dir="2700000" algn="tl" rotWithShape="0">
                    <a:schemeClr val="dk1">
                      <a:alpha val="40000"/>
                    </a:schemeClr>
                  </a:outerShdw>
                </a:effectLst>
              </a:rPr>
              <a:t>(“hello”)</a:t>
            </a:r>
            <a:r>
              <a:rPr lang="en-US" sz="5400" b="0" cap="none" spc="0" dirty="0">
                <a:ln w="0"/>
                <a:solidFill>
                  <a:srgbClr val="FF0000"/>
                </a:solidFill>
                <a:effectLst>
                  <a:outerShdw blurRad="38100" dist="19050" dir="2700000" algn="tl" rotWithShape="0">
                    <a:schemeClr val="dk1">
                      <a:alpha val="40000"/>
                    </a:schemeClr>
                  </a:outerShdw>
                </a:effectLst>
              </a:rPr>
              <a:t>)</a:t>
            </a:r>
          </a:p>
        </p:txBody>
      </p:sp>
      <p:sp>
        <p:nvSpPr>
          <p:cNvPr id="10" name="Rectangle 9">
            <a:extLst>
              <a:ext uri="{FF2B5EF4-FFF2-40B4-BE49-F238E27FC236}">
                <a16:creationId xmlns:a16="http://schemas.microsoft.com/office/drawing/2014/main" id="{FC066CD4-E0FD-4150-8120-56B56A9B8256}"/>
              </a:ext>
            </a:extLst>
          </p:cNvPr>
          <p:cNvSpPr/>
          <p:nvPr/>
        </p:nvSpPr>
        <p:spPr>
          <a:xfrm>
            <a:off x="1689032" y="4187286"/>
            <a:ext cx="8294643" cy="923330"/>
          </a:xfrm>
          <a:prstGeom prst="rect">
            <a:avLst/>
          </a:prstGeom>
          <a:noFill/>
        </p:spPr>
        <p:txBody>
          <a:bodyPr wrap="non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rPr>
              <a:t>int(</a:t>
            </a:r>
            <a:r>
              <a:rPr lang="en-US" sz="5400" dirty="0">
                <a:ln w="0"/>
                <a:solidFill>
                  <a:srgbClr val="00B050"/>
                </a:solidFill>
                <a:effectLst>
                  <a:outerShdw blurRad="38100" dist="19050" dir="2700000" algn="tl" rotWithShape="0">
                    <a:schemeClr val="dk1">
                      <a:alpha val="40000"/>
                    </a:schemeClr>
                  </a:outerShdw>
                </a:effectLst>
              </a:rPr>
              <a:t>input(“How old are you?”)</a:t>
            </a:r>
            <a:r>
              <a:rPr lang="en-US" sz="5400" b="0" cap="none" spc="0" dirty="0">
                <a:ln w="0"/>
                <a:solidFill>
                  <a:srgbClr val="FF0000"/>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15732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FBBC5A8-7540-4E8F-9064-DA8F259323FA}"/>
              </a:ext>
            </a:extLst>
          </p:cNvPr>
          <p:cNvPicPr>
            <a:picLocks noChangeAspect="1"/>
          </p:cNvPicPr>
          <p:nvPr/>
        </p:nvPicPr>
        <p:blipFill>
          <a:blip r:embed="rId3"/>
          <a:stretch>
            <a:fillRect/>
          </a:stretch>
        </p:blipFill>
        <p:spPr>
          <a:xfrm>
            <a:off x="2854569" y="2115881"/>
            <a:ext cx="6903483" cy="42989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Syntax Review</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2158512"/>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32DB6AB-CE23-4F8E-B9C3-D01AD3FB4B9D}"/>
              </a:ext>
            </a:extLst>
          </p:cNvPr>
          <p:cNvCxnSpPr>
            <a:cxnSpLocks/>
          </p:cNvCxnSpPr>
          <p:nvPr/>
        </p:nvCxnSpPr>
        <p:spPr>
          <a:xfrm flipH="1">
            <a:off x="4553300" y="2785404"/>
            <a:ext cx="946620" cy="4135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FCFD80-83DD-4373-9F7F-5B2C1A674B56}"/>
              </a:ext>
            </a:extLst>
          </p:cNvPr>
          <p:cNvCxnSpPr>
            <a:cxnSpLocks/>
          </p:cNvCxnSpPr>
          <p:nvPr/>
        </p:nvCxnSpPr>
        <p:spPr>
          <a:xfrm flipV="1">
            <a:off x="2335237" y="3647888"/>
            <a:ext cx="879448" cy="3693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97E1FB-5363-45C5-8EFB-B9921FCA5CF4}"/>
              </a:ext>
            </a:extLst>
          </p:cNvPr>
          <p:cNvSpPr txBox="1"/>
          <p:nvPr/>
        </p:nvSpPr>
        <p:spPr>
          <a:xfrm>
            <a:off x="1125415" y="3826414"/>
            <a:ext cx="1209822" cy="369332"/>
          </a:xfrm>
          <a:prstGeom prst="rect">
            <a:avLst/>
          </a:prstGeom>
          <a:noFill/>
        </p:spPr>
        <p:txBody>
          <a:bodyPr wrap="square" rtlCol="0">
            <a:spAutoFit/>
          </a:bodyPr>
          <a:lstStyle/>
          <a:p>
            <a:r>
              <a:rPr lang="en-US" dirty="0"/>
              <a:t>Indentation</a:t>
            </a:r>
          </a:p>
        </p:txBody>
      </p:sp>
      <p:sp>
        <p:nvSpPr>
          <p:cNvPr id="30" name="TextBox 29">
            <a:extLst>
              <a:ext uri="{FF2B5EF4-FFF2-40B4-BE49-F238E27FC236}">
                <a16:creationId xmlns:a16="http://schemas.microsoft.com/office/drawing/2014/main" id="{FF8FB69A-359D-4E6C-8534-D38EB1D22C7F}"/>
              </a:ext>
            </a:extLst>
          </p:cNvPr>
          <p:cNvSpPr txBox="1"/>
          <p:nvPr/>
        </p:nvSpPr>
        <p:spPr>
          <a:xfrm>
            <a:off x="55827" y="2658017"/>
            <a:ext cx="2067667" cy="369332"/>
          </a:xfrm>
          <a:prstGeom prst="rect">
            <a:avLst/>
          </a:prstGeom>
          <a:noFill/>
        </p:spPr>
        <p:txBody>
          <a:bodyPr wrap="square" rtlCol="0">
            <a:spAutoFit/>
          </a:bodyPr>
          <a:lstStyle/>
          <a:p>
            <a:r>
              <a:rPr lang="en-US" dirty="0"/>
              <a:t>Control statement</a:t>
            </a:r>
          </a:p>
        </p:txBody>
      </p:sp>
      <p:cxnSp>
        <p:nvCxnSpPr>
          <p:cNvPr id="32" name="Straight Arrow Connector 31">
            <a:extLst>
              <a:ext uri="{FF2B5EF4-FFF2-40B4-BE49-F238E27FC236}">
                <a16:creationId xmlns:a16="http://schemas.microsoft.com/office/drawing/2014/main" id="{100C4041-CF92-46A1-AC9C-A28D39A4A545}"/>
              </a:ext>
            </a:extLst>
          </p:cNvPr>
          <p:cNvCxnSpPr>
            <a:cxnSpLocks/>
          </p:cNvCxnSpPr>
          <p:nvPr/>
        </p:nvCxnSpPr>
        <p:spPr>
          <a:xfrm>
            <a:off x="1812847" y="2992182"/>
            <a:ext cx="962114" cy="2179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9369353-1392-4B98-8A33-F347A513B4C1}"/>
              </a:ext>
            </a:extLst>
          </p:cNvPr>
          <p:cNvSpPr txBox="1"/>
          <p:nvPr/>
        </p:nvSpPr>
        <p:spPr>
          <a:xfrm>
            <a:off x="5561318" y="2600738"/>
            <a:ext cx="3146584" cy="369332"/>
          </a:xfrm>
          <a:prstGeom prst="rect">
            <a:avLst/>
          </a:prstGeom>
          <a:noFill/>
        </p:spPr>
        <p:txBody>
          <a:bodyPr wrap="square" rtlCol="0">
            <a:spAutoFit/>
          </a:bodyPr>
          <a:lstStyle/>
          <a:p>
            <a:r>
              <a:rPr lang="en-US" dirty="0"/>
              <a:t>condition followed by colon</a:t>
            </a:r>
          </a:p>
        </p:txBody>
      </p:sp>
    </p:spTree>
    <p:extLst>
      <p:ext uri="{BB962C8B-B14F-4D97-AF65-F5344CB8AC3E}">
        <p14:creationId xmlns:p14="http://schemas.microsoft.com/office/powerpoint/2010/main" val="326083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10A0-C3DB-42A8-B2E4-FF7705508CFF}"/>
              </a:ext>
            </a:extLst>
          </p:cNvPr>
          <p:cNvSpPr>
            <a:spLocks noGrp="1"/>
          </p:cNvSpPr>
          <p:nvPr>
            <p:ph type="title"/>
          </p:nvPr>
        </p:nvSpPr>
        <p:spPr>
          <a:xfrm>
            <a:off x="976315" y="616265"/>
            <a:ext cx="9720072" cy="1499616"/>
          </a:xfrm>
        </p:spPr>
        <p:txBody>
          <a:bodyPr/>
          <a:lstStyle/>
          <a:p>
            <a:r>
              <a:rPr lang="en-US" dirty="0"/>
              <a:t>Review: Methods vs functions</a:t>
            </a:r>
          </a:p>
        </p:txBody>
      </p:sp>
      <p:sp>
        <p:nvSpPr>
          <p:cNvPr id="5" name="Content Placeholder 4">
            <a:extLst>
              <a:ext uri="{FF2B5EF4-FFF2-40B4-BE49-F238E27FC236}">
                <a16:creationId xmlns:a16="http://schemas.microsoft.com/office/drawing/2014/main" id="{E123DEC9-211B-4B9A-B886-B53DEDB62B0D}"/>
              </a:ext>
            </a:extLst>
          </p:cNvPr>
          <p:cNvSpPr>
            <a:spLocks noGrp="1"/>
          </p:cNvSpPr>
          <p:nvPr>
            <p:ph idx="1"/>
          </p:nvPr>
        </p:nvSpPr>
        <p:spPr>
          <a:xfrm>
            <a:off x="1024126" y="1955800"/>
            <a:ext cx="11167874" cy="3892550"/>
          </a:xfrm>
        </p:spPr>
        <p:txBody>
          <a:bodyPr/>
          <a:lstStyle/>
          <a:p>
            <a:pPr>
              <a:buFont typeface="Wingdings" panose="05000000000000000000" pitchFamily="2" charset="2"/>
              <a:buChar char="Ø"/>
            </a:pPr>
            <a:r>
              <a:rPr lang="en-US" dirty="0"/>
              <a:t>So far we have worked with functions like print(x) and </a:t>
            </a:r>
            <a:r>
              <a:rPr lang="en-US" dirty="0" err="1"/>
              <a:t>len</a:t>
            </a:r>
            <a:r>
              <a:rPr lang="en-US" dirty="0"/>
              <a:t>(number) </a:t>
            </a:r>
          </a:p>
          <a:p>
            <a:pPr>
              <a:buFont typeface="Wingdings" panose="05000000000000000000" pitchFamily="2" charset="2"/>
              <a:buChar char="Ø"/>
            </a:pPr>
            <a:r>
              <a:rPr lang="en-US" dirty="0"/>
              <a:t>Those functions should be in purple font when typed in the default IDE</a:t>
            </a:r>
          </a:p>
          <a:p>
            <a:pPr>
              <a:buFont typeface="Wingdings" panose="05000000000000000000" pitchFamily="2" charset="2"/>
              <a:buChar char="Ø"/>
            </a:pPr>
            <a:r>
              <a:rPr lang="en-US" dirty="0"/>
              <a:t>Methods are types of functions but are attached to an object (like a library or list)</a:t>
            </a:r>
          </a:p>
          <a:p>
            <a:pPr>
              <a:buFont typeface="Wingdings" panose="05000000000000000000" pitchFamily="2" charset="2"/>
              <a:buChar char="Ø"/>
            </a:pPr>
            <a:r>
              <a:rPr lang="en-US" dirty="0"/>
              <a:t>Methods do not change color in the IDE like functions do</a:t>
            </a:r>
          </a:p>
          <a:p>
            <a:pPr>
              <a:buFont typeface="Wingdings" panose="05000000000000000000" pitchFamily="2" charset="2"/>
              <a:buChar char="Ø"/>
            </a:pPr>
            <a:r>
              <a:rPr lang="en-US" dirty="0"/>
              <a:t>Methods take on the following format:</a:t>
            </a:r>
          </a:p>
          <a:p>
            <a:pPr>
              <a:buFont typeface="Wingdings" panose="05000000000000000000" pitchFamily="2" charset="2"/>
              <a:buChar char="Ø"/>
            </a:pPr>
            <a:endParaRPr lang="en-US" dirty="0"/>
          </a:p>
          <a:p>
            <a:pPr marL="0" indent="0">
              <a:buNone/>
            </a:pPr>
            <a:endParaRPr lang="en-US" dirty="0"/>
          </a:p>
        </p:txBody>
      </p:sp>
      <p:sp>
        <p:nvSpPr>
          <p:cNvPr id="3" name="Rectangle 2">
            <a:extLst>
              <a:ext uri="{FF2B5EF4-FFF2-40B4-BE49-F238E27FC236}">
                <a16:creationId xmlns:a16="http://schemas.microsoft.com/office/drawing/2014/main" id="{3A2FD7C4-8BFB-4014-BC02-20F50742D494}"/>
              </a:ext>
            </a:extLst>
          </p:cNvPr>
          <p:cNvSpPr/>
          <p:nvPr/>
        </p:nvSpPr>
        <p:spPr>
          <a:xfrm>
            <a:off x="2726766" y="5349454"/>
            <a:ext cx="5725606" cy="1107996"/>
          </a:xfrm>
          <a:prstGeom prst="rect">
            <a:avLst/>
          </a:prstGeom>
          <a:noFill/>
        </p:spPr>
        <p:txBody>
          <a:bodyPr wrap="non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r</a:t>
            </a:r>
            <a:r>
              <a:rPr lang="en-US" sz="5400" cap="none" spc="0" dirty="0" err="1">
                <a:ln w="0"/>
                <a:solidFill>
                  <a:schemeClr val="tx1"/>
                </a:solidFill>
                <a:effectLst>
                  <a:outerShdw blurRad="38100" dist="19050" dir="2700000" algn="tl" rotWithShape="0">
                    <a:schemeClr val="dk1">
                      <a:alpha val="40000"/>
                    </a:schemeClr>
                  </a:outerShdw>
                </a:effectLst>
              </a:rPr>
              <a:t>andom</a:t>
            </a:r>
            <a:r>
              <a:rPr lang="en-US" sz="6600" b="1" cap="none" spc="0" dirty="0" err="1">
                <a:ln w="0"/>
                <a:solidFill>
                  <a:schemeClr val="tx1"/>
                </a:solidFill>
                <a:effectLst>
                  <a:outerShdw blurRad="38100" dist="19050" dir="2700000" algn="tl" rotWithShape="0">
                    <a:schemeClr val="dk1">
                      <a:alpha val="40000"/>
                    </a:schemeClr>
                  </a:outerShdw>
                </a:effectLst>
              </a:rPr>
              <a:t>.</a:t>
            </a:r>
            <a:r>
              <a:rPr lang="en-US" sz="5400" b="0" cap="none" spc="0" dirty="0" err="1">
                <a:ln w="0"/>
                <a:solidFill>
                  <a:schemeClr val="tx1"/>
                </a:solidFill>
                <a:effectLst>
                  <a:outerShdw blurRad="38100" dist="19050" dir="2700000" algn="tl" rotWithShape="0">
                    <a:schemeClr val="dk1">
                      <a:alpha val="40000"/>
                    </a:schemeClr>
                  </a:outerShdw>
                </a:effectLst>
              </a:rPr>
              <a:t>randint</a:t>
            </a:r>
            <a:r>
              <a:rPr lang="en-US" sz="5400" b="0" cap="none" spc="0" dirty="0">
                <a:ln w="0"/>
                <a:solidFill>
                  <a:schemeClr val="tx1"/>
                </a:solidFill>
                <a:effectLst>
                  <a:outerShdw blurRad="38100" dist="19050" dir="2700000" algn="tl" rotWithShape="0">
                    <a:schemeClr val="dk1">
                      <a:alpha val="40000"/>
                    </a:schemeClr>
                  </a:outerShdw>
                </a:effectLst>
              </a:rPr>
              <a:t>(1,6)</a:t>
            </a:r>
          </a:p>
        </p:txBody>
      </p:sp>
      <p:cxnSp>
        <p:nvCxnSpPr>
          <p:cNvPr id="9" name="Straight Arrow Connector 8">
            <a:extLst>
              <a:ext uri="{FF2B5EF4-FFF2-40B4-BE49-F238E27FC236}">
                <a16:creationId xmlns:a16="http://schemas.microsoft.com/office/drawing/2014/main" id="{3D453E4B-1C57-4639-88D7-5A9D74E10614}"/>
              </a:ext>
            </a:extLst>
          </p:cNvPr>
          <p:cNvCxnSpPr/>
          <p:nvPr/>
        </p:nvCxnSpPr>
        <p:spPr>
          <a:xfrm>
            <a:off x="1153551" y="98473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03A051-85E1-4615-8610-D19323226542}"/>
              </a:ext>
            </a:extLst>
          </p:cNvPr>
          <p:cNvCxnSpPr>
            <a:cxnSpLocks/>
          </p:cNvCxnSpPr>
          <p:nvPr/>
        </p:nvCxnSpPr>
        <p:spPr>
          <a:xfrm>
            <a:off x="3938954" y="5112413"/>
            <a:ext cx="182880" cy="47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AF02DC-AAA3-4B44-8629-F472E18B7637}"/>
              </a:ext>
            </a:extLst>
          </p:cNvPr>
          <p:cNvCxnSpPr>
            <a:cxnSpLocks/>
          </p:cNvCxnSpPr>
          <p:nvPr/>
        </p:nvCxnSpPr>
        <p:spPr>
          <a:xfrm flipH="1">
            <a:off x="6404222" y="5140549"/>
            <a:ext cx="26424" cy="47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D4C233-1A14-4747-BB19-97D1B5FB5A0F}"/>
              </a:ext>
            </a:extLst>
          </p:cNvPr>
          <p:cNvCxnSpPr>
            <a:cxnSpLocks/>
          </p:cNvCxnSpPr>
          <p:nvPr/>
        </p:nvCxnSpPr>
        <p:spPr>
          <a:xfrm flipH="1">
            <a:off x="7652826" y="5037860"/>
            <a:ext cx="506437" cy="49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E1A1672-D262-4D4E-8244-8BB79C951DEC}"/>
              </a:ext>
            </a:extLst>
          </p:cNvPr>
          <p:cNvSpPr txBox="1"/>
          <p:nvPr/>
        </p:nvSpPr>
        <p:spPr>
          <a:xfrm>
            <a:off x="3529917" y="4772843"/>
            <a:ext cx="1009258" cy="369332"/>
          </a:xfrm>
          <a:prstGeom prst="rect">
            <a:avLst/>
          </a:prstGeom>
          <a:noFill/>
        </p:spPr>
        <p:txBody>
          <a:bodyPr wrap="square" rtlCol="0">
            <a:spAutoFit/>
          </a:bodyPr>
          <a:lstStyle/>
          <a:p>
            <a:r>
              <a:rPr lang="en-US" dirty="0"/>
              <a:t>object</a:t>
            </a:r>
          </a:p>
        </p:txBody>
      </p:sp>
      <p:sp>
        <p:nvSpPr>
          <p:cNvPr id="22" name="TextBox 21">
            <a:extLst>
              <a:ext uri="{FF2B5EF4-FFF2-40B4-BE49-F238E27FC236}">
                <a16:creationId xmlns:a16="http://schemas.microsoft.com/office/drawing/2014/main" id="{B649D409-F9AD-4CEA-AD49-52BFAAD3BE01}"/>
              </a:ext>
            </a:extLst>
          </p:cNvPr>
          <p:cNvSpPr txBox="1"/>
          <p:nvPr/>
        </p:nvSpPr>
        <p:spPr>
          <a:xfrm>
            <a:off x="7961049" y="4639659"/>
            <a:ext cx="1506507" cy="369332"/>
          </a:xfrm>
          <a:prstGeom prst="rect">
            <a:avLst/>
          </a:prstGeom>
          <a:noFill/>
        </p:spPr>
        <p:txBody>
          <a:bodyPr wrap="square" rtlCol="0">
            <a:spAutoFit/>
          </a:bodyPr>
          <a:lstStyle/>
          <a:p>
            <a:r>
              <a:rPr lang="en-US" dirty="0"/>
              <a:t>arguments</a:t>
            </a:r>
          </a:p>
        </p:txBody>
      </p:sp>
      <p:sp>
        <p:nvSpPr>
          <p:cNvPr id="12" name="TextBox 18">
            <a:extLst>
              <a:ext uri="{FF2B5EF4-FFF2-40B4-BE49-F238E27FC236}">
                <a16:creationId xmlns:a16="http://schemas.microsoft.com/office/drawing/2014/main" id="{BE1A1672-D262-4D4E-8244-8BB79C951DEC}"/>
              </a:ext>
            </a:extLst>
          </p:cNvPr>
          <p:cNvSpPr txBox="1"/>
          <p:nvPr/>
        </p:nvSpPr>
        <p:spPr>
          <a:xfrm>
            <a:off x="5940941" y="4691817"/>
            <a:ext cx="100925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method</a:t>
            </a:r>
          </a:p>
        </p:txBody>
      </p:sp>
    </p:spTree>
    <p:extLst>
      <p:ext uri="{BB962C8B-B14F-4D97-AF65-F5344CB8AC3E}">
        <p14:creationId xmlns:p14="http://schemas.microsoft.com/office/powerpoint/2010/main" val="1187906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4727</TotalTime>
  <Words>2193</Words>
  <Application>Microsoft Office PowerPoint</Application>
  <PresentationFormat>Widescreen</PresentationFormat>
  <Paragraphs>367</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Tw Cen MT</vt:lpstr>
      <vt:lpstr>Tw Cen MT Condensed</vt:lpstr>
      <vt:lpstr>Wingdings</vt:lpstr>
      <vt:lpstr>Wingdings 3</vt:lpstr>
      <vt:lpstr>Integral</vt:lpstr>
      <vt:lpstr>Introduction to Python </vt:lpstr>
      <vt:lpstr>Resources</vt:lpstr>
      <vt:lpstr>Timeline</vt:lpstr>
      <vt:lpstr>Review: Creating a dictionary</vt:lpstr>
      <vt:lpstr>Review Math operators</vt:lpstr>
      <vt:lpstr>Review: String Methods</vt:lpstr>
      <vt:lpstr>Review:</vt:lpstr>
      <vt:lpstr>Syntax Review</vt:lpstr>
      <vt:lpstr>Review: Methods vs functions</vt:lpstr>
      <vt:lpstr>Review:</vt:lpstr>
      <vt:lpstr>Review: Retrieving Data from a list</vt:lpstr>
      <vt:lpstr>Review: Retrieving data in a dictionary</vt:lpstr>
      <vt:lpstr>Review: Random library</vt:lpstr>
      <vt:lpstr>Random Library Methods</vt:lpstr>
      <vt:lpstr>Functions</vt:lpstr>
      <vt:lpstr>Functions</vt:lpstr>
      <vt:lpstr>Functions</vt:lpstr>
      <vt:lpstr>Functions</vt:lpstr>
      <vt:lpstr>Doc String</vt:lpstr>
      <vt:lpstr>Exercises #1</vt:lpstr>
      <vt:lpstr>Solution 1.1</vt:lpstr>
      <vt:lpstr>Solution 1.2</vt:lpstr>
      <vt:lpstr>Solution 1.3</vt:lpstr>
      <vt:lpstr>Parameters vs arguments</vt:lpstr>
      <vt:lpstr>Return</vt:lpstr>
      <vt:lpstr>Keyword Argument</vt:lpstr>
      <vt:lpstr>*Args </vt:lpstr>
      <vt:lpstr>Scoping </vt:lpstr>
      <vt:lpstr>Scoping </vt:lpstr>
      <vt:lpstr>Scoping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Hisham M</dc:creator>
  <cp:lastModifiedBy>Hisham M</cp:lastModifiedBy>
  <cp:revision>185</cp:revision>
  <dcterms:created xsi:type="dcterms:W3CDTF">2019-02-02T17:22:13Z</dcterms:created>
  <dcterms:modified xsi:type="dcterms:W3CDTF">2020-02-07T05:52:05Z</dcterms:modified>
</cp:coreProperties>
</file>