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82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63F-55B9-CFC0-A514-4D4FADBF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E3ED7-725A-1F93-A970-1461249C7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68F1-EE66-6357-4985-60B3DCD0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554D-B9E0-406F-92A9-E120214AC0A8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387C-D8CA-BD04-0D28-235E0EAD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454F-CD3C-BC99-777A-2786432B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E13-F010-4DEE-89FB-911ADC3BC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0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90A76-EA71-27C1-B03C-0C94EC547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F6139-1573-EDB3-3B71-B0194EC11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89E5-F434-F363-BAFC-14134AE7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554D-B9E0-406F-92A9-E120214AC0A8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B09-9951-06E8-19B5-CC4141A6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54465-2660-1940-29B6-72B96967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E13-F010-4DEE-89FB-911ADC3BC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98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D259-8A2B-B3A4-743D-70855C46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61D4-0A24-E839-CD47-1C2F9CA7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6874-AE6D-617B-913B-3EF8AD65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554D-B9E0-406F-92A9-E120214AC0A8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F12E-7F0D-2A5D-5A4C-17B31EF6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BE8D-3216-371D-F723-10027B0D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E13-F010-4DEE-89FB-911ADC3BC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8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9BCF-CCE9-A279-1F72-EC61B1A2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3A656-7A4C-67A9-AACB-163EE0E2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439F8-1339-3E90-0781-FF95AFA4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554D-B9E0-406F-92A9-E120214AC0A8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1E82-4479-9933-7A07-00C0BFE8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C31E-135A-6323-133D-030EAA50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E13-F010-4DEE-89FB-911ADC3BC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ED1D-7689-0AD0-2707-CE413EBB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DB5E-7D8C-B6BC-EF4B-42BA97C24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07C8B-570D-FECB-60EA-C82117286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C567A-4880-0994-1C07-70724329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554D-B9E0-406F-92A9-E120214AC0A8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97D3-4540-F78A-69EA-15C64384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1CCEF-4F7A-31EE-ACAC-3BBFCB04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E13-F010-4DEE-89FB-911ADC3BC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8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8712-8C5D-D268-FE55-0D73052F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3DD61-FFC3-CEEC-CA77-31FF6E2C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A3D2B-246E-4870-B863-DDD978748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6417E-2A2D-DB78-5A9B-A7899094C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73969-4432-532F-CF4A-6AF11A40A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32DC3-568A-0717-6BE3-34458552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554D-B9E0-406F-92A9-E120214AC0A8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767CC-7A15-EE35-5672-0976CFD6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7B46E-FBB1-AEF5-35A5-65198CCC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E13-F010-4DEE-89FB-911ADC3BC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5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949B-CA05-D90C-707B-0A46E553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124A8-8AFA-F774-D4D6-92BD947E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554D-B9E0-406F-92A9-E120214AC0A8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FB2D-B783-C1EF-89EC-549E62E9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7F24-A951-3734-E84C-D5A1979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E13-F010-4DEE-89FB-911ADC3BC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4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D9EC0-2DB7-FBAF-1CC5-CFF1E3A8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554D-B9E0-406F-92A9-E120214AC0A8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75B4C-59C2-5BBD-76E5-5F64A031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8C0E8-6856-8F77-DB59-9E5DD271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E13-F010-4DEE-89FB-911ADC3BC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1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4BAF-A30C-DED9-3C00-9DDF3CD7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5473-A359-8574-96CA-40316EC9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803B5-7A0C-5ACC-490A-DD7AF0E29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3A077-09C9-B369-E6B9-51D96155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554D-B9E0-406F-92A9-E120214AC0A8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C31D-C333-3CDD-B771-AFA5C6BE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FBF2-8322-9CFE-A204-9D13D4E5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E13-F010-4DEE-89FB-911ADC3BC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8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5777-D2EB-C48F-ED41-4D98A626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F5920-0D7D-8DEE-D1B0-BC05D36EC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4A34F-FF5B-6D0A-D8C3-07CB852A4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5795C-2799-4AD8-FFE6-E5C13490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554D-B9E0-406F-92A9-E120214AC0A8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C7A29-124A-B5A3-7975-F66C2F15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2E04E-05BE-6E09-B727-23F350EA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4E13-F010-4DEE-89FB-911ADC3BC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94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B9D4A-AC65-C07A-62A6-9D371578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80C9-63A3-3A1C-09B3-1E868416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AA280-ACD7-365B-F181-9F7FE4833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554D-B9E0-406F-92A9-E120214AC0A8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5C72-A107-E5A0-29B6-9A2B293DA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D98B4-758F-1E75-FEAA-86E4CCD7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4E13-F010-4DEE-89FB-911ADC3BC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51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DC313B-A3B1-3875-04F0-DD40AC45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379"/>
            <a:ext cx="12192000" cy="5855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AB1A3-5A43-C124-DA6A-35B63BD80578}"/>
              </a:ext>
            </a:extLst>
          </p:cNvPr>
          <p:cNvSpPr txBox="1"/>
          <p:nvPr/>
        </p:nvSpPr>
        <p:spPr>
          <a:xfrm>
            <a:off x="1149278" y="1597238"/>
            <a:ext cx="421699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highlight>
                  <a:srgbClr val="FFFF00"/>
                </a:highlight>
              </a:rPr>
              <a:t>Are </a:t>
            </a:r>
            <a:r>
              <a:rPr lang="en-US" sz="2200" b="1" dirty="0">
                <a:highlight>
                  <a:srgbClr val="FFFF00"/>
                </a:highlight>
              </a:rPr>
              <a:t>looking to enhance your project efficiency without stretching your budget? </a:t>
            </a:r>
            <a:br>
              <a:rPr lang="en-US" sz="2200" b="1" dirty="0">
                <a:highlight>
                  <a:srgbClr val="FFFF00"/>
                </a:highlight>
              </a:rPr>
            </a:br>
            <a:br>
              <a:rPr lang="en-US" sz="2000" b="1" dirty="0">
                <a:highlight>
                  <a:srgbClr val="FFFF00"/>
                </a:highlight>
              </a:rPr>
            </a:br>
            <a:r>
              <a:rPr lang="en-US" sz="2000" b="1" dirty="0">
                <a:highlight>
                  <a:srgbClr val="FFFF00"/>
                </a:highlight>
              </a:rPr>
              <a:t>Welcome to THE BIMSMITH, a dynamic BIM modeling startup based in India, ready to partner with you.</a:t>
            </a:r>
            <a:endParaRPr lang="en-IN" sz="20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B0AAA-28FD-0D4D-B1D9-71D657092D72}"/>
              </a:ext>
            </a:extLst>
          </p:cNvPr>
          <p:cNvSpPr txBox="1"/>
          <p:nvPr/>
        </p:nvSpPr>
        <p:spPr>
          <a:xfrm>
            <a:off x="1142999" y="775428"/>
            <a:ext cx="219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THE BIMSMITH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8C97A-3A90-E480-C965-1F0CB36800D8}"/>
              </a:ext>
            </a:extLst>
          </p:cNvPr>
          <p:cNvSpPr txBox="1"/>
          <p:nvPr/>
        </p:nvSpPr>
        <p:spPr>
          <a:xfrm>
            <a:off x="1142999" y="4020099"/>
            <a:ext cx="37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Enquiry </a:t>
            </a:r>
            <a:r>
              <a:rPr lang="en-IN" b="1" dirty="0">
                <a:solidFill>
                  <a:srgbClr val="C00000"/>
                </a:solidFill>
                <a:highlight>
                  <a:srgbClr val="FFFF00"/>
                </a:highlight>
              </a:rPr>
              <a:t>&lt;link to contact us page&gt;</a:t>
            </a:r>
            <a:endParaRPr lang="en-IN" b="1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E7869-7ED8-6CAD-F93B-2BB84BA0F635}"/>
              </a:ext>
            </a:extLst>
          </p:cNvPr>
          <p:cNvSpPr txBox="1"/>
          <p:nvPr/>
        </p:nvSpPr>
        <p:spPr>
          <a:xfrm>
            <a:off x="5464883" y="775428"/>
            <a:ext cx="59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About us        What we do        Our Work        Contact 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4F057-3110-83A0-E26A-EE5AE4577E1C}"/>
              </a:ext>
            </a:extLst>
          </p:cNvPr>
          <p:cNvSpPr txBox="1"/>
          <p:nvPr/>
        </p:nvSpPr>
        <p:spPr>
          <a:xfrm>
            <a:off x="5412890" y="2408519"/>
            <a:ext cx="61730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</a:rPr>
              <a:t>Let’s Build Something Great Together…</a:t>
            </a:r>
          </a:p>
          <a:p>
            <a:r>
              <a:rPr lang="en-US" sz="1400" b="1" dirty="0">
                <a:highlight>
                  <a:srgbClr val="FFFF00"/>
                </a:highlight>
              </a:rPr>
              <a:t>Ready to elevate your projects with high-quality BIM modeling? </a:t>
            </a:r>
            <a:br>
              <a:rPr lang="en-US" sz="1400" b="1" dirty="0">
                <a:highlight>
                  <a:srgbClr val="FFFF00"/>
                </a:highlight>
              </a:rPr>
            </a:br>
            <a:r>
              <a:rPr lang="en-US" sz="1400" b="1" dirty="0">
                <a:highlight>
                  <a:srgbClr val="FFFF00"/>
                </a:highlight>
              </a:rPr>
              <a:t>Let’s connect and explore how our services can add value to your business. </a:t>
            </a:r>
            <a:br>
              <a:rPr lang="en-US" sz="1400" b="1" dirty="0">
                <a:highlight>
                  <a:srgbClr val="FFFF00"/>
                </a:highlight>
              </a:rPr>
            </a:br>
            <a:br>
              <a:rPr lang="en-US" sz="1400" b="1" dirty="0">
                <a:highlight>
                  <a:srgbClr val="FFFF00"/>
                </a:highlight>
              </a:rPr>
            </a:br>
            <a:r>
              <a:rPr lang="en-IN" sz="1400" b="1" dirty="0">
                <a:highlight>
                  <a:srgbClr val="FFFF00"/>
                </a:highlight>
              </a:rPr>
              <a:t>Why Choose Us?</a:t>
            </a:r>
            <a:endParaRPr lang="en-US" sz="1400" b="1" dirty="0">
              <a:highlight>
                <a:srgbClr val="FFFF00"/>
              </a:highligh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FA82F4-6ED6-0564-CEB6-F6E2CA4E2A52}"/>
              </a:ext>
            </a:extLst>
          </p:cNvPr>
          <p:cNvGrpSpPr/>
          <p:nvPr/>
        </p:nvGrpSpPr>
        <p:grpSpPr>
          <a:xfrm>
            <a:off x="5325036" y="3696934"/>
            <a:ext cx="6538857" cy="647859"/>
            <a:chOff x="5434405" y="4100842"/>
            <a:chExt cx="6538857" cy="64785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04251-442E-A604-53E1-FF9334D7C29D}"/>
                </a:ext>
              </a:extLst>
            </p:cNvPr>
            <p:cNvSpPr txBox="1"/>
            <p:nvPr/>
          </p:nvSpPr>
          <p:spPr>
            <a:xfrm>
              <a:off x="5434405" y="4100842"/>
              <a:ext cx="1654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highlight>
                    <a:srgbClr val="FFFF00"/>
                  </a:highlight>
                </a:rPr>
                <a:t>Expertise and Experience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185569-7F61-BC8E-0453-878839AD783E}"/>
                </a:ext>
              </a:extLst>
            </p:cNvPr>
            <p:cNvSpPr txBox="1"/>
            <p:nvPr/>
          </p:nvSpPr>
          <p:spPr>
            <a:xfrm>
              <a:off x="6759386" y="4100842"/>
              <a:ext cx="1654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highlight>
                    <a:srgbClr val="FFFF00"/>
                  </a:highlight>
                </a:rPr>
                <a:t>Competitive Pricing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73253B-FE44-16A0-D6D8-418797D53E04}"/>
                </a:ext>
              </a:extLst>
            </p:cNvPr>
            <p:cNvSpPr txBox="1"/>
            <p:nvPr/>
          </p:nvSpPr>
          <p:spPr>
            <a:xfrm>
              <a:off x="8019823" y="4100842"/>
              <a:ext cx="1654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highlight>
                    <a:srgbClr val="FFFF00"/>
                  </a:highlight>
                </a:rPr>
                <a:t>Flexible and Responsive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BE1465-CA44-F6D6-9B45-50BF8866E18F}"/>
                </a:ext>
              </a:extLst>
            </p:cNvPr>
            <p:cNvSpPr txBox="1"/>
            <p:nvPr/>
          </p:nvSpPr>
          <p:spPr>
            <a:xfrm>
              <a:off x="9296395" y="4100842"/>
              <a:ext cx="1654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highlight>
                    <a:srgbClr val="FFFF00"/>
                  </a:highlight>
                </a:rPr>
                <a:t>Cutting-Edge Technology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BCC226-FAC4-2C2C-F0B7-5CBFE9103C1A}"/>
                </a:ext>
              </a:extLst>
            </p:cNvPr>
            <p:cNvSpPr txBox="1"/>
            <p:nvPr/>
          </p:nvSpPr>
          <p:spPr>
            <a:xfrm>
              <a:off x="10668003" y="4102370"/>
              <a:ext cx="1305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highlight>
                    <a:srgbClr val="FFFF00"/>
                  </a:highlight>
                </a:rPr>
                <a:t>Dedicated Support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13C3C52-324D-3D09-A826-FA086B45EC18}"/>
              </a:ext>
            </a:extLst>
          </p:cNvPr>
          <p:cNvSpPr/>
          <p:nvPr/>
        </p:nvSpPr>
        <p:spPr>
          <a:xfrm>
            <a:off x="1039460" y="658441"/>
            <a:ext cx="1826112" cy="62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08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08D8A-9173-DEC1-247F-4D943A1F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379"/>
            <a:ext cx="12192000" cy="5855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690A9-BA21-FD5A-67A0-C6CFEAA0AF1F}"/>
              </a:ext>
            </a:extLst>
          </p:cNvPr>
          <p:cNvSpPr txBox="1"/>
          <p:nvPr/>
        </p:nvSpPr>
        <p:spPr>
          <a:xfrm>
            <a:off x="1143000" y="1672546"/>
            <a:ext cx="8511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  <a:t>We are a team of Architects and Interior designers, based in India</a:t>
            </a:r>
            <a:b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</a:br>
            <a:b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</a:b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  <a:t>Over a decade of experience in pr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  <a:t>oviding BIM services to international </a:t>
            </a:r>
            <a:r>
              <a:rPr lang="en-US" sz="2400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  <a:t>AECO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  <a:t> firms for:</a:t>
            </a:r>
            <a:br>
              <a:rPr lang="en-US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</a:br>
            <a:br>
              <a:rPr lang="en-US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  <a:t>DESIGN DEVELOPMENT 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  <a:t>&amp; </a:t>
            </a:r>
            <a:br>
              <a:rPr lang="en-US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</a:b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  <a:t>DIGITAL ENGINEERING.</a:t>
            </a:r>
            <a:endParaRPr lang="en-US" sz="2400" b="1" i="0" dirty="0"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26F88-C75F-386D-2097-E9984EA4C002}"/>
              </a:ext>
            </a:extLst>
          </p:cNvPr>
          <p:cNvSpPr txBox="1"/>
          <p:nvPr/>
        </p:nvSpPr>
        <p:spPr>
          <a:xfrm>
            <a:off x="1142999" y="4511956"/>
            <a:ext cx="633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Our Services </a:t>
            </a:r>
            <a:r>
              <a:rPr lang="en-IN" b="1" dirty="0">
                <a:solidFill>
                  <a:srgbClr val="C00000"/>
                </a:solidFill>
                <a:highlight>
                  <a:srgbClr val="FFFF00"/>
                </a:highlight>
              </a:rPr>
              <a:t>&lt;link to “WHAT WE DO” page&gt;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AB144-0C17-1F60-F3A8-0DEAFDDC0182}"/>
              </a:ext>
            </a:extLst>
          </p:cNvPr>
          <p:cNvSpPr txBox="1"/>
          <p:nvPr/>
        </p:nvSpPr>
        <p:spPr>
          <a:xfrm>
            <a:off x="1142999" y="775428"/>
            <a:ext cx="219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THE BIMSMITH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2083A-CC63-EACB-2543-FB88161FF2D0}"/>
              </a:ext>
            </a:extLst>
          </p:cNvPr>
          <p:cNvSpPr txBox="1"/>
          <p:nvPr/>
        </p:nvSpPr>
        <p:spPr>
          <a:xfrm>
            <a:off x="5464883" y="775428"/>
            <a:ext cx="59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About us        What we do        Our Work        Contact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4288-65D5-97F3-B485-89323D9A9AA9}"/>
              </a:ext>
            </a:extLst>
          </p:cNvPr>
          <p:cNvSpPr/>
          <p:nvPr/>
        </p:nvSpPr>
        <p:spPr>
          <a:xfrm flipH="1">
            <a:off x="5421850" y="658441"/>
            <a:ext cx="1129555" cy="62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8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08D8A-9173-DEC1-247F-4D943A1F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379"/>
            <a:ext cx="12192000" cy="5855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690A9-BA21-FD5A-67A0-C6CFEAA0AF1F}"/>
              </a:ext>
            </a:extLst>
          </p:cNvPr>
          <p:cNvSpPr txBox="1"/>
          <p:nvPr/>
        </p:nvSpPr>
        <p:spPr>
          <a:xfrm>
            <a:off x="1143000" y="1331886"/>
            <a:ext cx="874507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  <a:t>What makes us different?</a:t>
            </a:r>
            <a:b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</a:b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  <a:t>Our mission is to optimize BIM outsourcing service at every step and pass on the benefit to our Customers. This is achieved through the following measures:</a:t>
            </a:r>
          </a:p>
          <a:p>
            <a:pPr algn="l" rtl="0" fontAlgn="base"/>
            <a:endParaRPr lang="en-US" sz="2400" b="1" dirty="0">
              <a:solidFill>
                <a:srgbClr val="000000"/>
              </a:solidFill>
              <a:highlight>
                <a:srgbClr val="FFFF00"/>
              </a:highlight>
              <a:latin typeface="wfont_641f2d_b4146706d4074a3891c4552e9da4b7e7"/>
            </a:endParaRPr>
          </a:p>
          <a:p>
            <a:pPr algn="l" rtl="0" fontAlgn="base"/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  <a:t># We focus on our core competence and believe in optimizing our efforts. This leads to an efficient process and cost savings.</a:t>
            </a:r>
          </a:p>
          <a:p>
            <a:pPr algn="l" rtl="0" fontAlgn="base"/>
            <a:endParaRPr lang="en-US" sz="2000" b="1" i="0" dirty="0">
              <a:solidFill>
                <a:srgbClr val="000000"/>
              </a:solidFill>
              <a:effectLst/>
              <a:highlight>
                <a:srgbClr val="FFFF00"/>
              </a:highlight>
              <a:latin typeface="wfont_641f2d_b4146706d4074a3891c4552e9da4b7e7"/>
            </a:endParaRPr>
          </a:p>
          <a:p>
            <a:pPr algn="l" rtl="0" fontAlgn="base"/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  <a:t># We are asset-light and work completely remotely.</a:t>
            </a:r>
            <a:b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</a:br>
            <a:b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</a:b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  <a:t># We work with a pool of talented individuals with specialized skillset.</a:t>
            </a:r>
          </a:p>
          <a:p>
            <a:pPr algn="l" rtl="0" fontAlgn="base"/>
            <a:endParaRPr lang="en-US" sz="2000" b="1" i="0" dirty="0">
              <a:solidFill>
                <a:srgbClr val="000000"/>
              </a:solidFill>
              <a:effectLst/>
              <a:highlight>
                <a:srgbClr val="FFFF00"/>
              </a:highlight>
              <a:latin typeface="wfont_641f2d_b4146706d4074a3891c4552e9da4b7e7"/>
            </a:endParaRPr>
          </a:p>
          <a:p>
            <a:pPr algn="l" rtl="0" fontAlgn="base"/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  <a:t># Quality is at the core of our service. We believe in building quality  into the service at in process itself. </a:t>
            </a:r>
            <a:b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</a:br>
            <a:b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</a:b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  <a:t># We have thorough Quality Assurance and Quality Control process to ensure </a:t>
            </a:r>
            <a:endParaRPr lang="en-US" sz="2000" b="1" i="0" dirty="0"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AB144-0C17-1F60-F3A8-0DEAFDDC0182}"/>
              </a:ext>
            </a:extLst>
          </p:cNvPr>
          <p:cNvSpPr txBox="1"/>
          <p:nvPr/>
        </p:nvSpPr>
        <p:spPr>
          <a:xfrm>
            <a:off x="1142999" y="775428"/>
            <a:ext cx="219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THE BIMSMITH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2083A-CC63-EACB-2543-FB88161FF2D0}"/>
              </a:ext>
            </a:extLst>
          </p:cNvPr>
          <p:cNvSpPr txBox="1"/>
          <p:nvPr/>
        </p:nvSpPr>
        <p:spPr>
          <a:xfrm>
            <a:off x="5464883" y="775428"/>
            <a:ext cx="59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About us        What we do        Our Work        Contact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4288-65D5-97F3-B485-89323D9A9AA9}"/>
              </a:ext>
            </a:extLst>
          </p:cNvPr>
          <p:cNvSpPr/>
          <p:nvPr/>
        </p:nvSpPr>
        <p:spPr>
          <a:xfrm flipH="1">
            <a:off x="5421850" y="658441"/>
            <a:ext cx="1129555" cy="62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02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312E51-42FF-0FE3-847C-FD69850D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379"/>
            <a:ext cx="12192000" cy="5855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D9E1A-D063-1F9A-F3E0-702B7345316A}"/>
              </a:ext>
            </a:extLst>
          </p:cNvPr>
          <p:cNvSpPr txBox="1"/>
          <p:nvPr/>
        </p:nvSpPr>
        <p:spPr>
          <a:xfrm>
            <a:off x="1134032" y="1609251"/>
            <a:ext cx="51609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  <a:t>DESIGN DEVELOPMENT     </a:t>
            </a:r>
            <a:br>
              <a:rPr lang="en-US" sz="2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</a:br>
            <a:r>
              <a:rPr lang="en-IN" b="1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  <a:t>You design. We finalize…</a:t>
            </a:r>
            <a:br>
              <a:rPr lang="en-IN" b="1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</a:br>
            <a:br>
              <a:rPr lang="en-IN" sz="2400" b="1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</a:br>
            <a:r>
              <a:rPr lang="en-IN" sz="2000" b="1" dirty="0">
                <a:solidFill>
                  <a:srgbClr val="000000"/>
                </a:solidFill>
                <a:highlight>
                  <a:srgbClr val="FFFF00"/>
                </a:highlight>
                <a:latin typeface="wfont_641f2d_b4146706d4074a3891c4552e9da4b7e7"/>
              </a:rPr>
              <a:t>Architecture &amp; Interior Design</a:t>
            </a:r>
            <a:br>
              <a:rPr lang="en-IN" sz="32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</a:br>
            <a:r>
              <a:rPr lang="en-US" b="1" dirty="0">
                <a:solidFill>
                  <a:srgbClr val="212121"/>
                </a:solidFill>
                <a:highlight>
                  <a:srgbClr val="FFFF00"/>
                </a:highlight>
                <a:latin typeface="wfont_641f2d_b4146706d4074a3891c4552e9da4b7e7"/>
              </a:rPr>
              <a:t>Turn sketches, concepts, mockups... into plans, elevations, sections, details, schedules... ready for construction.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8BBC3-C44F-AD5C-0CE9-C3B1EFDA3774}"/>
              </a:ext>
            </a:extLst>
          </p:cNvPr>
          <p:cNvSpPr txBox="1"/>
          <p:nvPr/>
        </p:nvSpPr>
        <p:spPr>
          <a:xfrm>
            <a:off x="6694392" y="1612892"/>
            <a:ext cx="3138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b="1" i="0" dirty="0">
                <a:effectLst/>
                <a:highlight>
                  <a:srgbClr val="FFFF00"/>
                </a:highlight>
                <a:latin typeface="wfont_641f2d_7c85feb07fc542b49b9af0fb1ccc0b87"/>
              </a:rPr>
              <a:t>Schematic Design.</a:t>
            </a:r>
            <a:endParaRPr lang="en-IN" b="1" i="0" dirty="0">
              <a:effectLst/>
              <a:highlight>
                <a:srgbClr val="FFFF00"/>
              </a:highlight>
            </a:endParaRPr>
          </a:p>
          <a:p>
            <a:pPr algn="l" fontAlgn="base"/>
            <a:r>
              <a:rPr lang="en-IN" b="1" i="0" dirty="0">
                <a:effectLst/>
                <a:highlight>
                  <a:srgbClr val="FFFF00"/>
                </a:highlight>
                <a:latin typeface="wfont_641f2d_7c85feb07fc542b49b9af0fb1ccc0b87"/>
              </a:rPr>
              <a:t>Design Development.</a:t>
            </a:r>
            <a:endParaRPr lang="en-IN" b="1" i="0" dirty="0">
              <a:effectLst/>
              <a:highlight>
                <a:srgbClr val="FFFF00"/>
              </a:highlight>
            </a:endParaRPr>
          </a:p>
          <a:p>
            <a:pPr algn="l" fontAlgn="base"/>
            <a:r>
              <a:rPr lang="en-IN" b="1" i="0" dirty="0">
                <a:effectLst/>
                <a:highlight>
                  <a:srgbClr val="FFFF00"/>
                </a:highlight>
                <a:latin typeface="wfont_641f2d_7c85feb07fc542b49b9af0fb1ccc0b87"/>
              </a:rPr>
              <a:t>Construction Documentation.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algn="l" fontAlgn="base"/>
            <a:endParaRPr lang="en-US" b="1" i="0" dirty="0">
              <a:solidFill>
                <a:srgbClr val="212121"/>
              </a:solidFill>
              <a:effectLst/>
              <a:highlight>
                <a:srgbClr val="FFFF00"/>
              </a:highlight>
              <a:latin typeface="wfont_641f2d_7c85feb07fc542b49b9af0fb1ccc0b87"/>
            </a:endParaRPr>
          </a:p>
          <a:p>
            <a:pPr algn="l" fontAlgn="base"/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wfont_641f2d_7c85feb07fc542b49b9af0fb1ccc0b87"/>
              </a:rPr>
              <a:t>models, drawings, schedules,</a:t>
            </a:r>
            <a:br>
              <a:rPr lang="en-US" b="1" dirty="0">
                <a:highlight>
                  <a:srgbClr val="FFFF00"/>
                </a:highlight>
              </a:rPr>
            </a:b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wfont_641f2d_7c85feb07fc542b49b9af0fb1ccc0b87"/>
              </a:rPr>
              <a:t>renders, videos, simulations...</a:t>
            </a:r>
            <a:br>
              <a:rPr lang="en-US" b="1" dirty="0">
                <a:highlight>
                  <a:srgbClr val="FFFF00"/>
                </a:highlight>
              </a:rPr>
            </a:b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wfont_641f2d_7c85feb07fc542b49b9af0fb1ccc0b87"/>
              </a:rPr>
              <a:t>3000% BIM-based, in Revit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F309E-BE90-551F-9E2E-4DF93C2E37E7}"/>
              </a:ext>
            </a:extLst>
          </p:cNvPr>
          <p:cNvSpPr txBox="1"/>
          <p:nvPr/>
        </p:nvSpPr>
        <p:spPr>
          <a:xfrm>
            <a:off x="1142999" y="775428"/>
            <a:ext cx="219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THE BIMSMITH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30B19-51F9-8DFD-39EB-000F042F1D24}"/>
              </a:ext>
            </a:extLst>
          </p:cNvPr>
          <p:cNvSpPr txBox="1"/>
          <p:nvPr/>
        </p:nvSpPr>
        <p:spPr>
          <a:xfrm>
            <a:off x="5464883" y="775428"/>
            <a:ext cx="59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About us        What we do        Our Work        Contact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1C36C1-9384-F14A-867C-9C490503AB8C}"/>
              </a:ext>
            </a:extLst>
          </p:cNvPr>
          <p:cNvSpPr/>
          <p:nvPr/>
        </p:nvSpPr>
        <p:spPr>
          <a:xfrm flipH="1">
            <a:off x="6702014" y="658441"/>
            <a:ext cx="1387736" cy="62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B8E51-47D8-5EDD-7692-C6745A6AC829}"/>
              </a:ext>
            </a:extLst>
          </p:cNvPr>
          <p:cNvSpPr txBox="1"/>
          <p:nvPr/>
        </p:nvSpPr>
        <p:spPr>
          <a:xfrm>
            <a:off x="1134032" y="4303361"/>
            <a:ext cx="93241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  <a:t>DIGITAL ENGINEERING</a:t>
            </a:r>
            <a:br>
              <a:rPr lang="en-US" sz="2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</a:br>
            <a:r>
              <a:rPr lang="en-IN" b="1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  <a:t>Your BIM/Digital partner…</a:t>
            </a:r>
            <a:br>
              <a:rPr lang="en-IN" b="1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</a:br>
            <a:br>
              <a:rPr lang="en-IN" b="1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wfont_641f2d_b4146706d4074a3891c4552e9da4b7e7"/>
              </a:rPr>
            </a:br>
            <a:r>
              <a:rPr lang="en-IN" sz="2000" b="1" dirty="0">
                <a:solidFill>
                  <a:srgbClr val="000000"/>
                </a:solidFill>
                <a:highlight>
                  <a:srgbClr val="FFFF00"/>
                </a:highlight>
              </a:rPr>
              <a:t>Scans/CADs to BIMs</a:t>
            </a:r>
            <a:br>
              <a:rPr lang="en-IN" sz="24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</a:br>
            <a:r>
              <a:rPr lang="en-US" b="1" dirty="0">
                <a:solidFill>
                  <a:srgbClr val="212121"/>
                </a:solidFill>
                <a:highlight>
                  <a:srgbClr val="FFFF00"/>
                </a:highlight>
                <a:latin typeface="wfont_641f2d_7c85feb07fc542b49b9af0fb1ccc0b87"/>
              </a:rPr>
              <a:t>Turn laser scans into BIM models, in Revit</a:t>
            </a:r>
            <a:endParaRPr lang="en-IN" b="1" dirty="0">
              <a:solidFill>
                <a:srgbClr val="212121"/>
              </a:solidFill>
              <a:highlight>
                <a:srgbClr val="FFFF00"/>
              </a:highlight>
              <a:latin typeface="wfont_641f2d_7c85feb07fc542b49b9af0fb1ccc0b87"/>
            </a:endParaRPr>
          </a:p>
        </p:txBody>
      </p:sp>
    </p:spTree>
    <p:extLst>
      <p:ext uri="{BB962C8B-B14F-4D97-AF65-F5344CB8AC3E}">
        <p14:creationId xmlns:p14="http://schemas.microsoft.com/office/powerpoint/2010/main" val="174954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1F7887-8A6E-2172-06BE-EE859166B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533"/>
            <a:ext cx="12192000" cy="5842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32500-14A9-882B-2F63-D06C4618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63" y="507533"/>
            <a:ext cx="8658037" cy="5842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9386D4-4F42-C242-38AE-842AEFB73B7E}"/>
              </a:ext>
            </a:extLst>
          </p:cNvPr>
          <p:cNvSpPr txBox="1"/>
          <p:nvPr/>
        </p:nvSpPr>
        <p:spPr>
          <a:xfrm>
            <a:off x="1142999" y="775428"/>
            <a:ext cx="219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THE BIMSMITH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A3EC9-D111-AFC9-99C8-C631EE58B657}"/>
              </a:ext>
            </a:extLst>
          </p:cNvPr>
          <p:cNvSpPr txBox="1"/>
          <p:nvPr/>
        </p:nvSpPr>
        <p:spPr>
          <a:xfrm>
            <a:off x="5464883" y="775428"/>
            <a:ext cx="59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About us        What we do        Our Work        Contact 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77630-AB62-2901-3BEB-0EC3C01B050E}"/>
              </a:ext>
            </a:extLst>
          </p:cNvPr>
          <p:cNvSpPr/>
          <p:nvPr/>
        </p:nvSpPr>
        <p:spPr>
          <a:xfrm flipH="1">
            <a:off x="8165058" y="658441"/>
            <a:ext cx="1387736" cy="62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CF9A6-C1C6-FB7E-3819-92510D77BF2E}"/>
              </a:ext>
            </a:extLst>
          </p:cNvPr>
          <p:cNvSpPr txBox="1"/>
          <p:nvPr/>
        </p:nvSpPr>
        <p:spPr>
          <a:xfrm>
            <a:off x="3101838" y="1271021"/>
            <a:ext cx="597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highlight>
                  <a:srgbClr val="FFFF00"/>
                </a:highlight>
              </a:rPr>
              <a:t>Design Development        Cad to BIM        Scan to BIM</a:t>
            </a:r>
          </a:p>
        </p:txBody>
      </p:sp>
    </p:spTree>
    <p:extLst>
      <p:ext uri="{BB962C8B-B14F-4D97-AF65-F5344CB8AC3E}">
        <p14:creationId xmlns:p14="http://schemas.microsoft.com/office/powerpoint/2010/main" val="387702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83A7F6-6F42-C783-BBB9-FE9B7AF2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711"/>
            <a:ext cx="12192000" cy="5858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D5D693-5982-A678-339E-623B4548F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83" t="35751" r="26588" b="35100"/>
          <a:stretch/>
        </p:blipFill>
        <p:spPr>
          <a:xfrm>
            <a:off x="2190974" y="2277038"/>
            <a:ext cx="7810051" cy="1947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293685-A7E3-C8D3-44B0-42714EDF4A72}"/>
              </a:ext>
            </a:extLst>
          </p:cNvPr>
          <p:cNvSpPr txBox="1"/>
          <p:nvPr/>
        </p:nvSpPr>
        <p:spPr>
          <a:xfrm>
            <a:off x="1142999" y="775428"/>
            <a:ext cx="219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THE BIMSMITH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7AA5F-91A8-E584-380B-334012887F18}"/>
              </a:ext>
            </a:extLst>
          </p:cNvPr>
          <p:cNvSpPr txBox="1"/>
          <p:nvPr/>
        </p:nvSpPr>
        <p:spPr>
          <a:xfrm>
            <a:off x="5464883" y="775428"/>
            <a:ext cx="597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About us        What we do        Our Work        Contact 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1EE67-9645-6E9E-2B76-D8F0F63BB208}"/>
              </a:ext>
            </a:extLst>
          </p:cNvPr>
          <p:cNvSpPr/>
          <p:nvPr/>
        </p:nvSpPr>
        <p:spPr>
          <a:xfrm flipH="1">
            <a:off x="9585069" y="658441"/>
            <a:ext cx="1387736" cy="62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633BE0-02D6-146F-F310-CC54C2C8A9F9}"/>
              </a:ext>
            </a:extLst>
          </p:cNvPr>
          <p:cNvSpPr txBox="1"/>
          <p:nvPr/>
        </p:nvSpPr>
        <p:spPr>
          <a:xfrm>
            <a:off x="2190974" y="1543832"/>
            <a:ext cx="781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Founder: Kanchan Yadav</a:t>
            </a:r>
            <a:br>
              <a:rPr lang="en-IN" b="1" dirty="0">
                <a:highlight>
                  <a:srgbClr val="FFFF00"/>
                </a:highlight>
              </a:rPr>
            </a:br>
            <a:r>
              <a:rPr lang="en-IN" b="1" dirty="0">
                <a:highlight>
                  <a:srgbClr val="FFFF00"/>
                </a:highlight>
              </a:rPr>
              <a:t>Architect, Urban Planner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5F305-80C9-4D2F-A34E-67156BEB68D2}"/>
              </a:ext>
            </a:extLst>
          </p:cNvPr>
          <p:cNvSpPr/>
          <p:nvPr/>
        </p:nvSpPr>
        <p:spPr>
          <a:xfrm>
            <a:off x="0" y="4652682"/>
            <a:ext cx="12192000" cy="17056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18557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31EE197-8A0E-43CB-B114-9FE4B99E459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438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wfont_641f2d_7c85feb07fc542b49b9af0fb1ccc0b87</vt:lpstr>
      <vt:lpstr>wfont_641f2d_b4146706d4074a3891c4552e9da4b7e7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rashmi ranjan mohanty</dc:creator>
  <cp:lastModifiedBy>rashmi ranjan mohanty</cp:lastModifiedBy>
  <cp:revision>5</cp:revision>
  <dcterms:created xsi:type="dcterms:W3CDTF">2024-08-17T10:20:42Z</dcterms:created>
  <dcterms:modified xsi:type="dcterms:W3CDTF">2024-08-18T13:57:33Z</dcterms:modified>
</cp:coreProperties>
</file>