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02" name="Shape 2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08" name="Shape 2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Shape 227"/>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28" name="Shape 2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Shape 262"/>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63" name="Shape 2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Shape 275"/>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76" name="Shape 2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Shape 291"/>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92" name="Shape 2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Shape 303"/>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304" name="Shape 3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Shape 309"/>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310" name="Shape 3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Shape 325"/>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326" name="Shape 32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Shape 331"/>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332" name="Shape 3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992767"/>
            <a:ext cx="8520600" cy="27369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3778833"/>
            <a:ext cx="8520600" cy="10569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type="title"/>
          </p:nvPr>
        </p:nvSpPr>
        <p:spPr>
          <a:xfrm>
            <a:off x="311700" y="1474833"/>
            <a:ext cx="8520600" cy="26181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p:txBody>
      </p:sp>
      <p:sp>
        <p:nvSpPr>
          <p:cNvPr id="46" name="Shape 46"/>
          <p:cNvSpPr txBox="1"/>
          <p:nvPr>
            <p:ph idx="1" type="body"/>
          </p:nvPr>
        </p:nvSpPr>
        <p:spPr>
          <a:xfrm>
            <a:off x="311700" y="4202967"/>
            <a:ext cx="8520600" cy="17343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867800"/>
            <a:ext cx="8520600" cy="11223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593367"/>
            <a:ext cx="8520600" cy="7635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536633"/>
            <a:ext cx="8520600" cy="4555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593367"/>
            <a:ext cx="8520600" cy="7635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536633"/>
            <a:ext cx="3999900" cy="4555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536633"/>
            <a:ext cx="3999900" cy="4555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593367"/>
            <a:ext cx="8520600" cy="7635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740800"/>
            <a:ext cx="2808000" cy="1007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852800"/>
            <a:ext cx="2808000" cy="42393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600200"/>
            <a:ext cx="6367800" cy="54543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644233"/>
            <a:ext cx="4045200" cy="19764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3737433"/>
            <a:ext cx="4045200" cy="16467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965433"/>
            <a:ext cx="3837000" cy="49269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5640767"/>
            <a:ext cx="5998800" cy="8067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0.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s://guides.github.com/" TargetMode="External"/><Relationship Id="rId4" Type="http://schemas.openxmlformats.org/officeDocument/2006/relationships/hyperlink" Target="https://guides.github.com/introduction/git-handbook/" TargetMode="External"/><Relationship Id="rId5" Type="http://schemas.openxmlformats.org/officeDocument/2006/relationships/hyperlink" Target="https://guides.github.com/activities/hello-world/" TargetMode="External"/><Relationship Id="rId6" Type="http://schemas.openxmlformats.org/officeDocument/2006/relationships/hyperlink" Target="https://www.codecademy.com/learn/learn-git" TargetMode="External"/><Relationship Id="rId7" Type="http://schemas.openxmlformats.org/officeDocument/2006/relationships/hyperlink" Target="https://www.codeschool.com/courses/try-git" TargetMode="External"/><Relationship Id="rId8" Type="http://schemas.openxmlformats.org/officeDocument/2006/relationships/hyperlink" Target="https://www.atlassian.com/gi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0" y="992773"/>
            <a:ext cx="8520600" cy="2217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GB"/>
              <a:t>Git and GitHub</a:t>
            </a:r>
            <a:endParaRPr/>
          </a:p>
        </p:txBody>
      </p:sp>
      <p:sp>
        <p:nvSpPr>
          <p:cNvPr id="55" name="Shape 55"/>
          <p:cNvSpPr txBox="1"/>
          <p:nvPr>
            <p:ph idx="1" type="subTitle"/>
          </p:nvPr>
        </p:nvSpPr>
        <p:spPr>
          <a:xfrm>
            <a:off x="629725" y="3381275"/>
            <a:ext cx="7997400" cy="1056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A very basic, fairly non-technical introduction to what they are, why you should be using them, and how to do just that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Shape 109"/>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Repositories in GitHub Desktop</a:t>
            </a:r>
            <a:endParaRPr/>
          </a:p>
        </p:txBody>
      </p:sp>
      <p:pic>
        <p:nvPicPr>
          <p:cNvPr id="110" name="Shape 110"/>
          <p:cNvPicPr preferRelativeResize="0"/>
          <p:nvPr/>
        </p:nvPicPr>
        <p:blipFill rotWithShape="1">
          <a:blip r:embed="rId3">
            <a:alphaModFix/>
          </a:blip>
          <a:srcRect b="0" l="0" r="38574" t="0"/>
          <a:stretch/>
        </p:blipFill>
        <p:spPr>
          <a:xfrm>
            <a:off x="2567820" y="1465800"/>
            <a:ext cx="5167250" cy="5392200"/>
          </a:xfrm>
          <a:prstGeom prst="rect">
            <a:avLst/>
          </a:prstGeom>
          <a:noFill/>
          <a:ln>
            <a:noFill/>
          </a:ln>
        </p:spPr>
      </p:pic>
      <p:sp>
        <p:nvSpPr>
          <p:cNvPr id="111" name="Shape 111"/>
          <p:cNvSpPr/>
          <p:nvPr/>
        </p:nvSpPr>
        <p:spPr>
          <a:xfrm>
            <a:off x="2567825" y="2500600"/>
            <a:ext cx="268800" cy="2845800"/>
          </a:xfrm>
          <a:prstGeom prst="leftBrace">
            <a:avLst>
              <a:gd fmla="val 8333" name="adj1"/>
              <a:gd fmla="val 69181"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 name="Shape 112"/>
          <p:cNvSpPr txBox="1"/>
          <p:nvPr/>
        </p:nvSpPr>
        <p:spPr>
          <a:xfrm>
            <a:off x="431225" y="3200325"/>
            <a:ext cx="2136600" cy="2528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GB"/>
              <a:t>This is a list of all the repositories you’ve added to GitHub Desktop.  They will be organised into ‘GitHub’ and ‘Other’ sections, for repositories that you have hosted on GitHub and everything else (e.g. local repositories on your computer) </a:t>
            </a:r>
            <a:endParaRPr/>
          </a:p>
        </p:txBody>
      </p:sp>
      <p:cxnSp>
        <p:nvCxnSpPr>
          <p:cNvPr id="113" name="Shape 113"/>
          <p:cNvCxnSpPr/>
          <p:nvPr/>
        </p:nvCxnSpPr>
        <p:spPr>
          <a:xfrm rot="-5400000">
            <a:off x="6629425" y="1031025"/>
            <a:ext cx="643800" cy="541200"/>
          </a:xfrm>
          <a:prstGeom prst="bentConnector3">
            <a:avLst>
              <a:gd fmla="val 50000" name="adj1"/>
            </a:avLst>
          </a:prstGeom>
          <a:noFill/>
          <a:ln cap="flat" cmpd="sng" w="9525">
            <a:solidFill>
              <a:schemeClr val="dk2"/>
            </a:solidFill>
            <a:prstDash val="solid"/>
            <a:round/>
            <a:headEnd len="med" w="med" type="stealth"/>
            <a:tailEnd len="med" w="med" type="none"/>
          </a:ln>
        </p:spPr>
      </p:cxnSp>
      <p:sp>
        <p:nvSpPr>
          <p:cNvPr id="114" name="Shape 114"/>
          <p:cNvSpPr txBox="1"/>
          <p:nvPr/>
        </p:nvSpPr>
        <p:spPr>
          <a:xfrm>
            <a:off x="5896950" y="593375"/>
            <a:ext cx="3097800" cy="354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GB"/>
              <a:t>This is the repository you’ve selected</a:t>
            </a:r>
            <a:endParaRPr/>
          </a:p>
        </p:txBody>
      </p:sp>
      <p:cxnSp>
        <p:nvCxnSpPr>
          <p:cNvPr id="115" name="Shape 115"/>
          <p:cNvCxnSpPr/>
          <p:nvPr/>
        </p:nvCxnSpPr>
        <p:spPr>
          <a:xfrm>
            <a:off x="2164700" y="1968750"/>
            <a:ext cx="727800" cy="0"/>
          </a:xfrm>
          <a:prstGeom prst="straightConnector1">
            <a:avLst/>
          </a:prstGeom>
          <a:noFill/>
          <a:ln cap="flat" cmpd="sng" w="9525">
            <a:solidFill>
              <a:schemeClr val="dk2"/>
            </a:solidFill>
            <a:prstDash val="solid"/>
            <a:round/>
            <a:headEnd len="med" w="med" type="none"/>
            <a:tailEnd len="med" w="med" type="stealth"/>
          </a:ln>
        </p:spPr>
      </p:cxnSp>
      <p:sp>
        <p:nvSpPr>
          <p:cNvPr id="116" name="Shape 116"/>
          <p:cNvSpPr txBox="1"/>
          <p:nvPr/>
        </p:nvSpPr>
        <p:spPr>
          <a:xfrm>
            <a:off x="195950" y="1679500"/>
            <a:ext cx="1968900" cy="1173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GB"/>
              <a:t>This is where you can create new repositories or add them to GitHub Desktop</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Shape 121"/>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Repositories in GitHub Desktop</a:t>
            </a:r>
            <a:endParaRPr/>
          </a:p>
        </p:txBody>
      </p:sp>
      <p:sp>
        <p:nvSpPr>
          <p:cNvPr id="122" name="Shape 122"/>
          <p:cNvSpPr txBox="1"/>
          <p:nvPr>
            <p:ph idx="1" type="body"/>
          </p:nvPr>
        </p:nvSpPr>
        <p:spPr>
          <a:xfrm>
            <a:off x="311700" y="1126082"/>
            <a:ext cx="8520600" cy="6093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GB" sz="2200"/>
              <a:t>Creating or adding repositories</a:t>
            </a:r>
            <a:endParaRPr sz="2200"/>
          </a:p>
        </p:txBody>
      </p:sp>
      <p:pic>
        <p:nvPicPr>
          <p:cNvPr id="123" name="Shape 123"/>
          <p:cNvPicPr preferRelativeResize="0"/>
          <p:nvPr/>
        </p:nvPicPr>
        <p:blipFill rotWithShape="1">
          <a:blip r:embed="rId3">
            <a:alphaModFix/>
          </a:blip>
          <a:srcRect b="0" l="0" r="37304" t="0"/>
          <a:stretch/>
        </p:blipFill>
        <p:spPr>
          <a:xfrm>
            <a:off x="3502100" y="1595400"/>
            <a:ext cx="5147374" cy="5262600"/>
          </a:xfrm>
          <a:prstGeom prst="rect">
            <a:avLst/>
          </a:prstGeom>
          <a:noFill/>
          <a:ln>
            <a:noFill/>
          </a:ln>
        </p:spPr>
      </p:pic>
      <p:cxnSp>
        <p:nvCxnSpPr>
          <p:cNvPr id="124" name="Shape 124"/>
          <p:cNvCxnSpPr/>
          <p:nvPr/>
        </p:nvCxnSpPr>
        <p:spPr>
          <a:xfrm>
            <a:off x="2920500" y="2388625"/>
            <a:ext cx="933000" cy="0"/>
          </a:xfrm>
          <a:prstGeom prst="straightConnector1">
            <a:avLst/>
          </a:prstGeom>
          <a:noFill/>
          <a:ln cap="flat" cmpd="sng" w="9525">
            <a:solidFill>
              <a:schemeClr val="dk2"/>
            </a:solidFill>
            <a:prstDash val="solid"/>
            <a:round/>
            <a:headEnd len="med" w="med" type="none"/>
            <a:tailEnd len="med" w="med" type="stealth"/>
          </a:ln>
        </p:spPr>
      </p:cxnSp>
      <p:sp>
        <p:nvSpPr>
          <p:cNvPr id="125" name="Shape 125"/>
          <p:cNvSpPr/>
          <p:nvPr/>
        </p:nvSpPr>
        <p:spPr>
          <a:xfrm>
            <a:off x="4935900" y="2276675"/>
            <a:ext cx="755700" cy="186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6" name="Shape 126"/>
          <p:cNvSpPr txBox="1"/>
          <p:nvPr/>
        </p:nvSpPr>
        <p:spPr>
          <a:xfrm>
            <a:off x="311700" y="2043400"/>
            <a:ext cx="2608800" cy="4599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GB"/>
              <a:t>By selecting ‘Add’ or ‘Create’ here, you can either add an existing repository on your computer (e.g. one you created by running </a:t>
            </a:r>
            <a:r>
              <a:rPr lang="en-GB">
                <a:latin typeface="Courier New"/>
                <a:ea typeface="Courier New"/>
                <a:cs typeface="Courier New"/>
                <a:sym typeface="Courier New"/>
              </a:rPr>
              <a:t>git init</a:t>
            </a:r>
            <a:r>
              <a:rPr lang="en-GB"/>
              <a:t> in the terminal) to GitHub Desktop, or create a new one by selecting the folder you want Git to track.</a:t>
            </a:r>
            <a:endParaRPr/>
          </a:p>
          <a:p>
            <a:pPr indent="0" lvl="0" marL="0" rtl="0">
              <a:spcBef>
                <a:spcPts val="0"/>
              </a:spcBef>
              <a:spcAft>
                <a:spcPts val="0"/>
              </a:spcAft>
              <a:buNone/>
            </a:pPr>
            <a:r>
              <a:t/>
            </a:r>
            <a:endParaRPr/>
          </a:p>
          <a:p>
            <a:pPr indent="0" lvl="0" marL="0" rtl="0">
              <a:spcBef>
                <a:spcPts val="0"/>
              </a:spcBef>
              <a:spcAft>
                <a:spcPts val="0"/>
              </a:spcAft>
              <a:buNone/>
            </a:pPr>
            <a:r>
              <a:rPr lang="en-GB"/>
              <a:t>After you’ve created or added a repository this way, you’ll have the option to publish it to GitHub if you want it hosted on the web.  By default, this will make your repository visible to anyone on the internet, so make sure you don’t have any sensitive information (e.g. hard coded passwords) in it first.</a:t>
            </a:r>
            <a:endParaRPr/>
          </a:p>
        </p:txBody>
      </p:sp>
      <p:sp>
        <p:nvSpPr>
          <p:cNvPr id="127" name="Shape 127"/>
          <p:cNvSpPr/>
          <p:nvPr/>
        </p:nvSpPr>
        <p:spPr>
          <a:xfrm>
            <a:off x="3931300" y="1971875"/>
            <a:ext cx="332700" cy="2394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Shape 132"/>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Repositories in GitHub Desktop</a:t>
            </a:r>
            <a:endParaRPr/>
          </a:p>
        </p:txBody>
      </p:sp>
      <p:sp>
        <p:nvSpPr>
          <p:cNvPr id="133" name="Shape 133"/>
          <p:cNvSpPr txBox="1"/>
          <p:nvPr>
            <p:ph idx="1" type="body"/>
          </p:nvPr>
        </p:nvSpPr>
        <p:spPr>
          <a:xfrm>
            <a:off x="311700" y="1126082"/>
            <a:ext cx="8520600" cy="6093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GB" sz="2200"/>
              <a:t>Cloning repositories</a:t>
            </a:r>
            <a:endParaRPr sz="2200"/>
          </a:p>
        </p:txBody>
      </p:sp>
      <p:pic>
        <p:nvPicPr>
          <p:cNvPr id="134" name="Shape 134"/>
          <p:cNvPicPr preferRelativeResize="0"/>
          <p:nvPr/>
        </p:nvPicPr>
        <p:blipFill rotWithShape="1">
          <a:blip r:embed="rId3">
            <a:alphaModFix/>
          </a:blip>
          <a:srcRect b="0" l="0" r="37304" t="0"/>
          <a:stretch/>
        </p:blipFill>
        <p:spPr>
          <a:xfrm>
            <a:off x="3502100" y="1595400"/>
            <a:ext cx="5147374" cy="5262600"/>
          </a:xfrm>
          <a:prstGeom prst="rect">
            <a:avLst/>
          </a:prstGeom>
          <a:noFill/>
          <a:ln>
            <a:noFill/>
          </a:ln>
        </p:spPr>
      </p:pic>
      <p:cxnSp>
        <p:nvCxnSpPr>
          <p:cNvPr id="135" name="Shape 135"/>
          <p:cNvCxnSpPr/>
          <p:nvPr/>
        </p:nvCxnSpPr>
        <p:spPr>
          <a:xfrm>
            <a:off x="2920500" y="2388625"/>
            <a:ext cx="933000" cy="0"/>
          </a:xfrm>
          <a:prstGeom prst="straightConnector1">
            <a:avLst/>
          </a:prstGeom>
          <a:noFill/>
          <a:ln cap="flat" cmpd="sng" w="9525">
            <a:solidFill>
              <a:schemeClr val="dk2"/>
            </a:solidFill>
            <a:prstDash val="solid"/>
            <a:round/>
            <a:headEnd len="med" w="med" type="none"/>
            <a:tailEnd len="med" w="med" type="stealth"/>
          </a:ln>
        </p:spPr>
      </p:cxnSp>
      <p:sp>
        <p:nvSpPr>
          <p:cNvPr id="136" name="Shape 136"/>
          <p:cNvSpPr txBox="1"/>
          <p:nvPr/>
        </p:nvSpPr>
        <p:spPr>
          <a:xfrm>
            <a:off x="311700" y="1894000"/>
            <a:ext cx="2608800" cy="3909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GB"/>
              <a:t>You can also clone, or download a copy of repositories you have stored in GitHub.  These can be your own repositories, or ones belonging to a GitHub organisation you’re a part of, in this case flyconnectome.</a:t>
            </a:r>
            <a:endParaRPr/>
          </a:p>
          <a:p>
            <a:pPr indent="0" lvl="0" marL="0">
              <a:spcBef>
                <a:spcPts val="0"/>
              </a:spcBef>
              <a:spcAft>
                <a:spcPts val="0"/>
              </a:spcAft>
              <a:buNone/>
            </a:pPr>
            <a:r>
              <a:t/>
            </a:r>
            <a:endParaRPr/>
          </a:p>
          <a:p>
            <a:pPr indent="0" lvl="0" marL="0" rtl="0">
              <a:spcBef>
                <a:spcPts val="0"/>
              </a:spcBef>
              <a:spcAft>
                <a:spcPts val="0"/>
              </a:spcAft>
              <a:buNone/>
            </a:pPr>
            <a:r>
              <a:rPr lang="en-GB"/>
              <a:t>Once you’ve cloned a repository, or published a repository to GitHub, you’ll be able to synchronise changes between your computer and the cloud, and access them from other computers.  We’ll get to how this is done in a few more slides.</a:t>
            </a:r>
            <a:endParaRPr/>
          </a:p>
        </p:txBody>
      </p:sp>
      <p:sp>
        <p:nvSpPr>
          <p:cNvPr id="137" name="Shape 137"/>
          <p:cNvSpPr/>
          <p:nvPr/>
        </p:nvSpPr>
        <p:spPr>
          <a:xfrm>
            <a:off x="3931300" y="1971875"/>
            <a:ext cx="332700" cy="2394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8" name="Shape 138"/>
          <p:cNvSpPr/>
          <p:nvPr/>
        </p:nvSpPr>
        <p:spPr>
          <a:xfrm>
            <a:off x="5738350" y="2295325"/>
            <a:ext cx="332700" cy="186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Shape 143"/>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Commits</a:t>
            </a:r>
            <a:endParaRPr/>
          </a:p>
        </p:txBody>
      </p:sp>
      <p:sp>
        <p:nvSpPr>
          <p:cNvPr id="144" name="Shape 144"/>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Once you’ve changed (or added or deleted) something, you need to tell Git about it so it can save a snapshot of your work.</a:t>
            </a:r>
            <a:endParaRPr/>
          </a:p>
          <a:p>
            <a:pPr indent="0" lvl="0" marL="0">
              <a:spcBef>
                <a:spcPts val="1600"/>
              </a:spcBef>
              <a:spcAft>
                <a:spcPts val="0"/>
              </a:spcAft>
              <a:buNone/>
            </a:pPr>
            <a:r>
              <a:rPr lang="en-GB"/>
              <a:t>You do this by </a:t>
            </a:r>
            <a:r>
              <a:rPr b="1" lang="en-GB"/>
              <a:t>staging</a:t>
            </a:r>
            <a:r>
              <a:rPr lang="en-GB"/>
              <a:t>, or selecting the files you want Git to snapshot, and then creating a </a:t>
            </a:r>
            <a:r>
              <a:rPr lang="en-GB"/>
              <a:t>commit</a:t>
            </a:r>
            <a:r>
              <a:rPr lang="en-GB"/>
              <a:t>.  The commit will include the changes to the files you selected, as well as information like the date and time.  If you’re using GitHub Desktop, it will also include who is making the commit.</a:t>
            </a:r>
            <a:endParaRPr/>
          </a:p>
          <a:p>
            <a:pPr indent="0" lvl="0" marL="0">
              <a:spcBef>
                <a:spcPts val="1600"/>
              </a:spcBef>
              <a:spcAft>
                <a:spcPts val="1600"/>
              </a:spcAft>
              <a:buNone/>
            </a:pPr>
            <a:r>
              <a:rPr lang="en-GB"/>
              <a:t>Commits can also include messages, which are an important part of why Git is so useful.  They let you record why you are making each change, which can be very helpful when looking back through your commit history, or trying to figure out what a bit of code does.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Shape 149"/>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Commits in GitHub Desktop</a:t>
            </a:r>
            <a:endParaRPr/>
          </a:p>
        </p:txBody>
      </p:sp>
      <p:pic>
        <p:nvPicPr>
          <p:cNvPr id="150" name="Shape 150"/>
          <p:cNvPicPr preferRelativeResize="0"/>
          <p:nvPr/>
        </p:nvPicPr>
        <p:blipFill rotWithShape="1">
          <a:blip r:embed="rId3">
            <a:alphaModFix/>
          </a:blip>
          <a:srcRect b="0" l="0" r="0" t="0"/>
          <a:stretch/>
        </p:blipFill>
        <p:spPr>
          <a:xfrm>
            <a:off x="143075" y="1356875"/>
            <a:ext cx="8520599" cy="5461547"/>
          </a:xfrm>
          <a:prstGeom prst="rect">
            <a:avLst/>
          </a:prstGeom>
          <a:noFill/>
          <a:ln>
            <a:noFill/>
          </a:ln>
        </p:spPr>
      </p:pic>
      <p:cxnSp>
        <p:nvCxnSpPr>
          <p:cNvPr id="151" name="Shape 151"/>
          <p:cNvCxnSpPr/>
          <p:nvPr/>
        </p:nvCxnSpPr>
        <p:spPr>
          <a:xfrm flipH="1">
            <a:off x="4767800" y="970375"/>
            <a:ext cx="1418400" cy="746400"/>
          </a:xfrm>
          <a:prstGeom prst="straightConnector1">
            <a:avLst/>
          </a:prstGeom>
          <a:noFill/>
          <a:ln cap="flat" cmpd="sng" w="9525">
            <a:solidFill>
              <a:schemeClr val="dk2"/>
            </a:solidFill>
            <a:prstDash val="solid"/>
            <a:round/>
            <a:headEnd len="med" w="med" type="none"/>
            <a:tailEnd len="med" w="med" type="stealth"/>
          </a:ln>
        </p:spPr>
      </p:cxnSp>
      <p:cxnSp>
        <p:nvCxnSpPr>
          <p:cNvPr id="152" name="Shape 152"/>
          <p:cNvCxnSpPr/>
          <p:nvPr/>
        </p:nvCxnSpPr>
        <p:spPr>
          <a:xfrm>
            <a:off x="7751400" y="2031750"/>
            <a:ext cx="245100" cy="366300"/>
          </a:xfrm>
          <a:prstGeom prst="straightConnector1">
            <a:avLst/>
          </a:prstGeom>
          <a:noFill/>
          <a:ln cap="flat" cmpd="sng" w="9525">
            <a:solidFill>
              <a:srgbClr val="FFFFFF"/>
            </a:solidFill>
            <a:prstDash val="solid"/>
            <a:round/>
            <a:headEnd len="med" w="med" type="none"/>
            <a:tailEnd len="med" w="med" type="stealth"/>
          </a:ln>
        </p:spPr>
      </p:cxnSp>
      <p:cxnSp>
        <p:nvCxnSpPr>
          <p:cNvPr id="153" name="Shape 153"/>
          <p:cNvCxnSpPr/>
          <p:nvPr/>
        </p:nvCxnSpPr>
        <p:spPr>
          <a:xfrm rot="10800000">
            <a:off x="7026000" y="970350"/>
            <a:ext cx="725400" cy="1061400"/>
          </a:xfrm>
          <a:prstGeom prst="straightConnector1">
            <a:avLst/>
          </a:prstGeom>
          <a:noFill/>
          <a:ln cap="flat" cmpd="sng" w="9525">
            <a:solidFill>
              <a:schemeClr val="dk2"/>
            </a:solidFill>
            <a:prstDash val="solid"/>
            <a:round/>
            <a:headEnd len="med" w="med" type="none"/>
            <a:tailEnd len="med" w="med" type="none"/>
          </a:ln>
        </p:spPr>
      </p:cxnSp>
      <p:sp>
        <p:nvSpPr>
          <p:cNvPr id="154" name="Shape 154"/>
          <p:cNvSpPr txBox="1"/>
          <p:nvPr/>
        </p:nvSpPr>
        <p:spPr>
          <a:xfrm>
            <a:off x="5113175" y="223925"/>
            <a:ext cx="3719100" cy="746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GB"/>
              <a:t>These two things indicate that you’re viewing current changes, rather than either your repository history or a previous commit</a:t>
            </a:r>
            <a:endParaRPr/>
          </a:p>
        </p:txBody>
      </p:sp>
      <p:sp>
        <p:nvSpPr>
          <p:cNvPr id="155" name="Shape 155"/>
          <p:cNvSpPr txBox="1"/>
          <p:nvPr/>
        </p:nvSpPr>
        <p:spPr>
          <a:xfrm>
            <a:off x="4777275" y="4002825"/>
            <a:ext cx="2901900" cy="1334400"/>
          </a:xfrm>
          <a:prstGeom prst="rect">
            <a:avLst/>
          </a:prstGeom>
          <a:noFill/>
          <a:ln cap="flat" cmpd="sng" w="1905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a:spcBef>
                <a:spcPts val="0"/>
              </a:spcBef>
              <a:spcAft>
                <a:spcPts val="0"/>
              </a:spcAft>
              <a:buNone/>
            </a:pPr>
            <a:r>
              <a:rPr lang="en-GB"/>
              <a:t>If you’ve made changes to text files (.txt, .R, .py, etc.), this panel will show a line-by line breakdown of anything removed (highlighted in red) or added (in green).</a:t>
            </a:r>
            <a:endParaRPr/>
          </a:p>
        </p:txBody>
      </p:sp>
      <p:sp>
        <p:nvSpPr>
          <p:cNvPr id="156" name="Shape 156"/>
          <p:cNvSpPr txBox="1"/>
          <p:nvPr/>
        </p:nvSpPr>
        <p:spPr>
          <a:xfrm>
            <a:off x="1978100" y="3498975"/>
            <a:ext cx="2239200" cy="1017000"/>
          </a:xfrm>
          <a:prstGeom prst="rect">
            <a:avLst/>
          </a:prstGeom>
          <a:noFill/>
          <a:ln cap="flat" cmpd="sng" w="1905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a:spcBef>
                <a:spcPts val="0"/>
              </a:spcBef>
              <a:spcAft>
                <a:spcPts val="0"/>
              </a:spcAft>
              <a:buNone/>
            </a:pPr>
            <a:r>
              <a:rPr lang="en-GB" sz="1100"/>
              <a:t>Check the box next to each file to stage it for the commit.  Be careful not to include things you don’t want to commit, as this can be a bit fiddly to undo.</a:t>
            </a:r>
            <a:endParaRPr sz="1100"/>
          </a:p>
        </p:txBody>
      </p:sp>
      <p:sp>
        <p:nvSpPr>
          <p:cNvPr id="157" name="Shape 157"/>
          <p:cNvSpPr/>
          <p:nvPr/>
        </p:nvSpPr>
        <p:spPr>
          <a:xfrm>
            <a:off x="1940775" y="5505050"/>
            <a:ext cx="2351400" cy="307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158" name="Shape 158"/>
          <p:cNvCxnSpPr/>
          <p:nvPr/>
        </p:nvCxnSpPr>
        <p:spPr>
          <a:xfrm rot="10800000">
            <a:off x="2995125" y="5812850"/>
            <a:ext cx="0" cy="522600"/>
          </a:xfrm>
          <a:prstGeom prst="straightConnector1">
            <a:avLst/>
          </a:prstGeom>
          <a:noFill/>
          <a:ln cap="flat" cmpd="sng" w="9525">
            <a:solidFill>
              <a:schemeClr val="dk2"/>
            </a:solidFill>
            <a:prstDash val="solid"/>
            <a:round/>
            <a:headEnd len="med" w="med" type="none"/>
            <a:tailEnd len="med" w="med" type="stealth"/>
          </a:ln>
        </p:spPr>
      </p:cxnSp>
      <p:sp>
        <p:nvSpPr>
          <p:cNvPr id="159" name="Shape 159"/>
          <p:cNvSpPr txBox="1"/>
          <p:nvPr/>
        </p:nvSpPr>
        <p:spPr>
          <a:xfrm>
            <a:off x="975075" y="6232850"/>
            <a:ext cx="4040100" cy="366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GB"/>
              <a:t>Click this when you’re ready to save the commit.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Shape 16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A note on commit messages</a:t>
            </a:r>
            <a:endParaRPr/>
          </a:p>
        </p:txBody>
      </p:sp>
      <p:sp>
        <p:nvSpPr>
          <p:cNvPr id="165" name="Shape 165"/>
          <p:cNvSpPr txBox="1"/>
          <p:nvPr>
            <p:ph idx="1" type="body"/>
          </p:nvPr>
        </p:nvSpPr>
        <p:spPr>
          <a:xfrm>
            <a:off x="311700" y="4469350"/>
            <a:ext cx="8520600" cy="13437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GB"/>
              <a:t>The more descriptive the message, the more useful it will be (both to anyone else viewing your repository and to future you trying to figure out why you made some stupid change).  GitHub Desktop encourages you to include a summary and description for each of your commits, which is a good habit to get into.</a:t>
            </a:r>
            <a:endParaRPr/>
          </a:p>
        </p:txBody>
      </p:sp>
      <p:pic>
        <p:nvPicPr>
          <p:cNvPr id="166" name="Shape 166"/>
          <p:cNvPicPr preferRelativeResize="0"/>
          <p:nvPr/>
        </p:nvPicPr>
        <p:blipFill>
          <a:blip r:embed="rId3">
            <a:alphaModFix/>
          </a:blip>
          <a:stretch>
            <a:fillRect/>
          </a:stretch>
        </p:blipFill>
        <p:spPr>
          <a:xfrm>
            <a:off x="2481263" y="1499942"/>
            <a:ext cx="4181475" cy="2381250"/>
          </a:xfrm>
          <a:prstGeom prst="rect">
            <a:avLst/>
          </a:prstGeom>
          <a:noFill/>
          <a:ln>
            <a:noFill/>
          </a:ln>
        </p:spPr>
      </p:pic>
      <p:sp>
        <p:nvSpPr>
          <p:cNvPr id="167" name="Shape 167"/>
          <p:cNvSpPr txBox="1"/>
          <p:nvPr/>
        </p:nvSpPr>
        <p:spPr>
          <a:xfrm>
            <a:off x="6047025" y="1310225"/>
            <a:ext cx="671700" cy="139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GB" sz="600"/>
              <a:t>xkcd.com</a:t>
            </a:r>
            <a:endParaRPr sz="6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Shape 172"/>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Reverting commits</a:t>
            </a:r>
            <a:endParaRPr/>
          </a:p>
        </p:txBody>
      </p:sp>
      <p:sp>
        <p:nvSpPr>
          <p:cNvPr id="173" name="Shape 173"/>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Another advantage of using Git is that mistakes are very easy to undo.  If you realise you’ve made a mistake in a commit, you can </a:t>
            </a:r>
            <a:r>
              <a:rPr b="1" lang="en-GB"/>
              <a:t>revert</a:t>
            </a:r>
            <a:r>
              <a:rPr lang="en-GB"/>
              <a:t> that commit to remove those specific changes.</a:t>
            </a:r>
            <a:endParaRPr/>
          </a:p>
          <a:p>
            <a:pPr indent="0" lvl="0" marL="0">
              <a:spcBef>
                <a:spcPts val="1600"/>
              </a:spcBef>
              <a:spcAft>
                <a:spcPts val="0"/>
              </a:spcAft>
              <a:buNone/>
            </a:pPr>
            <a:r>
              <a:rPr lang="en-GB"/>
              <a:t>Rather than deleting anything, this actually creates another commit with the opposite changes, essentially undoing everything in the commit you’ve chosen to revert.  This way, you can fix the mistake, but all your changes are still on the record.</a:t>
            </a:r>
            <a:endParaRPr/>
          </a:p>
          <a:p>
            <a:pPr indent="0" lvl="0" marL="0">
              <a:spcBef>
                <a:spcPts val="1600"/>
              </a:spcBef>
              <a:spcAft>
                <a:spcPts val="1600"/>
              </a:spcAft>
              <a:buNone/>
            </a:pPr>
            <a:r>
              <a:rPr lang="en-GB"/>
              <a:t>When you revert a commit, Git will also check for conflicts, i.e. if another commit depends on something you’re trying to undo.  This isn’t completely foolproof, but it makes it a bit less likely that you’ll unexpectedly break your code by deleting something it needs.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Shape 178"/>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Reverting commits in GitHub Desktop</a:t>
            </a:r>
            <a:endParaRPr/>
          </a:p>
        </p:txBody>
      </p:sp>
      <p:grpSp>
        <p:nvGrpSpPr>
          <p:cNvPr id="179" name="Shape 179"/>
          <p:cNvGrpSpPr/>
          <p:nvPr/>
        </p:nvGrpSpPr>
        <p:grpSpPr>
          <a:xfrm>
            <a:off x="518575" y="1356867"/>
            <a:ext cx="8106827" cy="5196332"/>
            <a:chOff x="518575" y="1356867"/>
            <a:chExt cx="8106827" cy="5196332"/>
          </a:xfrm>
        </p:grpSpPr>
        <p:pic>
          <p:nvPicPr>
            <p:cNvPr id="180" name="Shape 180"/>
            <p:cNvPicPr preferRelativeResize="0"/>
            <p:nvPr/>
          </p:nvPicPr>
          <p:blipFill>
            <a:blip r:embed="rId3">
              <a:alphaModFix/>
            </a:blip>
            <a:stretch>
              <a:fillRect/>
            </a:stretch>
          </p:blipFill>
          <p:spPr>
            <a:xfrm>
              <a:off x="518575" y="1356867"/>
              <a:ext cx="8106827" cy="5196332"/>
            </a:xfrm>
            <a:prstGeom prst="rect">
              <a:avLst/>
            </a:prstGeom>
            <a:noFill/>
            <a:ln>
              <a:noFill/>
            </a:ln>
          </p:spPr>
        </p:pic>
        <p:pic>
          <p:nvPicPr>
            <p:cNvPr id="181" name="Shape 181"/>
            <p:cNvPicPr preferRelativeResize="0"/>
            <p:nvPr/>
          </p:nvPicPr>
          <p:blipFill>
            <a:blip r:embed="rId4">
              <a:alphaModFix/>
            </a:blip>
            <a:stretch>
              <a:fillRect/>
            </a:stretch>
          </p:blipFill>
          <p:spPr>
            <a:xfrm>
              <a:off x="5657900" y="2914650"/>
              <a:ext cx="1809750" cy="1028700"/>
            </a:xfrm>
            <a:prstGeom prst="rect">
              <a:avLst/>
            </a:prstGeom>
            <a:noFill/>
            <a:ln>
              <a:noFill/>
            </a:ln>
          </p:spPr>
        </p:pic>
      </p:grpSp>
      <p:sp>
        <p:nvSpPr>
          <p:cNvPr id="182" name="Shape 182"/>
          <p:cNvSpPr/>
          <p:nvPr/>
        </p:nvSpPr>
        <p:spPr>
          <a:xfrm>
            <a:off x="5924550" y="2409825"/>
            <a:ext cx="247500" cy="219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3" name="Shape 183"/>
          <p:cNvSpPr/>
          <p:nvPr/>
        </p:nvSpPr>
        <p:spPr>
          <a:xfrm>
            <a:off x="5734050" y="2847975"/>
            <a:ext cx="247500" cy="219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Shape 188"/>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Pushing and pulling</a:t>
            </a:r>
            <a:endParaRPr/>
          </a:p>
        </p:txBody>
      </p:sp>
      <p:sp>
        <p:nvSpPr>
          <p:cNvPr id="189" name="Shape 189"/>
          <p:cNvSpPr txBox="1"/>
          <p:nvPr>
            <p:ph idx="1" type="body"/>
          </p:nvPr>
        </p:nvSpPr>
        <p:spPr>
          <a:xfrm>
            <a:off x="311700" y="1536625"/>
            <a:ext cx="8520600" cy="455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If you’re collaborating with someone else on a project, or just trying to keep your own code backed up to the cloud, it’s important to make sure everything stays in sync.</a:t>
            </a:r>
            <a:endParaRPr/>
          </a:p>
          <a:p>
            <a:pPr indent="0" lvl="0" marL="0">
              <a:spcBef>
                <a:spcPts val="1600"/>
              </a:spcBef>
              <a:spcAft>
                <a:spcPts val="0"/>
              </a:spcAft>
              <a:buNone/>
            </a:pPr>
            <a:r>
              <a:rPr lang="en-GB"/>
              <a:t>Git handles this as two different steps.  </a:t>
            </a:r>
            <a:r>
              <a:rPr lang="en-GB"/>
              <a:t>Pushing</a:t>
            </a:r>
            <a:r>
              <a:rPr lang="en-GB"/>
              <a:t> will take any changes to your local copy of the repository and apply them to a </a:t>
            </a:r>
            <a:r>
              <a:rPr b="1" lang="en-GB"/>
              <a:t>remote</a:t>
            </a:r>
            <a:r>
              <a:rPr lang="en-GB"/>
              <a:t> (i.e. the copy saved on GitHub), and </a:t>
            </a:r>
            <a:r>
              <a:rPr lang="en-GB"/>
              <a:t>pulling</a:t>
            </a:r>
            <a:r>
              <a:rPr lang="en-GB"/>
              <a:t> will take any changes from the remote and apply them to your local copy.</a:t>
            </a:r>
            <a:endParaRPr/>
          </a:p>
          <a:p>
            <a:pPr indent="0" lvl="0" marL="0">
              <a:spcBef>
                <a:spcPts val="1600"/>
              </a:spcBef>
              <a:spcAft>
                <a:spcPts val="1600"/>
              </a:spcAft>
              <a:buNone/>
            </a:pPr>
            <a:r>
              <a:rPr lang="en-GB"/>
              <a:t>GitHub Desktop has a simple ‘sync’ button to handle both of these steps (pulling and then pushing, in that order).  It’s a good idea to use it often if you’re working on a shared repository, and particularly before </a:t>
            </a:r>
            <a:r>
              <a:rPr lang="en-GB" u="sng"/>
              <a:t>and</a:t>
            </a:r>
            <a:r>
              <a:rPr lang="en-GB"/>
              <a:t> after creating a commit to make sure you don’t overwrite anyone else’s changes.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Shape 19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Pushing and pulling (syncing) in GitHub Desktop</a:t>
            </a:r>
            <a:endParaRPr/>
          </a:p>
        </p:txBody>
      </p:sp>
      <p:pic>
        <p:nvPicPr>
          <p:cNvPr id="195" name="Shape 195"/>
          <p:cNvPicPr preferRelativeResize="0"/>
          <p:nvPr/>
        </p:nvPicPr>
        <p:blipFill rotWithShape="1">
          <a:blip r:embed="rId3">
            <a:alphaModFix/>
          </a:blip>
          <a:srcRect b="0" l="42902" r="0" t="0"/>
          <a:stretch/>
        </p:blipFill>
        <p:spPr>
          <a:xfrm>
            <a:off x="377000" y="1356875"/>
            <a:ext cx="4803351" cy="5392200"/>
          </a:xfrm>
          <a:prstGeom prst="rect">
            <a:avLst/>
          </a:prstGeom>
          <a:noFill/>
          <a:ln>
            <a:noFill/>
          </a:ln>
        </p:spPr>
      </p:pic>
      <p:sp>
        <p:nvSpPr>
          <p:cNvPr id="196" name="Shape 196"/>
          <p:cNvSpPr/>
          <p:nvPr/>
        </p:nvSpPr>
        <p:spPr>
          <a:xfrm>
            <a:off x="4170775" y="2052750"/>
            <a:ext cx="578400" cy="2892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197" name="Shape 197"/>
          <p:cNvCxnSpPr/>
          <p:nvPr/>
        </p:nvCxnSpPr>
        <p:spPr>
          <a:xfrm rot="10800000">
            <a:off x="4861150" y="2197350"/>
            <a:ext cx="606600" cy="0"/>
          </a:xfrm>
          <a:prstGeom prst="straightConnector1">
            <a:avLst/>
          </a:prstGeom>
          <a:noFill/>
          <a:ln cap="flat" cmpd="sng" w="9525">
            <a:solidFill>
              <a:schemeClr val="dk2"/>
            </a:solidFill>
            <a:prstDash val="solid"/>
            <a:round/>
            <a:headEnd len="med" w="med" type="none"/>
            <a:tailEnd len="med" w="med" type="stealth"/>
          </a:ln>
        </p:spPr>
      </p:cxnSp>
      <p:sp>
        <p:nvSpPr>
          <p:cNvPr id="198" name="Shape 198"/>
          <p:cNvSpPr txBox="1"/>
          <p:nvPr/>
        </p:nvSpPr>
        <p:spPr>
          <a:xfrm>
            <a:off x="5467750" y="1819450"/>
            <a:ext cx="3013800" cy="2006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GB"/>
              <a:t>If your repository doesn’t have a remote (i.e. it’s only on your local computer and not saved to GitHub), you won’t have a sync button, and will instead have an option to publish the repository to GitHub.</a:t>
            </a:r>
            <a:endParaRPr/>
          </a:p>
        </p:txBody>
      </p:sp>
      <p:pic>
        <p:nvPicPr>
          <p:cNvPr id="199" name="Shape 199"/>
          <p:cNvPicPr preferRelativeResize="0"/>
          <p:nvPr/>
        </p:nvPicPr>
        <p:blipFill>
          <a:blip r:embed="rId4">
            <a:alphaModFix/>
          </a:blip>
          <a:stretch>
            <a:fillRect/>
          </a:stretch>
        </p:blipFill>
        <p:spPr>
          <a:xfrm>
            <a:off x="6405877" y="3252788"/>
            <a:ext cx="876300" cy="3524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What is Git?</a:t>
            </a:r>
            <a:endParaRPr/>
          </a:p>
        </p:txBody>
      </p:sp>
      <p:sp>
        <p:nvSpPr>
          <p:cNvPr id="61" name="Shape 61"/>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Git is a tool for version control.  It can be used to keep track of changes when one or more people are working on a folder.</a:t>
            </a:r>
            <a:endParaRPr/>
          </a:p>
          <a:p>
            <a:pPr indent="0" lvl="0" marL="0">
              <a:spcBef>
                <a:spcPts val="1600"/>
              </a:spcBef>
              <a:spcAft>
                <a:spcPts val="0"/>
              </a:spcAft>
              <a:buNone/>
            </a:pPr>
            <a:r>
              <a:rPr lang="en-GB"/>
              <a:t>You can use Git from the command line, but there are lots of GUI tools to make the basics easier.  GitHub Desktop is one of these.</a:t>
            </a:r>
            <a:endParaRPr/>
          </a:p>
          <a:p>
            <a:pPr indent="0" lvl="0" marL="0">
              <a:spcBef>
                <a:spcPts val="1600"/>
              </a:spcBef>
              <a:spcAft>
                <a:spcPts val="1600"/>
              </a:spcAft>
              <a:buNone/>
            </a:pPr>
            <a:r>
              <a:rPr lang="en-GB"/>
              <a:t>It can be used for any kind of file, but it works best with text files, and is commonly used for code.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Shape 20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Branches</a:t>
            </a:r>
            <a:endParaRPr/>
          </a:p>
        </p:txBody>
      </p:sp>
      <p:sp>
        <p:nvSpPr>
          <p:cNvPr id="205" name="Shape 205"/>
          <p:cNvSpPr txBox="1"/>
          <p:nvPr>
            <p:ph idx="1" type="body"/>
          </p:nvPr>
        </p:nvSpPr>
        <p:spPr>
          <a:xfrm>
            <a:off x="311700" y="1536625"/>
            <a:ext cx="8520600" cy="47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If you’re just using Git to back up and keep track of your own code, you can probably get away without using branches.  However, they’re a great feature, particularly on more complicated projects, so it’s definitely worth knowing the basics.</a:t>
            </a:r>
            <a:endParaRPr/>
          </a:p>
          <a:p>
            <a:pPr indent="0" lvl="0" marL="0">
              <a:spcBef>
                <a:spcPts val="1600"/>
              </a:spcBef>
              <a:spcAft>
                <a:spcPts val="0"/>
              </a:spcAft>
              <a:buNone/>
            </a:pPr>
            <a:r>
              <a:rPr lang="en-GB"/>
              <a:t>Branches are essentially different versions of a repository.  They let you do things like make changes to your code while keeping a working version handy, or allow multiple people to work on the same project without overwriting each other’s changes.</a:t>
            </a:r>
            <a:endParaRPr/>
          </a:p>
          <a:p>
            <a:pPr indent="0" lvl="0" marL="0">
              <a:spcBef>
                <a:spcPts val="1600"/>
              </a:spcBef>
              <a:spcAft>
                <a:spcPts val="1600"/>
              </a:spcAft>
              <a:buNone/>
            </a:pPr>
            <a:r>
              <a:rPr lang="en-GB"/>
              <a:t>There are two basic processes involved in using branches - </a:t>
            </a:r>
            <a:r>
              <a:rPr b="1" lang="en-GB"/>
              <a:t>branching</a:t>
            </a:r>
            <a:r>
              <a:rPr lang="en-GB"/>
              <a:t> and </a:t>
            </a:r>
            <a:r>
              <a:rPr b="1" lang="en-GB"/>
              <a:t>merging</a:t>
            </a:r>
            <a:r>
              <a:rPr lang="en-GB"/>
              <a:t>.  Branching is just telling Git that you want to start working on a new version of your repository.  Merging is combining the changes you’ve made on two different branches – it’s a lot like pulling changes from a remote copy of the repository, but instead you’re pulling changes from one version to another.</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Shape 210"/>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Branching and merging</a:t>
            </a:r>
            <a:endParaRPr/>
          </a:p>
        </p:txBody>
      </p:sp>
      <p:sp>
        <p:nvSpPr>
          <p:cNvPr id="211" name="Shape 211"/>
          <p:cNvSpPr/>
          <p:nvPr/>
        </p:nvSpPr>
        <p:spPr>
          <a:xfrm>
            <a:off x="1091613" y="1512888"/>
            <a:ext cx="559800" cy="531900"/>
          </a:xfrm>
          <a:prstGeom prst="ellipse">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GB"/>
              <a:t> A</a:t>
            </a:r>
            <a:endParaRPr/>
          </a:p>
        </p:txBody>
      </p:sp>
      <p:sp>
        <p:nvSpPr>
          <p:cNvPr id="212" name="Shape 212"/>
          <p:cNvSpPr/>
          <p:nvPr/>
        </p:nvSpPr>
        <p:spPr>
          <a:xfrm>
            <a:off x="1091613" y="2382738"/>
            <a:ext cx="559800" cy="531900"/>
          </a:xfrm>
          <a:prstGeom prst="ellipse">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GB"/>
              <a:t> B</a:t>
            </a:r>
            <a:endParaRPr/>
          </a:p>
        </p:txBody>
      </p:sp>
      <p:sp>
        <p:nvSpPr>
          <p:cNvPr id="213" name="Shape 213"/>
          <p:cNvSpPr/>
          <p:nvPr/>
        </p:nvSpPr>
        <p:spPr>
          <a:xfrm>
            <a:off x="2086863" y="2992488"/>
            <a:ext cx="559800" cy="531900"/>
          </a:xfrm>
          <a:prstGeom prst="ellipse">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GB"/>
              <a:t> C</a:t>
            </a:r>
            <a:endParaRPr/>
          </a:p>
        </p:txBody>
      </p:sp>
      <p:sp>
        <p:nvSpPr>
          <p:cNvPr id="214" name="Shape 214"/>
          <p:cNvSpPr/>
          <p:nvPr/>
        </p:nvSpPr>
        <p:spPr>
          <a:xfrm>
            <a:off x="2086863" y="4064100"/>
            <a:ext cx="559800" cy="531900"/>
          </a:xfrm>
          <a:prstGeom prst="ellipse">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GB"/>
              <a:t> E</a:t>
            </a:r>
            <a:endParaRPr/>
          </a:p>
        </p:txBody>
      </p:sp>
      <p:sp>
        <p:nvSpPr>
          <p:cNvPr id="215" name="Shape 215"/>
          <p:cNvSpPr/>
          <p:nvPr/>
        </p:nvSpPr>
        <p:spPr>
          <a:xfrm>
            <a:off x="1091613" y="3532200"/>
            <a:ext cx="559800" cy="531900"/>
          </a:xfrm>
          <a:prstGeom prst="ellipse">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GB"/>
              <a:t> D</a:t>
            </a:r>
            <a:endParaRPr/>
          </a:p>
        </p:txBody>
      </p:sp>
      <p:sp>
        <p:nvSpPr>
          <p:cNvPr id="216" name="Shape 216"/>
          <p:cNvSpPr/>
          <p:nvPr/>
        </p:nvSpPr>
        <p:spPr>
          <a:xfrm>
            <a:off x="2086863" y="4918025"/>
            <a:ext cx="559800" cy="531900"/>
          </a:xfrm>
          <a:prstGeom prst="ellipse">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GB"/>
              <a:t> F</a:t>
            </a:r>
            <a:endParaRPr/>
          </a:p>
        </p:txBody>
      </p:sp>
      <p:sp>
        <p:nvSpPr>
          <p:cNvPr id="217" name="Shape 217"/>
          <p:cNvSpPr/>
          <p:nvPr/>
        </p:nvSpPr>
        <p:spPr>
          <a:xfrm>
            <a:off x="1091613" y="5449925"/>
            <a:ext cx="559800" cy="5319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GB"/>
              <a:t> G</a:t>
            </a:r>
            <a:endParaRPr/>
          </a:p>
        </p:txBody>
      </p:sp>
      <p:cxnSp>
        <p:nvCxnSpPr>
          <p:cNvPr id="218" name="Shape 218"/>
          <p:cNvCxnSpPr>
            <a:stCxn id="211" idx="4"/>
            <a:endCxn id="212" idx="0"/>
          </p:cNvCxnSpPr>
          <p:nvPr/>
        </p:nvCxnSpPr>
        <p:spPr>
          <a:xfrm>
            <a:off x="1371513" y="2044788"/>
            <a:ext cx="0" cy="338100"/>
          </a:xfrm>
          <a:prstGeom prst="straightConnector1">
            <a:avLst/>
          </a:prstGeom>
          <a:noFill/>
          <a:ln cap="flat" cmpd="sng" w="9525">
            <a:solidFill>
              <a:schemeClr val="dk2"/>
            </a:solidFill>
            <a:prstDash val="solid"/>
            <a:round/>
            <a:headEnd len="med" w="med" type="none"/>
            <a:tailEnd len="med" w="med" type="triangle"/>
          </a:ln>
        </p:spPr>
      </p:cxnSp>
      <p:cxnSp>
        <p:nvCxnSpPr>
          <p:cNvPr id="219" name="Shape 219"/>
          <p:cNvCxnSpPr>
            <a:stCxn id="212" idx="6"/>
            <a:endCxn id="213" idx="1"/>
          </p:cNvCxnSpPr>
          <p:nvPr/>
        </p:nvCxnSpPr>
        <p:spPr>
          <a:xfrm>
            <a:off x="1651413" y="2648688"/>
            <a:ext cx="517500" cy="421800"/>
          </a:xfrm>
          <a:prstGeom prst="straightConnector1">
            <a:avLst/>
          </a:prstGeom>
          <a:noFill/>
          <a:ln cap="flat" cmpd="sng" w="9525">
            <a:solidFill>
              <a:schemeClr val="dk2"/>
            </a:solidFill>
            <a:prstDash val="solid"/>
            <a:round/>
            <a:headEnd len="med" w="med" type="none"/>
            <a:tailEnd len="med" w="med" type="triangle"/>
          </a:ln>
        </p:spPr>
      </p:cxnSp>
      <p:cxnSp>
        <p:nvCxnSpPr>
          <p:cNvPr id="220" name="Shape 220"/>
          <p:cNvCxnSpPr>
            <a:stCxn id="212" idx="4"/>
            <a:endCxn id="215" idx="0"/>
          </p:cNvCxnSpPr>
          <p:nvPr/>
        </p:nvCxnSpPr>
        <p:spPr>
          <a:xfrm>
            <a:off x="1371513" y="2914638"/>
            <a:ext cx="0" cy="617700"/>
          </a:xfrm>
          <a:prstGeom prst="straightConnector1">
            <a:avLst/>
          </a:prstGeom>
          <a:noFill/>
          <a:ln cap="flat" cmpd="sng" w="9525">
            <a:solidFill>
              <a:schemeClr val="dk2"/>
            </a:solidFill>
            <a:prstDash val="solid"/>
            <a:round/>
            <a:headEnd len="med" w="med" type="none"/>
            <a:tailEnd len="med" w="med" type="triangle"/>
          </a:ln>
        </p:spPr>
      </p:cxnSp>
      <p:cxnSp>
        <p:nvCxnSpPr>
          <p:cNvPr id="221" name="Shape 221"/>
          <p:cNvCxnSpPr>
            <a:stCxn id="213" idx="4"/>
            <a:endCxn id="214" idx="0"/>
          </p:cNvCxnSpPr>
          <p:nvPr/>
        </p:nvCxnSpPr>
        <p:spPr>
          <a:xfrm>
            <a:off x="2366763" y="3524388"/>
            <a:ext cx="0" cy="539700"/>
          </a:xfrm>
          <a:prstGeom prst="straightConnector1">
            <a:avLst/>
          </a:prstGeom>
          <a:noFill/>
          <a:ln cap="flat" cmpd="sng" w="9525">
            <a:solidFill>
              <a:schemeClr val="dk2"/>
            </a:solidFill>
            <a:prstDash val="solid"/>
            <a:round/>
            <a:headEnd len="med" w="med" type="none"/>
            <a:tailEnd len="med" w="med" type="triangle"/>
          </a:ln>
        </p:spPr>
      </p:cxnSp>
      <p:cxnSp>
        <p:nvCxnSpPr>
          <p:cNvPr id="222" name="Shape 222"/>
          <p:cNvCxnSpPr>
            <a:stCxn id="216" idx="3"/>
            <a:endCxn id="217" idx="6"/>
          </p:cNvCxnSpPr>
          <p:nvPr/>
        </p:nvCxnSpPr>
        <p:spPr>
          <a:xfrm flipH="1">
            <a:off x="1651343" y="5372030"/>
            <a:ext cx="517500" cy="343800"/>
          </a:xfrm>
          <a:prstGeom prst="straightConnector1">
            <a:avLst/>
          </a:prstGeom>
          <a:noFill/>
          <a:ln cap="flat" cmpd="sng" w="9525">
            <a:solidFill>
              <a:schemeClr val="dk2"/>
            </a:solidFill>
            <a:prstDash val="solid"/>
            <a:round/>
            <a:headEnd len="med" w="med" type="none"/>
            <a:tailEnd len="med" w="med" type="triangle"/>
          </a:ln>
        </p:spPr>
      </p:cxnSp>
      <p:cxnSp>
        <p:nvCxnSpPr>
          <p:cNvPr id="223" name="Shape 223"/>
          <p:cNvCxnSpPr>
            <a:stCxn id="215" idx="4"/>
            <a:endCxn id="217" idx="0"/>
          </p:cNvCxnSpPr>
          <p:nvPr/>
        </p:nvCxnSpPr>
        <p:spPr>
          <a:xfrm>
            <a:off x="1371513" y="4064100"/>
            <a:ext cx="0" cy="1385700"/>
          </a:xfrm>
          <a:prstGeom prst="straightConnector1">
            <a:avLst/>
          </a:prstGeom>
          <a:noFill/>
          <a:ln cap="flat" cmpd="sng" w="9525">
            <a:solidFill>
              <a:schemeClr val="dk2"/>
            </a:solidFill>
            <a:prstDash val="solid"/>
            <a:round/>
            <a:headEnd len="med" w="med" type="none"/>
            <a:tailEnd len="med" w="med" type="triangle"/>
          </a:ln>
        </p:spPr>
      </p:cxnSp>
      <p:cxnSp>
        <p:nvCxnSpPr>
          <p:cNvPr id="224" name="Shape 224"/>
          <p:cNvCxnSpPr>
            <a:stCxn id="214" idx="4"/>
            <a:endCxn id="216" idx="0"/>
          </p:cNvCxnSpPr>
          <p:nvPr/>
        </p:nvCxnSpPr>
        <p:spPr>
          <a:xfrm>
            <a:off x="2366763" y="4596000"/>
            <a:ext cx="0" cy="321900"/>
          </a:xfrm>
          <a:prstGeom prst="straightConnector1">
            <a:avLst/>
          </a:prstGeom>
          <a:noFill/>
          <a:ln cap="flat" cmpd="sng" w="9525">
            <a:solidFill>
              <a:schemeClr val="dk2"/>
            </a:solidFill>
            <a:prstDash val="solid"/>
            <a:round/>
            <a:headEnd len="med" w="med" type="none"/>
            <a:tailEnd len="med" w="med" type="triangle"/>
          </a:ln>
        </p:spPr>
      </p:cxnSp>
      <p:sp>
        <p:nvSpPr>
          <p:cNvPr id="225" name="Shape 225"/>
          <p:cNvSpPr txBox="1"/>
          <p:nvPr/>
        </p:nvSpPr>
        <p:spPr>
          <a:xfrm>
            <a:off x="3246988" y="1512900"/>
            <a:ext cx="4805400" cy="4982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GB"/>
              <a:t>A - You create a new repository!</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rPr lang="en-GB"/>
              <a:t>B - You make some pretty cool changes.</a:t>
            </a:r>
            <a:endParaRPr/>
          </a:p>
          <a:p>
            <a:pPr indent="0" lvl="0" marL="0">
              <a:spcBef>
                <a:spcPts val="0"/>
              </a:spcBef>
              <a:spcAft>
                <a:spcPts val="0"/>
              </a:spcAft>
              <a:buNone/>
            </a:pPr>
            <a:r>
              <a:t/>
            </a:r>
            <a:endParaRPr/>
          </a:p>
          <a:p>
            <a:pPr indent="0" lvl="0" marL="0" rtl="0">
              <a:spcBef>
                <a:spcPts val="0"/>
              </a:spcBef>
              <a:spcAft>
                <a:spcPts val="0"/>
              </a:spcAft>
              <a:buNone/>
            </a:pPr>
            <a:r>
              <a:rPr lang="en-GB"/>
              <a:t>C - You have an idea, but you’re not sure if it will work, and  </a:t>
            </a:r>
            <a:endParaRPr/>
          </a:p>
          <a:p>
            <a:pPr indent="0" lvl="0" marL="0" rtl="0">
              <a:spcBef>
                <a:spcPts val="0"/>
              </a:spcBef>
              <a:spcAft>
                <a:spcPts val="0"/>
              </a:spcAft>
              <a:buNone/>
            </a:pPr>
            <a:r>
              <a:rPr lang="en-GB"/>
              <a:t>      you don’t want to break the stuff you already have.   </a:t>
            </a:r>
            <a:endParaRPr/>
          </a:p>
          <a:p>
            <a:pPr indent="0" lvl="0" marL="0">
              <a:spcBef>
                <a:spcPts val="0"/>
              </a:spcBef>
              <a:spcAft>
                <a:spcPts val="0"/>
              </a:spcAft>
              <a:buNone/>
            </a:pPr>
            <a:r>
              <a:rPr lang="en-GB"/>
              <a:t>      You make a new branch to work on it.</a:t>
            </a:r>
            <a:endParaRPr/>
          </a:p>
          <a:p>
            <a:pPr indent="0" lvl="0" marL="0">
              <a:spcBef>
                <a:spcPts val="0"/>
              </a:spcBef>
              <a:spcAft>
                <a:spcPts val="0"/>
              </a:spcAft>
              <a:buNone/>
            </a:pPr>
            <a:r>
              <a:t/>
            </a:r>
            <a:endParaRPr/>
          </a:p>
          <a:p>
            <a:pPr indent="0" lvl="0" marL="0">
              <a:spcBef>
                <a:spcPts val="0"/>
              </a:spcBef>
              <a:spcAft>
                <a:spcPts val="0"/>
              </a:spcAft>
              <a:buNone/>
            </a:pPr>
            <a:r>
              <a:rPr lang="en-GB"/>
              <a:t>D - You make some fixes to the original code.</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rPr lang="en-GB"/>
              <a:t>E - You do more work on that cool idea you had.</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rPr lang="en-GB"/>
              <a:t>F - It works!  You have a really cool new feature.</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rPr lang="en-GB"/>
              <a:t>G - You merge together your branches.  Now you have </a:t>
            </a:r>
            <a:endParaRPr/>
          </a:p>
          <a:p>
            <a:pPr indent="0" lvl="0" marL="0" rtl="0">
              <a:spcBef>
                <a:spcPts val="0"/>
              </a:spcBef>
              <a:spcAft>
                <a:spcPts val="0"/>
              </a:spcAft>
              <a:buNone/>
            </a:pPr>
            <a:r>
              <a:rPr lang="en-GB"/>
              <a:t>      your cool original code, plus your cool new feature, </a:t>
            </a:r>
            <a:endParaRPr/>
          </a:p>
          <a:p>
            <a:pPr indent="0" lvl="0" marL="0">
              <a:spcBef>
                <a:spcPts val="0"/>
              </a:spcBef>
              <a:spcAft>
                <a:spcPts val="0"/>
              </a:spcAft>
              <a:buNone/>
            </a:pPr>
            <a:r>
              <a:rPr lang="en-GB"/>
              <a:t>      because you’re awesome at using Git.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Shape 230"/>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Branching and merging</a:t>
            </a:r>
            <a:endParaRPr/>
          </a:p>
        </p:txBody>
      </p:sp>
      <p:sp>
        <p:nvSpPr>
          <p:cNvPr id="231" name="Shape 231"/>
          <p:cNvSpPr/>
          <p:nvPr/>
        </p:nvSpPr>
        <p:spPr>
          <a:xfrm>
            <a:off x="1091613" y="1512888"/>
            <a:ext cx="559800" cy="531900"/>
          </a:xfrm>
          <a:prstGeom prst="ellipse">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GB"/>
              <a:t> A</a:t>
            </a:r>
            <a:endParaRPr/>
          </a:p>
        </p:txBody>
      </p:sp>
      <p:sp>
        <p:nvSpPr>
          <p:cNvPr id="232" name="Shape 232"/>
          <p:cNvSpPr/>
          <p:nvPr/>
        </p:nvSpPr>
        <p:spPr>
          <a:xfrm>
            <a:off x="1091613" y="2382738"/>
            <a:ext cx="559800" cy="531900"/>
          </a:xfrm>
          <a:prstGeom prst="ellipse">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GB"/>
              <a:t> B</a:t>
            </a:r>
            <a:endParaRPr/>
          </a:p>
        </p:txBody>
      </p:sp>
      <p:sp>
        <p:nvSpPr>
          <p:cNvPr id="233" name="Shape 233"/>
          <p:cNvSpPr/>
          <p:nvPr/>
        </p:nvSpPr>
        <p:spPr>
          <a:xfrm>
            <a:off x="2086863" y="2992488"/>
            <a:ext cx="559800" cy="531900"/>
          </a:xfrm>
          <a:prstGeom prst="ellipse">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GB"/>
              <a:t> C</a:t>
            </a:r>
            <a:endParaRPr/>
          </a:p>
        </p:txBody>
      </p:sp>
      <p:sp>
        <p:nvSpPr>
          <p:cNvPr id="234" name="Shape 234"/>
          <p:cNvSpPr/>
          <p:nvPr/>
        </p:nvSpPr>
        <p:spPr>
          <a:xfrm>
            <a:off x="2086863" y="4064100"/>
            <a:ext cx="559800" cy="531900"/>
          </a:xfrm>
          <a:prstGeom prst="ellipse">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GB"/>
              <a:t> E</a:t>
            </a:r>
            <a:endParaRPr/>
          </a:p>
        </p:txBody>
      </p:sp>
      <p:sp>
        <p:nvSpPr>
          <p:cNvPr id="235" name="Shape 235"/>
          <p:cNvSpPr/>
          <p:nvPr/>
        </p:nvSpPr>
        <p:spPr>
          <a:xfrm>
            <a:off x="1091613" y="3532200"/>
            <a:ext cx="559800" cy="531900"/>
          </a:xfrm>
          <a:prstGeom prst="ellipse">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GB"/>
              <a:t> D</a:t>
            </a:r>
            <a:endParaRPr/>
          </a:p>
        </p:txBody>
      </p:sp>
      <p:sp>
        <p:nvSpPr>
          <p:cNvPr id="236" name="Shape 236"/>
          <p:cNvSpPr/>
          <p:nvPr/>
        </p:nvSpPr>
        <p:spPr>
          <a:xfrm>
            <a:off x="2086863" y="4918025"/>
            <a:ext cx="559800" cy="531900"/>
          </a:xfrm>
          <a:prstGeom prst="ellipse">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GB"/>
              <a:t> F</a:t>
            </a:r>
            <a:endParaRPr/>
          </a:p>
        </p:txBody>
      </p:sp>
      <p:sp>
        <p:nvSpPr>
          <p:cNvPr id="237" name="Shape 237"/>
          <p:cNvSpPr/>
          <p:nvPr/>
        </p:nvSpPr>
        <p:spPr>
          <a:xfrm>
            <a:off x="1091613" y="5449925"/>
            <a:ext cx="559800" cy="5319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GB"/>
              <a:t> G</a:t>
            </a:r>
            <a:endParaRPr/>
          </a:p>
        </p:txBody>
      </p:sp>
      <p:cxnSp>
        <p:nvCxnSpPr>
          <p:cNvPr id="238" name="Shape 238"/>
          <p:cNvCxnSpPr>
            <a:stCxn id="231" idx="4"/>
            <a:endCxn id="232" idx="0"/>
          </p:cNvCxnSpPr>
          <p:nvPr/>
        </p:nvCxnSpPr>
        <p:spPr>
          <a:xfrm>
            <a:off x="1371513" y="2044788"/>
            <a:ext cx="0" cy="338100"/>
          </a:xfrm>
          <a:prstGeom prst="straightConnector1">
            <a:avLst/>
          </a:prstGeom>
          <a:noFill/>
          <a:ln cap="flat" cmpd="sng" w="9525">
            <a:solidFill>
              <a:schemeClr val="dk2"/>
            </a:solidFill>
            <a:prstDash val="solid"/>
            <a:round/>
            <a:headEnd len="med" w="med" type="none"/>
            <a:tailEnd len="med" w="med" type="triangle"/>
          </a:ln>
        </p:spPr>
      </p:cxnSp>
      <p:cxnSp>
        <p:nvCxnSpPr>
          <p:cNvPr id="239" name="Shape 239"/>
          <p:cNvCxnSpPr>
            <a:stCxn id="232" idx="6"/>
            <a:endCxn id="233" idx="1"/>
          </p:cNvCxnSpPr>
          <p:nvPr/>
        </p:nvCxnSpPr>
        <p:spPr>
          <a:xfrm>
            <a:off x="1651413" y="2648688"/>
            <a:ext cx="517500" cy="421800"/>
          </a:xfrm>
          <a:prstGeom prst="straightConnector1">
            <a:avLst/>
          </a:prstGeom>
          <a:noFill/>
          <a:ln cap="flat" cmpd="sng" w="9525">
            <a:solidFill>
              <a:schemeClr val="dk2"/>
            </a:solidFill>
            <a:prstDash val="solid"/>
            <a:round/>
            <a:headEnd len="med" w="med" type="none"/>
            <a:tailEnd len="med" w="med" type="triangle"/>
          </a:ln>
        </p:spPr>
      </p:cxnSp>
      <p:cxnSp>
        <p:nvCxnSpPr>
          <p:cNvPr id="240" name="Shape 240"/>
          <p:cNvCxnSpPr>
            <a:stCxn id="232" idx="4"/>
            <a:endCxn id="235" idx="0"/>
          </p:cNvCxnSpPr>
          <p:nvPr/>
        </p:nvCxnSpPr>
        <p:spPr>
          <a:xfrm>
            <a:off x="1371513" y="2914638"/>
            <a:ext cx="0" cy="617700"/>
          </a:xfrm>
          <a:prstGeom prst="straightConnector1">
            <a:avLst/>
          </a:prstGeom>
          <a:noFill/>
          <a:ln cap="flat" cmpd="sng" w="9525">
            <a:solidFill>
              <a:schemeClr val="dk2"/>
            </a:solidFill>
            <a:prstDash val="solid"/>
            <a:round/>
            <a:headEnd len="med" w="med" type="none"/>
            <a:tailEnd len="med" w="med" type="triangle"/>
          </a:ln>
        </p:spPr>
      </p:cxnSp>
      <p:cxnSp>
        <p:nvCxnSpPr>
          <p:cNvPr id="241" name="Shape 241"/>
          <p:cNvCxnSpPr>
            <a:stCxn id="233" idx="4"/>
            <a:endCxn id="234" idx="0"/>
          </p:cNvCxnSpPr>
          <p:nvPr/>
        </p:nvCxnSpPr>
        <p:spPr>
          <a:xfrm>
            <a:off x="2366763" y="3524388"/>
            <a:ext cx="0" cy="539700"/>
          </a:xfrm>
          <a:prstGeom prst="straightConnector1">
            <a:avLst/>
          </a:prstGeom>
          <a:noFill/>
          <a:ln cap="flat" cmpd="sng" w="9525">
            <a:solidFill>
              <a:schemeClr val="dk2"/>
            </a:solidFill>
            <a:prstDash val="solid"/>
            <a:round/>
            <a:headEnd len="med" w="med" type="none"/>
            <a:tailEnd len="med" w="med" type="triangle"/>
          </a:ln>
        </p:spPr>
      </p:cxnSp>
      <p:cxnSp>
        <p:nvCxnSpPr>
          <p:cNvPr id="242" name="Shape 242"/>
          <p:cNvCxnSpPr>
            <a:stCxn id="236" idx="3"/>
            <a:endCxn id="237" idx="6"/>
          </p:cNvCxnSpPr>
          <p:nvPr/>
        </p:nvCxnSpPr>
        <p:spPr>
          <a:xfrm flipH="1">
            <a:off x="1651343" y="5372030"/>
            <a:ext cx="517500" cy="343800"/>
          </a:xfrm>
          <a:prstGeom prst="straightConnector1">
            <a:avLst/>
          </a:prstGeom>
          <a:noFill/>
          <a:ln cap="flat" cmpd="sng" w="9525">
            <a:solidFill>
              <a:schemeClr val="dk2"/>
            </a:solidFill>
            <a:prstDash val="solid"/>
            <a:round/>
            <a:headEnd len="med" w="med" type="none"/>
            <a:tailEnd len="med" w="med" type="triangle"/>
          </a:ln>
        </p:spPr>
      </p:cxnSp>
      <p:cxnSp>
        <p:nvCxnSpPr>
          <p:cNvPr id="243" name="Shape 243"/>
          <p:cNvCxnSpPr>
            <a:stCxn id="235" idx="4"/>
            <a:endCxn id="237" idx="0"/>
          </p:cNvCxnSpPr>
          <p:nvPr/>
        </p:nvCxnSpPr>
        <p:spPr>
          <a:xfrm>
            <a:off x="1371513" y="4064100"/>
            <a:ext cx="0" cy="1385700"/>
          </a:xfrm>
          <a:prstGeom prst="straightConnector1">
            <a:avLst/>
          </a:prstGeom>
          <a:noFill/>
          <a:ln cap="flat" cmpd="sng" w="9525">
            <a:solidFill>
              <a:schemeClr val="dk2"/>
            </a:solidFill>
            <a:prstDash val="solid"/>
            <a:round/>
            <a:headEnd len="med" w="med" type="none"/>
            <a:tailEnd len="med" w="med" type="triangle"/>
          </a:ln>
        </p:spPr>
      </p:cxnSp>
      <p:cxnSp>
        <p:nvCxnSpPr>
          <p:cNvPr id="244" name="Shape 244"/>
          <p:cNvCxnSpPr>
            <a:stCxn id="234" idx="4"/>
            <a:endCxn id="236" idx="0"/>
          </p:cNvCxnSpPr>
          <p:nvPr/>
        </p:nvCxnSpPr>
        <p:spPr>
          <a:xfrm>
            <a:off x="2366763" y="4596000"/>
            <a:ext cx="0" cy="321900"/>
          </a:xfrm>
          <a:prstGeom prst="straightConnector1">
            <a:avLst/>
          </a:prstGeom>
          <a:noFill/>
          <a:ln cap="flat" cmpd="sng" w="9525">
            <a:solidFill>
              <a:schemeClr val="dk2"/>
            </a:solidFill>
            <a:prstDash val="solid"/>
            <a:round/>
            <a:headEnd len="med" w="med" type="none"/>
            <a:tailEnd len="med" w="med" type="triangle"/>
          </a:ln>
        </p:spPr>
      </p:cxnSp>
      <p:sp>
        <p:nvSpPr>
          <p:cNvPr id="245" name="Shape 245"/>
          <p:cNvSpPr/>
          <p:nvPr/>
        </p:nvSpPr>
        <p:spPr>
          <a:xfrm>
            <a:off x="7738138" y="1239713"/>
            <a:ext cx="559800" cy="531900"/>
          </a:xfrm>
          <a:prstGeom prst="ellipse">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GB"/>
              <a:t> A</a:t>
            </a:r>
            <a:endParaRPr/>
          </a:p>
        </p:txBody>
      </p:sp>
      <p:sp>
        <p:nvSpPr>
          <p:cNvPr id="246" name="Shape 246"/>
          <p:cNvSpPr/>
          <p:nvPr/>
        </p:nvSpPr>
        <p:spPr>
          <a:xfrm>
            <a:off x="7738138" y="1975325"/>
            <a:ext cx="559800" cy="531900"/>
          </a:xfrm>
          <a:prstGeom prst="ellipse">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GB"/>
              <a:t> B</a:t>
            </a:r>
            <a:endParaRPr/>
          </a:p>
        </p:txBody>
      </p:sp>
      <p:sp>
        <p:nvSpPr>
          <p:cNvPr id="247" name="Shape 247"/>
          <p:cNvSpPr/>
          <p:nvPr/>
        </p:nvSpPr>
        <p:spPr>
          <a:xfrm>
            <a:off x="7738138" y="3470413"/>
            <a:ext cx="559800" cy="531900"/>
          </a:xfrm>
          <a:prstGeom prst="ellipse">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GB"/>
              <a:t> C</a:t>
            </a:r>
            <a:endParaRPr/>
          </a:p>
        </p:txBody>
      </p:sp>
      <p:sp>
        <p:nvSpPr>
          <p:cNvPr id="248" name="Shape 248"/>
          <p:cNvSpPr/>
          <p:nvPr/>
        </p:nvSpPr>
        <p:spPr>
          <a:xfrm>
            <a:off x="7738138" y="4229900"/>
            <a:ext cx="559800" cy="531900"/>
          </a:xfrm>
          <a:prstGeom prst="ellipse">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GB"/>
              <a:t> E</a:t>
            </a:r>
            <a:endParaRPr/>
          </a:p>
        </p:txBody>
      </p:sp>
      <p:sp>
        <p:nvSpPr>
          <p:cNvPr id="249" name="Shape 249"/>
          <p:cNvSpPr/>
          <p:nvPr/>
        </p:nvSpPr>
        <p:spPr>
          <a:xfrm>
            <a:off x="7738138" y="2710913"/>
            <a:ext cx="559800" cy="531900"/>
          </a:xfrm>
          <a:prstGeom prst="ellipse">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GB"/>
              <a:t> D</a:t>
            </a:r>
            <a:endParaRPr/>
          </a:p>
        </p:txBody>
      </p:sp>
      <p:sp>
        <p:nvSpPr>
          <p:cNvPr id="250" name="Shape 250"/>
          <p:cNvSpPr/>
          <p:nvPr/>
        </p:nvSpPr>
        <p:spPr>
          <a:xfrm>
            <a:off x="7738138" y="5013250"/>
            <a:ext cx="559800" cy="531900"/>
          </a:xfrm>
          <a:prstGeom prst="ellipse">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GB"/>
              <a:t> F</a:t>
            </a:r>
            <a:endParaRPr/>
          </a:p>
        </p:txBody>
      </p:sp>
      <p:sp>
        <p:nvSpPr>
          <p:cNvPr id="251" name="Shape 251"/>
          <p:cNvSpPr/>
          <p:nvPr/>
        </p:nvSpPr>
        <p:spPr>
          <a:xfrm>
            <a:off x="7738138" y="5816875"/>
            <a:ext cx="559800" cy="5319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GB"/>
              <a:t> G</a:t>
            </a:r>
            <a:endParaRPr/>
          </a:p>
        </p:txBody>
      </p:sp>
      <p:cxnSp>
        <p:nvCxnSpPr>
          <p:cNvPr id="252" name="Shape 252"/>
          <p:cNvCxnSpPr>
            <a:stCxn id="245" idx="4"/>
            <a:endCxn id="246" idx="0"/>
          </p:cNvCxnSpPr>
          <p:nvPr/>
        </p:nvCxnSpPr>
        <p:spPr>
          <a:xfrm>
            <a:off x="8018038" y="1771613"/>
            <a:ext cx="0" cy="203700"/>
          </a:xfrm>
          <a:prstGeom prst="straightConnector1">
            <a:avLst/>
          </a:prstGeom>
          <a:noFill/>
          <a:ln cap="flat" cmpd="sng" w="9525">
            <a:solidFill>
              <a:schemeClr val="dk2"/>
            </a:solidFill>
            <a:prstDash val="solid"/>
            <a:round/>
            <a:headEnd len="med" w="med" type="none"/>
            <a:tailEnd len="med" w="med" type="triangle"/>
          </a:ln>
        </p:spPr>
      </p:cxnSp>
      <p:cxnSp>
        <p:nvCxnSpPr>
          <p:cNvPr id="253" name="Shape 253"/>
          <p:cNvCxnSpPr>
            <a:stCxn id="246" idx="4"/>
            <a:endCxn id="249" idx="0"/>
          </p:cNvCxnSpPr>
          <p:nvPr/>
        </p:nvCxnSpPr>
        <p:spPr>
          <a:xfrm>
            <a:off x="8018038" y="2507225"/>
            <a:ext cx="0" cy="203700"/>
          </a:xfrm>
          <a:prstGeom prst="straightConnector1">
            <a:avLst/>
          </a:prstGeom>
          <a:noFill/>
          <a:ln cap="flat" cmpd="sng" w="9525">
            <a:solidFill>
              <a:schemeClr val="dk2"/>
            </a:solidFill>
            <a:prstDash val="solid"/>
            <a:round/>
            <a:headEnd len="med" w="med" type="none"/>
            <a:tailEnd len="med" w="med" type="triangle"/>
          </a:ln>
        </p:spPr>
      </p:cxnSp>
      <p:cxnSp>
        <p:nvCxnSpPr>
          <p:cNvPr id="254" name="Shape 254"/>
          <p:cNvCxnSpPr>
            <a:stCxn id="247" idx="4"/>
            <a:endCxn id="248" idx="0"/>
          </p:cNvCxnSpPr>
          <p:nvPr/>
        </p:nvCxnSpPr>
        <p:spPr>
          <a:xfrm>
            <a:off x="8018038" y="4002313"/>
            <a:ext cx="0" cy="227700"/>
          </a:xfrm>
          <a:prstGeom prst="straightConnector1">
            <a:avLst/>
          </a:prstGeom>
          <a:noFill/>
          <a:ln cap="flat" cmpd="sng" w="9525">
            <a:solidFill>
              <a:schemeClr val="dk2"/>
            </a:solidFill>
            <a:prstDash val="solid"/>
            <a:round/>
            <a:headEnd len="med" w="med" type="none"/>
            <a:tailEnd len="med" w="med" type="triangle"/>
          </a:ln>
        </p:spPr>
      </p:cxnSp>
      <p:cxnSp>
        <p:nvCxnSpPr>
          <p:cNvPr id="255" name="Shape 255"/>
          <p:cNvCxnSpPr>
            <a:stCxn id="250" idx="4"/>
            <a:endCxn id="251" idx="0"/>
          </p:cNvCxnSpPr>
          <p:nvPr/>
        </p:nvCxnSpPr>
        <p:spPr>
          <a:xfrm>
            <a:off x="8018038" y="5545150"/>
            <a:ext cx="0" cy="271800"/>
          </a:xfrm>
          <a:prstGeom prst="straightConnector1">
            <a:avLst/>
          </a:prstGeom>
          <a:noFill/>
          <a:ln cap="flat" cmpd="sng" w="9525">
            <a:solidFill>
              <a:schemeClr val="dk2"/>
            </a:solidFill>
            <a:prstDash val="solid"/>
            <a:round/>
            <a:headEnd len="med" w="med" type="none"/>
            <a:tailEnd len="med" w="med" type="triangle"/>
          </a:ln>
        </p:spPr>
      </p:cxnSp>
      <p:cxnSp>
        <p:nvCxnSpPr>
          <p:cNvPr id="256" name="Shape 256"/>
          <p:cNvCxnSpPr>
            <a:stCxn id="248" idx="4"/>
            <a:endCxn id="250" idx="0"/>
          </p:cNvCxnSpPr>
          <p:nvPr/>
        </p:nvCxnSpPr>
        <p:spPr>
          <a:xfrm>
            <a:off x="8018038" y="4761800"/>
            <a:ext cx="0" cy="251400"/>
          </a:xfrm>
          <a:prstGeom prst="straightConnector1">
            <a:avLst/>
          </a:prstGeom>
          <a:noFill/>
          <a:ln cap="flat" cmpd="sng" w="9525">
            <a:solidFill>
              <a:schemeClr val="dk2"/>
            </a:solidFill>
            <a:prstDash val="solid"/>
            <a:round/>
            <a:headEnd len="med" w="med" type="none"/>
            <a:tailEnd len="med" w="med" type="triangle"/>
          </a:ln>
        </p:spPr>
      </p:cxnSp>
      <p:cxnSp>
        <p:nvCxnSpPr>
          <p:cNvPr id="257" name="Shape 257"/>
          <p:cNvCxnSpPr>
            <a:stCxn id="249" idx="4"/>
            <a:endCxn id="247" idx="0"/>
          </p:cNvCxnSpPr>
          <p:nvPr/>
        </p:nvCxnSpPr>
        <p:spPr>
          <a:xfrm>
            <a:off x="8018038" y="3242813"/>
            <a:ext cx="0" cy="227700"/>
          </a:xfrm>
          <a:prstGeom prst="straightConnector1">
            <a:avLst/>
          </a:prstGeom>
          <a:noFill/>
          <a:ln cap="flat" cmpd="sng" w="9525">
            <a:solidFill>
              <a:schemeClr val="dk2"/>
            </a:solidFill>
            <a:prstDash val="solid"/>
            <a:round/>
            <a:headEnd len="med" w="med" type="none"/>
            <a:tailEnd len="med" w="med" type="triangle"/>
          </a:ln>
        </p:spPr>
      </p:cxnSp>
      <p:sp>
        <p:nvSpPr>
          <p:cNvPr id="258" name="Shape 258"/>
          <p:cNvSpPr txBox="1"/>
          <p:nvPr/>
        </p:nvSpPr>
        <p:spPr>
          <a:xfrm>
            <a:off x="3659925" y="1810200"/>
            <a:ext cx="3078000" cy="3237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GB" sz="1800"/>
              <a:t>In your Git history, these two patterns are essentially the same.  Using branches means that you can work on multiple tasks or features at the same time, with less risk of accidentally undoing your own (or other people’s) changes, and keep all the commits relating to a feature neatly grouped together.</a:t>
            </a:r>
            <a:endParaRPr sz="1800"/>
          </a:p>
        </p:txBody>
      </p:sp>
      <p:sp>
        <p:nvSpPr>
          <p:cNvPr id="259" name="Shape 259"/>
          <p:cNvSpPr/>
          <p:nvPr/>
        </p:nvSpPr>
        <p:spPr>
          <a:xfrm>
            <a:off x="3082125" y="1356875"/>
            <a:ext cx="323700" cy="4625100"/>
          </a:xfrm>
          <a:prstGeom prst="rightBrace">
            <a:avLst>
              <a:gd fmla="val 8333" name="adj1"/>
              <a:gd fmla="val 44498"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0" name="Shape 260"/>
          <p:cNvSpPr/>
          <p:nvPr/>
        </p:nvSpPr>
        <p:spPr>
          <a:xfrm>
            <a:off x="6992025" y="1239725"/>
            <a:ext cx="323700" cy="5109000"/>
          </a:xfrm>
          <a:prstGeom prst="leftBrace">
            <a:avLst>
              <a:gd fmla="val 8333" name="adj1"/>
              <a:gd fmla="val 42759"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Shape 26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Branching in GitHub Desktop</a:t>
            </a:r>
            <a:endParaRPr/>
          </a:p>
        </p:txBody>
      </p:sp>
      <p:pic>
        <p:nvPicPr>
          <p:cNvPr id="266" name="Shape 266"/>
          <p:cNvPicPr preferRelativeResize="0"/>
          <p:nvPr/>
        </p:nvPicPr>
        <p:blipFill>
          <a:blip r:embed="rId3">
            <a:alphaModFix/>
          </a:blip>
          <a:stretch>
            <a:fillRect/>
          </a:stretch>
        </p:blipFill>
        <p:spPr>
          <a:xfrm>
            <a:off x="311700" y="1814717"/>
            <a:ext cx="8106827" cy="5196332"/>
          </a:xfrm>
          <a:prstGeom prst="rect">
            <a:avLst/>
          </a:prstGeom>
          <a:noFill/>
          <a:ln>
            <a:noFill/>
          </a:ln>
        </p:spPr>
      </p:pic>
      <p:sp>
        <p:nvSpPr>
          <p:cNvPr id="267" name="Shape 267"/>
          <p:cNvSpPr/>
          <p:nvPr/>
        </p:nvSpPr>
        <p:spPr>
          <a:xfrm>
            <a:off x="1996750" y="2184025"/>
            <a:ext cx="252000" cy="2331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268" name="Shape 268"/>
          <p:cNvCxnSpPr/>
          <p:nvPr/>
        </p:nvCxnSpPr>
        <p:spPr>
          <a:xfrm rot="10800000">
            <a:off x="2425950" y="1876175"/>
            <a:ext cx="0" cy="298500"/>
          </a:xfrm>
          <a:prstGeom prst="straightConnector1">
            <a:avLst/>
          </a:prstGeom>
          <a:noFill/>
          <a:ln cap="flat" cmpd="sng" w="9525">
            <a:solidFill>
              <a:schemeClr val="dk2"/>
            </a:solidFill>
            <a:prstDash val="solid"/>
            <a:round/>
            <a:headEnd len="med" w="med" type="stealth"/>
            <a:tailEnd len="med" w="med" type="none"/>
          </a:ln>
        </p:spPr>
      </p:cxnSp>
      <p:sp>
        <p:nvSpPr>
          <p:cNvPr id="269" name="Shape 269"/>
          <p:cNvSpPr txBox="1"/>
          <p:nvPr/>
        </p:nvSpPr>
        <p:spPr>
          <a:xfrm>
            <a:off x="1679525" y="1356875"/>
            <a:ext cx="3834900" cy="519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GB"/>
              <a:t>The branch you’re currently on.  You can use the drop down to switch between branches.</a:t>
            </a:r>
            <a:endParaRPr/>
          </a:p>
        </p:txBody>
      </p:sp>
      <p:sp>
        <p:nvSpPr>
          <p:cNvPr id="270" name="Shape 270"/>
          <p:cNvSpPr/>
          <p:nvPr/>
        </p:nvSpPr>
        <p:spPr>
          <a:xfrm>
            <a:off x="4170775" y="2911150"/>
            <a:ext cx="783775" cy="475850"/>
          </a:xfrm>
          <a:custGeom>
            <a:pathLst>
              <a:path extrusionOk="0" h="19034" w="31351">
                <a:moveTo>
                  <a:pt x="0" y="0"/>
                </a:moveTo>
                <a:lnTo>
                  <a:pt x="10077" y="0"/>
                </a:lnTo>
                <a:lnTo>
                  <a:pt x="10077" y="19034"/>
                </a:lnTo>
                <a:lnTo>
                  <a:pt x="31351" y="19034"/>
                </a:lnTo>
              </a:path>
            </a:pathLst>
          </a:custGeom>
          <a:noFill/>
          <a:ln cap="flat" cmpd="sng" w="9525">
            <a:solidFill>
              <a:schemeClr val="dk2"/>
            </a:solidFill>
            <a:prstDash val="solid"/>
            <a:round/>
            <a:headEnd len="med" w="med" type="stealth"/>
            <a:tailEnd len="med" w="med" type="none"/>
          </a:ln>
        </p:spPr>
      </p:sp>
      <p:cxnSp>
        <p:nvCxnSpPr>
          <p:cNvPr id="271" name="Shape 271"/>
          <p:cNvCxnSpPr/>
          <p:nvPr/>
        </p:nvCxnSpPr>
        <p:spPr>
          <a:xfrm rot="10800000">
            <a:off x="2967125" y="3247125"/>
            <a:ext cx="0" cy="662400"/>
          </a:xfrm>
          <a:prstGeom prst="straightConnector1">
            <a:avLst/>
          </a:prstGeom>
          <a:noFill/>
          <a:ln cap="flat" cmpd="sng" w="9525">
            <a:solidFill>
              <a:schemeClr val="dk2"/>
            </a:solidFill>
            <a:prstDash val="solid"/>
            <a:round/>
            <a:headEnd len="med" w="med" type="none"/>
            <a:tailEnd len="med" w="med" type="stealth"/>
          </a:ln>
        </p:spPr>
      </p:cxnSp>
      <p:sp>
        <p:nvSpPr>
          <p:cNvPr id="272" name="Shape 272"/>
          <p:cNvSpPr txBox="1"/>
          <p:nvPr/>
        </p:nvSpPr>
        <p:spPr>
          <a:xfrm>
            <a:off x="4954550" y="3219050"/>
            <a:ext cx="2593800" cy="382500"/>
          </a:xfrm>
          <a:prstGeom prst="rect">
            <a:avLst/>
          </a:prstGeom>
          <a:noFill/>
          <a:ln cap="flat" cmpd="sng" w="1905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a:spcBef>
                <a:spcPts val="0"/>
              </a:spcBef>
              <a:spcAft>
                <a:spcPts val="0"/>
              </a:spcAft>
              <a:buNone/>
            </a:pPr>
            <a:r>
              <a:rPr lang="en-GB"/>
              <a:t>The name of your new branch</a:t>
            </a:r>
            <a:endParaRPr/>
          </a:p>
        </p:txBody>
      </p:sp>
      <p:sp>
        <p:nvSpPr>
          <p:cNvPr id="273" name="Shape 273"/>
          <p:cNvSpPr txBox="1"/>
          <p:nvPr/>
        </p:nvSpPr>
        <p:spPr>
          <a:xfrm>
            <a:off x="2043400" y="3900200"/>
            <a:ext cx="3051000" cy="811800"/>
          </a:xfrm>
          <a:prstGeom prst="rect">
            <a:avLst/>
          </a:prstGeom>
          <a:noFill/>
          <a:ln cap="flat" cmpd="sng" w="1905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a:spcBef>
                <a:spcPts val="0"/>
              </a:spcBef>
              <a:spcAft>
                <a:spcPts val="0"/>
              </a:spcAft>
              <a:buNone/>
            </a:pPr>
            <a:r>
              <a:rPr lang="en-GB"/>
              <a:t>The parent branch (i.e. the version of your code you want to use as the starting point for your new version)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Shape 278"/>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Merging in GitHub Desktop</a:t>
            </a:r>
            <a:endParaRPr/>
          </a:p>
        </p:txBody>
      </p:sp>
      <p:pic>
        <p:nvPicPr>
          <p:cNvPr id="279" name="Shape 279"/>
          <p:cNvPicPr preferRelativeResize="0"/>
          <p:nvPr/>
        </p:nvPicPr>
        <p:blipFill rotWithShape="1">
          <a:blip r:embed="rId3">
            <a:alphaModFix/>
          </a:blip>
          <a:srcRect b="26335" l="0" r="0" t="0"/>
          <a:stretch/>
        </p:blipFill>
        <p:spPr>
          <a:xfrm>
            <a:off x="518588" y="2815573"/>
            <a:ext cx="8106824" cy="3827825"/>
          </a:xfrm>
          <a:prstGeom prst="rect">
            <a:avLst/>
          </a:prstGeom>
          <a:noFill/>
          <a:ln>
            <a:noFill/>
          </a:ln>
        </p:spPr>
      </p:pic>
      <p:sp>
        <p:nvSpPr>
          <p:cNvPr id="280" name="Shape 280"/>
          <p:cNvSpPr/>
          <p:nvPr/>
        </p:nvSpPr>
        <p:spPr>
          <a:xfrm>
            <a:off x="1987425" y="2621900"/>
            <a:ext cx="205275" cy="1259625"/>
          </a:xfrm>
          <a:custGeom>
            <a:pathLst>
              <a:path extrusionOk="0" h="50385" w="8211">
                <a:moveTo>
                  <a:pt x="8211" y="50385"/>
                </a:moveTo>
                <a:lnTo>
                  <a:pt x="0" y="50385"/>
                </a:lnTo>
                <a:lnTo>
                  <a:pt x="0" y="0"/>
                </a:lnTo>
              </a:path>
            </a:pathLst>
          </a:custGeom>
          <a:noFill/>
          <a:ln cap="flat" cmpd="sng" w="9525">
            <a:solidFill>
              <a:schemeClr val="dk2"/>
            </a:solidFill>
            <a:prstDash val="solid"/>
            <a:round/>
            <a:headEnd len="med" w="med" type="none"/>
            <a:tailEnd len="med" w="med" type="none"/>
          </a:ln>
        </p:spPr>
      </p:sp>
      <p:cxnSp>
        <p:nvCxnSpPr>
          <p:cNvPr id="281" name="Shape 281"/>
          <p:cNvCxnSpPr/>
          <p:nvPr/>
        </p:nvCxnSpPr>
        <p:spPr>
          <a:xfrm>
            <a:off x="2192700" y="3881525"/>
            <a:ext cx="149400" cy="0"/>
          </a:xfrm>
          <a:prstGeom prst="straightConnector1">
            <a:avLst/>
          </a:prstGeom>
          <a:noFill/>
          <a:ln cap="flat" cmpd="sng" w="9525">
            <a:solidFill>
              <a:srgbClr val="FFFFFF"/>
            </a:solidFill>
            <a:prstDash val="solid"/>
            <a:round/>
            <a:headEnd len="med" w="med" type="none"/>
            <a:tailEnd len="med" w="med" type="stealth"/>
          </a:ln>
        </p:spPr>
      </p:cxnSp>
      <p:sp>
        <p:nvSpPr>
          <p:cNvPr id="282" name="Shape 282"/>
          <p:cNvSpPr txBox="1"/>
          <p:nvPr/>
        </p:nvSpPr>
        <p:spPr>
          <a:xfrm>
            <a:off x="186600" y="1438275"/>
            <a:ext cx="5271900" cy="1183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GB"/>
              <a:t>When you’re working on a branch in GitHub Desktop, this panel will show your current branch and comparison to any other branch (it defaults to the parent of your current branch).  This will highlight differences between the two branches, so you can decide when to merge.</a:t>
            </a:r>
            <a:endParaRPr/>
          </a:p>
        </p:txBody>
      </p:sp>
      <p:cxnSp>
        <p:nvCxnSpPr>
          <p:cNvPr id="283" name="Shape 283"/>
          <p:cNvCxnSpPr/>
          <p:nvPr/>
        </p:nvCxnSpPr>
        <p:spPr>
          <a:xfrm>
            <a:off x="3498975" y="3750900"/>
            <a:ext cx="0" cy="382500"/>
          </a:xfrm>
          <a:prstGeom prst="straightConnector1">
            <a:avLst/>
          </a:prstGeom>
          <a:noFill/>
          <a:ln cap="flat" cmpd="sng" w="9525">
            <a:solidFill>
              <a:srgbClr val="FFFFFF"/>
            </a:solidFill>
            <a:prstDash val="solid"/>
            <a:round/>
            <a:headEnd len="med" w="med" type="stealth"/>
            <a:tailEnd len="med" w="med" type="none"/>
          </a:ln>
        </p:spPr>
      </p:cxnSp>
      <p:cxnSp>
        <p:nvCxnSpPr>
          <p:cNvPr id="284" name="Shape 284"/>
          <p:cNvCxnSpPr/>
          <p:nvPr/>
        </p:nvCxnSpPr>
        <p:spPr>
          <a:xfrm>
            <a:off x="3498975" y="4133400"/>
            <a:ext cx="0" cy="569100"/>
          </a:xfrm>
          <a:prstGeom prst="straightConnector1">
            <a:avLst/>
          </a:prstGeom>
          <a:noFill/>
          <a:ln cap="flat" cmpd="sng" w="9525">
            <a:solidFill>
              <a:schemeClr val="dk2"/>
            </a:solidFill>
            <a:prstDash val="solid"/>
            <a:round/>
            <a:headEnd len="med" w="med" type="none"/>
            <a:tailEnd len="med" w="med" type="none"/>
          </a:ln>
        </p:spPr>
      </p:cxnSp>
      <p:sp>
        <p:nvSpPr>
          <p:cNvPr id="285" name="Shape 285"/>
          <p:cNvSpPr txBox="1"/>
          <p:nvPr/>
        </p:nvSpPr>
        <p:spPr>
          <a:xfrm>
            <a:off x="2342100" y="4702500"/>
            <a:ext cx="2071200" cy="992100"/>
          </a:xfrm>
          <a:prstGeom prst="rect">
            <a:avLst/>
          </a:prstGeom>
          <a:noFill/>
          <a:ln cap="flat" cmpd="sng" w="1905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a:spcBef>
                <a:spcPts val="0"/>
              </a:spcBef>
              <a:spcAft>
                <a:spcPts val="0"/>
              </a:spcAft>
              <a:buNone/>
            </a:pPr>
            <a:r>
              <a:rPr lang="en-GB"/>
              <a:t>This will hide the comparison view, and just show you commits on your current branch.</a:t>
            </a:r>
            <a:endParaRPr/>
          </a:p>
        </p:txBody>
      </p:sp>
      <p:cxnSp>
        <p:nvCxnSpPr>
          <p:cNvPr id="286" name="Shape 286"/>
          <p:cNvCxnSpPr/>
          <p:nvPr/>
        </p:nvCxnSpPr>
        <p:spPr>
          <a:xfrm>
            <a:off x="2662250" y="3440900"/>
            <a:ext cx="0" cy="93900"/>
          </a:xfrm>
          <a:prstGeom prst="straightConnector1">
            <a:avLst/>
          </a:prstGeom>
          <a:noFill/>
          <a:ln cap="flat" cmpd="sng" w="9525">
            <a:solidFill>
              <a:srgbClr val="FFFFFF"/>
            </a:solidFill>
            <a:prstDash val="solid"/>
            <a:round/>
            <a:headEnd len="med" w="med" type="none"/>
            <a:tailEnd len="med" w="med" type="stealth"/>
          </a:ln>
        </p:spPr>
      </p:cxnSp>
      <p:sp>
        <p:nvSpPr>
          <p:cNvPr id="287" name="Shape 287"/>
          <p:cNvSpPr/>
          <p:nvPr/>
        </p:nvSpPr>
        <p:spPr>
          <a:xfrm>
            <a:off x="2662250" y="2447925"/>
            <a:ext cx="3786175" cy="992975"/>
          </a:xfrm>
          <a:custGeom>
            <a:pathLst>
              <a:path extrusionOk="0" h="39719" w="151447">
                <a:moveTo>
                  <a:pt x="0" y="39719"/>
                </a:moveTo>
                <a:lnTo>
                  <a:pt x="0" y="18288"/>
                </a:lnTo>
                <a:lnTo>
                  <a:pt x="151447" y="18383"/>
                </a:lnTo>
                <a:lnTo>
                  <a:pt x="151352" y="0"/>
                </a:lnTo>
              </a:path>
            </a:pathLst>
          </a:custGeom>
          <a:noFill/>
          <a:ln cap="flat" cmpd="sng" w="9525">
            <a:solidFill>
              <a:schemeClr val="dk2"/>
            </a:solidFill>
            <a:prstDash val="solid"/>
            <a:round/>
            <a:headEnd len="med" w="med" type="none"/>
            <a:tailEnd len="med" w="med" type="none"/>
          </a:ln>
        </p:spPr>
      </p:sp>
      <p:sp>
        <p:nvSpPr>
          <p:cNvPr id="288" name="Shape 288"/>
          <p:cNvSpPr/>
          <p:nvPr/>
        </p:nvSpPr>
        <p:spPr>
          <a:xfrm>
            <a:off x="2743200" y="3733800"/>
            <a:ext cx="457200" cy="1905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9" name="Shape 289"/>
          <p:cNvSpPr txBox="1"/>
          <p:nvPr/>
        </p:nvSpPr>
        <p:spPr>
          <a:xfrm>
            <a:off x="5695900" y="1438275"/>
            <a:ext cx="2929500" cy="1047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GB"/>
              <a:t>This button will merge the selected branch into your current branch.  It will create a new merge commit on your branch</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Shape 29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Merging in GitHub Desktop</a:t>
            </a:r>
            <a:endParaRPr/>
          </a:p>
        </p:txBody>
      </p:sp>
      <p:pic>
        <p:nvPicPr>
          <p:cNvPr id="295" name="Shape 295"/>
          <p:cNvPicPr preferRelativeResize="0"/>
          <p:nvPr/>
        </p:nvPicPr>
        <p:blipFill rotWithShape="1">
          <a:blip r:embed="rId3">
            <a:alphaModFix/>
          </a:blip>
          <a:srcRect b="26761" l="0" r="0" t="0"/>
          <a:stretch/>
        </p:blipFill>
        <p:spPr>
          <a:xfrm>
            <a:off x="518588" y="2766573"/>
            <a:ext cx="8106824" cy="3805676"/>
          </a:xfrm>
          <a:prstGeom prst="rect">
            <a:avLst/>
          </a:prstGeom>
          <a:noFill/>
          <a:ln>
            <a:noFill/>
          </a:ln>
        </p:spPr>
      </p:pic>
      <p:cxnSp>
        <p:nvCxnSpPr>
          <p:cNvPr id="296" name="Shape 296"/>
          <p:cNvCxnSpPr/>
          <p:nvPr/>
        </p:nvCxnSpPr>
        <p:spPr>
          <a:xfrm flipH="1" rot="10800000">
            <a:off x="7061325" y="3400425"/>
            <a:ext cx="1500" cy="436200"/>
          </a:xfrm>
          <a:prstGeom prst="straightConnector1">
            <a:avLst/>
          </a:prstGeom>
          <a:noFill/>
          <a:ln cap="flat" cmpd="sng" w="9525">
            <a:solidFill>
              <a:srgbClr val="FFFFFF"/>
            </a:solidFill>
            <a:prstDash val="solid"/>
            <a:round/>
            <a:headEnd len="med" w="med" type="stealth"/>
            <a:tailEnd len="med" w="med" type="none"/>
          </a:ln>
        </p:spPr>
      </p:cxnSp>
      <p:cxnSp>
        <p:nvCxnSpPr>
          <p:cNvPr id="297" name="Shape 297"/>
          <p:cNvCxnSpPr/>
          <p:nvPr/>
        </p:nvCxnSpPr>
        <p:spPr>
          <a:xfrm rot="10800000">
            <a:off x="7062075" y="2766575"/>
            <a:ext cx="0" cy="628800"/>
          </a:xfrm>
          <a:prstGeom prst="straightConnector1">
            <a:avLst/>
          </a:prstGeom>
          <a:noFill/>
          <a:ln cap="flat" cmpd="sng" w="9525">
            <a:solidFill>
              <a:schemeClr val="dk2"/>
            </a:solidFill>
            <a:prstDash val="solid"/>
            <a:round/>
            <a:headEnd len="med" w="med" type="none"/>
            <a:tailEnd len="med" w="med" type="none"/>
          </a:ln>
        </p:spPr>
      </p:cxnSp>
      <p:sp>
        <p:nvSpPr>
          <p:cNvPr id="298" name="Shape 298"/>
          <p:cNvSpPr txBox="1"/>
          <p:nvPr/>
        </p:nvSpPr>
        <p:spPr>
          <a:xfrm>
            <a:off x="5486400" y="2390775"/>
            <a:ext cx="3267300" cy="363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GB"/>
              <a:t>This symbol indicates a merge commit.</a:t>
            </a:r>
            <a:endParaRPr/>
          </a:p>
        </p:txBody>
      </p:sp>
      <p:cxnSp>
        <p:nvCxnSpPr>
          <p:cNvPr id="299" name="Shape 299"/>
          <p:cNvCxnSpPr/>
          <p:nvPr/>
        </p:nvCxnSpPr>
        <p:spPr>
          <a:xfrm rot="10800000">
            <a:off x="6136475" y="3400475"/>
            <a:ext cx="2400" cy="338100"/>
          </a:xfrm>
          <a:prstGeom prst="straightConnector1">
            <a:avLst/>
          </a:prstGeom>
          <a:noFill/>
          <a:ln cap="flat" cmpd="sng" w="9525">
            <a:solidFill>
              <a:srgbClr val="FFFFFF"/>
            </a:solidFill>
            <a:prstDash val="solid"/>
            <a:round/>
            <a:headEnd len="med" w="med" type="stealth"/>
            <a:tailEnd len="med" w="med" type="none"/>
          </a:ln>
        </p:spPr>
      </p:cxnSp>
      <p:sp>
        <p:nvSpPr>
          <p:cNvPr id="300" name="Shape 300"/>
          <p:cNvSpPr/>
          <p:nvPr/>
        </p:nvSpPr>
        <p:spPr>
          <a:xfrm>
            <a:off x="3967175" y="2705100"/>
            <a:ext cx="2169300" cy="695325"/>
          </a:xfrm>
          <a:custGeom>
            <a:pathLst>
              <a:path extrusionOk="0" h="27813" w="86772">
                <a:moveTo>
                  <a:pt x="86772" y="27813"/>
                </a:moveTo>
                <a:lnTo>
                  <a:pt x="86772" y="7811"/>
                </a:lnTo>
                <a:lnTo>
                  <a:pt x="0" y="7811"/>
                </a:lnTo>
                <a:lnTo>
                  <a:pt x="0" y="0"/>
                </a:lnTo>
              </a:path>
            </a:pathLst>
          </a:custGeom>
          <a:noFill/>
          <a:ln cap="flat" cmpd="sng" w="9525">
            <a:solidFill>
              <a:schemeClr val="dk2"/>
            </a:solidFill>
            <a:prstDash val="solid"/>
            <a:round/>
            <a:headEnd len="med" w="med" type="none"/>
            <a:tailEnd len="med" w="med" type="none"/>
          </a:ln>
        </p:spPr>
      </p:sp>
      <p:sp>
        <p:nvSpPr>
          <p:cNvPr id="301" name="Shape 301"/>
          <p:cNvSpPr txBox="1"/>
          <p:nvPr/>
        </p:nvSpPr>
        <p:spPr>
          <a:xfrm>
            <a:off x="647700" y="1866900"/>
            <a:ext cx="4743600" cy="838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GB"/>
              <a:t>Notice that there are no more commits shown on the selected branch.  This means that there are no changes there that you don’t already have on your current branch.</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Shape 30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Pull requests</a:t>
            </a:r>
            <a:endParaRPr/>
          </a:p>
        </p:txBody>
      </p:sp>
      <p:sp>
        <p:nvSpPr>
          <p:cNvPr id="307" name="Shape 307"/>
          <p:cNvSpPr txBox="1"/>
          <p:nvPr>
            <p:ph idx="1" type="body"/>
          </p:nvPr>
        </p:nvSpPr>
        <p:spPr>
          <a:xfrm>
            <a:off x="311700" y="1536625"/>
            <a:ext cx="8520600" cy="2616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If you’re working in a shared repository, you should generally use </a:t>
            </a:r>
            <a:r>
              <a:rPr b="1" lang="en-GB"/>
              <a:t>pull requests</a:t>
            </a:r>
            <a:r>
              <a:rPr lang="en-GB"/>
              <a:t> instead of merging directly, particularly when adding things to a ‘master’ branch.   This ensures that everyone knows about the changes you’re about to make, and has the chance to review them and ask questions/make suggestions if necessary.</a:t>
            </a:r>
            <a:endParaRPr/>
          </a:p>
          <a:p>
            <a:pPr indent="0" lvl="0" marL="0" rtl="0">
              <a:spcBef>
                <a:spcPts val="1600"/>
              </a:spcBef>
              <a:spcAft>
                <a:spcPts val="1600"/>
              </a:spcAft>
              <a:buNone/>
            </a:pPr>
            <a:r>
              <a:rPr lang="en-GB"/>
              <a:t>Once you’ve submitted a pull request, you (and others) can view it on GitHub, add comments, etc., before accepting.  Once you’ve accepted a pull request , GitHub will create a merge commit for you.</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Shape 312"/>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Pull requests in GitHub Desktop</a:t>
            </a:r>
            <a:endParaRPr/>
          </a:p>
        </p:txBody>
      </p:sp>
      <p:pic>
        <p:nvPicPr>
          <p:cNvPr id="313" name="Shape 313"/>
          <p:cNvPicPr preferRelativeResize="0"/>
          <p:nvPr/>
        </p:nvPicPr>
        <p:blipFill rotWithShape="1">
          <a:blip r:embed="rId3">
            <a:alphaModFix/>
          </a:blip>
          <a:srcRect b="0" l="42798" r="0" t="0"/>
          <a:stretch/>
        </p:blipFill>
        <p:spPr>
          <a:xfrm>
            <a:off x="311700" y="1356875"/>
            <a:ext cx="4637099" cy="5196324"/>
          </a:xfrm>
          <a:prstGeom prst="rect">
            <a:avLst/>
          </a:prstGeom>
          <a:noFill/>
          <a:ln>
            <a:noFill/>
          </a:ln>
        </p:spPr>
      </p:pic>
      <p:sp>
        <p:nvSpPr>
          <p:cNvPr id="314" name="Shape 314"/>
          <p:cNvSpPr/>
          <p:nvPr/>
        </p:nvSpPr>
        <p:spPr>
          <a:xfrm>
            <a:off x="3740700" y="1695450"/>
            <a:ext cx="809700" cy="2763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315" name="Shape 315"/>
          <p:cNvCxnSpPr/>
          <p:nvPr/>
        </p:nvCxnSpPr>
        <p:spPr>
          <a:xfrm rot="10800000">
            <a:off x="4495725" y="2686050"/>
            <a:ext cx="695400" cy="0"/>
          </a:xfrm>
          <a:prstGeom prst="straightConnector1">
            <a:avLst/>
          </a:prstGeom>
          <a:noFill/>
          <a:ln cap="flat" cmpd="sng" w="9525">
            <a:solidFill>
              <a:schemeClr val="dk2"/>
            </a:solidFill>
            <a:prstDash val="solid"/>
            <a:round/>
            <a:headEnd len="med" w="med" type="none"/>
            <a:tailEnd len="med" w="med" type="stealth"/>
          </a:ln>
        </p:spPr>
      </p:cxnSp>
      <p:sp>
        <p:nvSpPr>
          <p:cNvPr id="316" name="Shape 316"/>
          <p:cNvSpPr txBox="1"/>
          <p:nvPr/>
        </p:nvSpPr>
        <p:spPr>
          <a:xfrm>
            <a:off x="5191125" y="2304300"/>
            <a:ext cx="3448200" cy="763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GB"/>
              <a:t>This shows the branch you’ll be merging into, and the branch the changes will be coming from</a:t>
            </a:r>
            <a:endParaRPr/>
          </a:p>
        </p:txBody>
      </p:sp>
      <p:cxnSp>
        <p:nvCxnSpPr>
          <p:cNvPr id="317" name="Shape 317"/>
          <p:cNvCxnSpPr/>
          <p:nvPr/>
        </p:nvCxnSpPr>
        <p:spPr>
          <a:xfrm rot="10800000">
            <a:off x="4495725" y="3571875"/>
            <a:ext cx="695400" cy="0"/>
          </a:xfrm>
          <a:prstGeom prst="straightConnector1">
            <a:avLst/>
          </a:prstGeom>
          <a:noFill/>
          <a:ln cap="flat" cmpd="sng" w="9525">
            <a:solidFill>
              <a:schemeClr val="dk2"/>
            </a:solidFill>
            <a:prstDash val="solid"/>
            <a:round/>
            <a:headEnd len="med" w="med" type="none"/>
            <a:tailEnd len="med" w="med" type="stealth"/>
          </a:ln>
        </p:spPr>
      </p:cxnSp>
      <p:sp>
        <p:nvSpPr>
          <p:cNvPr id="318" name="Shape 318"/>
          <p:cNvSpPr txBox="1"/>
          <p:nvPr/>
        </p:nvSpPr>
        <p:spPr>
          <a:xfrm>
            <a:off x="5191125" y="3267063"/>
            <a:ext cx="3448200" cy="609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GB"/>
              <a:t>Add a description so others using the repository know what the changes are for</a:t>
            </a:r>
            <a:endParaRPr/>
          </a:p>
        </p:txBody>
      </p:sp>
      <p:cxnSp>
        <p:nvCxnSpPr>
          <p:cNvPr id="319" name="Shape 319"/>
          <p:cNvCxnSpPr/>
          <p:nvPr/>
        </p:nvCxnSpPr>
        <p:spPr>
          <a:xfrm rot="10800000">
            <a:off x="2431275" y="1995600"/>
            <a:ext cx="900" cy="308700"/>
          </a:xfrm>
          <a:prstGeom prst="straightConnector1">
            <a:avLst/>
          </a:prstGeom>
          <a:noFill/>
          <a:ln cap="flat" cmpd="sng" w="9525">
            <a:solidFill>
              <a:srgbClr val="FFFFFF"/>
            </a:solidFill>
            <a:prstDash val="solid"/>
            <a:round/>
            <a:headEnd len="med" w="med" type="stealth"/>
            <a:tailEnd len="med" w="med" type="none"/>
          </a:ln>
        </p:spPr>
      </p:cxnSp>
      <p:cxnSp>
        <p:nvCxnSpPr>
          <p:cNvPr id="320" name="Shape 320"/>
          <p:cNvCxnSpPr/>
          <p:nvPr/>
        </p:nvCxnSpPr>
        <p:spPr>
          <a:xfrm>
            <a:off x="4333875" y="4048125"/>
            <a:ext cx="962100" cy="609600"/>
          </a:xfrm>
          <a:prstGeom prst="bentConnector3">
            <a:avLst>
              <a:gd fmla="val 50000" name="adj1"/>
            </a:avLst>
          </a:prstGeom>
          <a:noFill/>
          <a:ln cap="flat" cmpd="sng" w="9525">
            <a:solidFill>
              <a:schemeClr val="dk2"/>
            </a:solidFill>
            <a:prstDash val="solid"/>
            <a:round/>
            <a:headEnd len="med" w="med" type="stealth"/>
            <a:tailEnd len="med" w="med" type="none"/>
          </a:ln>
        </p:spPr>
      </p:cxnSp>
      <p:sp>
        <p:nvSpPr>
          <p:cNvPr id="321" name="Shape 321"/>
          <p:cNvSpPr txBox="1"/>
          <p:nvPr/>
        </p:nvSpPr>
        <p:spPr>
          <a:xfrm>
            <a:off x="5295975" y="4075950"/>
            <a:ext cx="3448200" cy="2286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GB"/>
              <a:t>Sometimes, if the same file has been changed on multiple branches, Git doesn’t know how to combine the changes.  In this case, you’ll be notified of potential conflicts, which you can sort out from GitHub.  If there are no conflicts, the request can be automatically merged, although this won’t happen until someone accepts the pull request.</a:t>
            </a:r>
            <a:endParaRPr/>
          </a:p>
        </p:txBody>
      </p:sp>
      <p:sp>
        <p:nvSpPr>
          <p:cNvPr id="322" name="Shape 322"/>
          <p:cNvSpPr/>
          <p:nvPr/>
        </p:nvSpPr>
        <p:spPr>
          <a:xfrm>
            <a:off x="2431275" y="1443150"/>
            <a:ext cx="2971800" cy="552450"/>
          </a:xfrm>
          <a:custGeom>
            <a:pathLst>
              <a:path extrusionOk="0" h="22098" w="118872">
                <a:moveTo>
                  <a:pt x="0" y="22098"/>
                </a:moveTo>
                <a:lnTo>
                  <a:pt x="0" y="0"/>
                </a:lnTo>
                <a:lnTo>
                  <a:pt x="118872" y="0"/>
                </a:lnTo>
              </a:path>
            </a:pathLst>
          </a:custGeom>
          <a:noFill/>
          <a:ln cap="flat" cmpd="sng" w="9525">
            <a:solidFill>
              <a:schemeClr val="dk2"/>
            </a:solidFill>
            <a:prstDash val="solid"/>
            <a:round/>
            <a:headEnd len="med" w="med" type="none"/>
            <a:tailEnd len="med" w="med" type="none"/>
          </a:ln>
        </p:spPr>
      </p:sp>
      <p:sp>
        <p:nvSpPr>
          <p:cNvPr id="323" name="Shape 323"/>
          <p:cNvSpPr txBox="1"/>
          <p:nvPr/>
        </p:nvSpPr>
        <p:spPr>
          <a:xfrm>
            <a:off x="5403075" y="1155075"/>
            <a:ext cx="3340800" cy="609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GB"/>
              <a:t>This shows you the merge that will be made if the pull request is accepted.</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Shape 328"/>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Pull requests in GitHub</a:t>
            </a:r>
            <a:endParaRPr/>
          </a:p>
        </p:txBody>
      </p:sp>
      <p:pic>
        <p:nvPicPr>
          <p:cNvPr id="329" name="Shape 329"/>
          <p:cNvPicPr preferRelativeResize="0"/>
          <p:nvPr/>
        </p:nvPicPr>
        <p:blipFill rotWithShape="1">
          <a:blip r:embed="rId3">
            <a:alphaModFix/>
          </a:blip>
          <a:srcRect b="0" l="11691" r="9895" t="0"/>
          <a:stretch/>
        </p:blipFill>
        <p:spPr>
          <a:xfrm>
            <a:off x="0" y="1336150"/>
            <a:ext cx="9143999" cy="552185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Shape 33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Learning Resources</a:t>
            </a:r>
            <a:endParaRPr/>
          </a:p>
        </p:txBody>
      </p:sp>
      <p:sp>
        <p:nvSpPr>
          <p:cNvPr id="335" name="Shape 335"/>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GB" u="sng">
                <a:solidFill>
                  <a:schemeClr val="hlink"/>
                </a:solidFill>
                <a:hlinkClick r:id="rId3"/>
              </a:rPr>
              <a:t>https://guides.github.com/</a:t>
            </a:r>
            <a:endParaRPr/>
          </a:p>
          <a:p>
            <a:pPr indent="-317500" lvl="1" marL="914400" rtl="0">
              <a:spcBef>
                <a:spcPts val="0"/>
              </a:spcBef>
              <a:spcAft>
                <a:spcPts val="0"/>
              </a:spcAft>
              <a:buSzPts val="1400"/>
              <a:buChar char="○"/>
            </a:pPr>
            <a:r>
              <a:rPr lang="en-GB"/>
              <a:t>In particular, </a:t>
            </a:r>
            <a:r>
              <a:rPr lang="en-GB" u="sng">
                <a:solidFill>
                  <a:schemeClr val="hlink"/>
                </a:solidFill>
                <a:hlinkClick r:id="rId4"/>
              </a:rPr>
              <a:t>https://guides.github.com/introduction/git-handbook/</a:t>
            </a:r>
            <a:r>
              <a:rPr lang="en-GB"/>
              <a:t> and </a:t>
            </a:r>
            <a:r>
              <a:rPr lang="en-GB" u="sng">
                <a:solidFill>
                  <a:schemeClr val="hlink"/>
                </a:solidFill>
                <a:hlinkClick r:id="rId5"/>
              </a:rPr>
              <a:t>https://guides.github.com/activities/hello-world/</a:t>
            </a:r>
            <a:r>
              <a:rPr lang="en-GB"/>
              <a:t> are a good place to start</a:t>
            </a:r>
            <a:endParaRPr/>
          </a:p>
          <a:p>
            <a:pPr indent="0" lvl="0" marL="457200" rtl="0">
              <a:spcBef>
                <a:spcPts val="1600"/>
              </a:spcBef>
              <a:spcAft>
                <a:spcPts val="0"/>
              </a:spcAft>
              <a:buNone/>
            </a:pPr>
            <a:r>
              <a:t/>
            </a:r>
            <a:endParaRPr/>
          </a:p>
          <a:p>
            <a:pPr indent="-342900" lvl="0" marL="457200" rtl="0">
              <a:spcBef>
                <a:spcPts val="1600"/>
              </a:spcBef>
              <a:spcAft>
                <a:spcPts val="0"/>
              </a:spcAft>
              <a:buSzPts val="1800"/>
              <a:buChar char="●"/>
            </a:pPr>
            <a:r>
              <a:rPr lang="en-GB" u="sng">
                <a:solidFill>
                  <a:schemeClr val="hlink"/>
                </a:solidFill>
                <a:hlinkClick r:id="rId6"/>
              </a:rPr>
              <a:t>https://www.codecademy.com/learn/learn-git</a:t>
            </a:r>
            <a:endParaRPr/>
          </a:p>
          <a:p>
            <a:pPr indent="0" lvl="0" marL="0" rtl="0">
              <a:spcBef>
                <a:spcPts val="1600"/>
              </a:spcBef>
              <a:spcAft>
                <a:spcPts val="0"/>
              </a:spcAft>
              <a:buNone/>
            </a:pPr>
            <a:r>
              <a:t/>
            </a:r>
            <a:endParaRPr/>
          </a:p>
          <a:p>
            <a:pPr indent="-342900" lvl="0" marL="457200" rtl="0">
              <a:spcBef>
                <a:spcPts val="1600"/>
              </a:spcBef>
              <a:spcAft>
                <a:spcPts val="0"/>
              </a:spcAft>
              <a:buSzPts val="1800"/>
              <a:buChar char="●"/>
            </a:pPr>
            <a:r>
              <a:rPr lang="en-GB" u="sng">
                <a:solidFill>
                  <a:schemeClr val="hlink"/>
                </a:solidFill>
                <a:hlinkClick r:id="rId7"/>
              </a:rPr>
              <a:t>https://www.codeschool.com/courses/try-git</a:t>
            </a:r>
            <a:endParaRPr/>
          </a:p>
          <a:p>
            <a:pPr indent="0" lvl="0" marL="0" rtl="0">
              <a:spcBef>
                <a:spcPts val="1600"/>
              </a:spcBef>
              <a:spcAft>
                <a:spcPts val="0"/>
              </a:spcAft>
              <a:buNone/>
            </a:pPr>
            <a:r>
              <a:t/>
            </a:r>
            <a:endParaRPr/>
          </a:p>
          <a:p>
            <a:pPr indent="-342900" lvl="0" marL="457200" rtl="0">
              <a:spcBef>
                <a:spcPts val="1600"/>
              </a:spcBef>
              <a:spcAft>
                <a:spcPts val="0"/>
              </a:spcAft>
              <a:buSzPts val="1800"/>
              <a:buChar char="●"/>
            </a:pPr>
            <a:r>
              <a:rPr lang="en-GB" u="sng">
                <a:solidFill>
                  <a:schemeClr val="hlink"/>
                </a:solidFill>
                <a:hlinkClick r:id="rId8"/>
              </a:rPr>
              <a:t>https://www.atlassian.com/git</a:t>
            </a:r>
            <a:endParaRPr/>
          </a:p>
          <a:p>
            <a:pPr indent="-317500" lvl="1" marL="914400" rtl="0">
              <a:spcBef>
                <a:spcPts val="0"/>
              </a:spcBef>
              <a:spcAft>
                <a:spcPts val="0"/>
              </a:spcAft>
              <a:buSzPts val="1400"/>
              <a:buChar char="○"/>
            </a:pPr>
            <a:r>
              <a:rPr lang="en-GB"/>
              <a:t>This one is from the company behind Bitbucket – a popular alternative to GitHub – so some of the information is geared towards their software, but the basic lessons are still pretty good.</a:t>
            </a:r>
            <a:endParaRPr/>
          </a:p>
          <a:p>
            <a:pPr indent="0" lvl="0" marL="0" rtl="0">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What is GitHub?</a:t>
            </a:r>
            <a:endParaRPr/>
          </a:p>
        </p:txBody>
      </p:sp>
      <p:sp>
        <p:nvSpPr>
          <p:cNvPr id="67" name="Shape 67"/>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GitHub is an online hosting service for Git repositories (more on these later).  It is the main service we use in this group for sharing and collaborating on code.</a:t>
            </a:r>
            <a:endParaRPr/>
          </a:p>
          <a:p>
            <a:pPr indent="0" lvl="0" marL="0">
              <a:spcBef>
                <a:spcPts val="1600"/>
              </a:spcBef>
              <a:spcAft>
                <a:spcPts val="0"/>
              </a:spcAft>
              <a:buNone/>
            </a:pPr>
            <a:r>
              <a:rPr lang="en-GB"/>
              <a:t>Besides storing and working with code (or anything else you put in a repository), it includes tools for documentation, issue tracking, collaborating, etc.</a:t>
            </a:r>
            <a:endParaRPr/>
          </a:p>
          <a:p>
            <a:pPr indent="0" lvl="0" marL="0">
              <a:spcBef>
                <a:spcPts val="1600"/>
              </a:spcBef>
              <a:spcAft>
                <a:spcPts val="0"/>
              </a:spcAft>
              <a:buNone/>
            </a:pPr>
            <a:r>
              <a:t/>
            </a:r>
            <a:endParaRPr/>
          </a:p>
          <a:p>
            <a:pPr indent="0" lvl="0" marL="0">
              <a:spcBef>
                <a:spcPts val="1600"/>
              </a:spcBef>
              <a:spcAft>
                <a:spcPts val="1600"/>
              </a:spcAft>
              <a:buNone/>
            </a:pPr>
            <a:r>
              <a:rPr lang="en-GB"/>
              <a:t>GitHub also makes a GUI tool called GitHub Desktop.  It doesn’t have all the bells and whistles of some other Git GUIs, but it’s easy to use and is particularly designed for repositories hosted on GitHub, so it’s probably a good choice if you’re just getting started with Git.  I’ll be showing you how to use some of its features in this presentation.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Why you should use Git</a:t>
            </a:r>
            <a:endParaRPr/>
          </a:p>
        </p:txBody>
      </p:sp>
      <p:pic>
        <p:nvPicPr>
          <p:cNvPr id="73" name="Shape 73"/>
          <p:cNvPicPr preferRelativeResize="0"/>
          <p:nvPr/>
        </p:nvPicPr>
        <p:blipFill>
          <a:blip r:embed="rId3">
            <a:alphaModFix/>
          </a:blip>
          <a:stretch>
            <a:fillRect/>
          </a:stretch>
        </p:blipFill>
        <p:spPr>
          <a:xfrm>
            <a:off x="1047750" y="1833554"/>
            <a:ext cx="7048500" cy="3190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Why you should use Git</a:t>
            </a:r>
            <a:endParaRPr/>
          </a:p>
        </p:txBody>
      </p:sp>
      <p:sp>
        <p:nvSpPr>
          <p:cNvPr id="79" name="Shape 79"/>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Just like you’d keep a notebook for doing experiments in a wet lab, it’s important to keep track of changes to your code when you’re using it for analysis, sampling, etc.</a:t>
            </a:r>
            <a:endParaRPr/>
          </a:p>
          <a:p>
            <a:pPr indent="0" lvl="0" marL="0">
              <a:spcBef>
                <a:spcPts val="1600"/>
              </a:spcBef>
              <a:spcAft>
                <a:spcPts val="0"/>
              </a:spcAft>
              <a:buNone/>
            </a:pPr>
            <a:r>
              <a:rPr lang="en-GB"/>
              <a:t>It makes coding easier - you can see what you’ve tried that didn’t work, keep track of why you’ve made changes, etc., without having to clutter up your code with huge comment blocks or save many copies of each file.  You can also undo mistakes, work on multiple copies of something at the same time, and jump between versions.</a:t>
            </a:r>
            <a:endParaRPr/>
          </a:p>
          <a:p>
            <a:pPr indent="0" lvl="0" marL="0">
              <a:spcBef>
                <a:spcPts val="1600"/>
              </a:spcBef>
              <a:spcAft>
                <a:spcPts val="0"/>
              </a:spcAft>
              <a:buNone/>
            </a:pPr>
            <a:r>
              <a:rPr lang="en-GB"/>
              <a:t>You can collaborate with other people easily while keeping track of everyone’s contributions.</a:t>
            </a:r>
            <a:endParaRPr/>
          </a:p>
          <a:p>
            <a:pPr indent="0" lvl="0" marL="0">
              <a:spcBef>
                <a:spcPts val="1600"/>
              </a:spcBef>
              <a:spcAft>
                <a:spcPts val="1600"/>
              </a:spcAft>
              <a:buNone/>
            </a:pPr>
            <a:r>
              <a:rPr lang="en-GB"/>
              <a:t>When combined with GitHub (or another hosting service), it’s a good way to </a:t>
            </a:r>
            <a:r>
              <a:rPr lang="en-GB"/>
              <a:t>back up</a:t>
            </a:r>
            <a:r>
              <a:rPr lang="en-GB"/>
              <a:t> your work</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How to use Git</a:t>
            </a:r>
            <a:endParaRPr/>
          </a:p>
        </p:txBody>
      </p:sp>
      <p:pic>
        <p:nvPicPr>
          <p:cNvPr id="85" name="Shape 85"/>
          <p:cNvPicPr preferRelativeResize="0"/>
          <p:nvPr/>
        </p:nvPicPr>
        <p:blipFill>
          <a:blip r:embed="rId3">
            <a:alphaModFix/>
          </a:blip>
          <a:stretch>
            <a:fillRect/>
          </a:stretch>
        </p:blipFill>
        <p:spPr>
          <a:xfrm>
            <a:off x="3000375" y="1537750"/>
            <a:ext cx="3143250" cy="4552950"/>
          </a:xfrm>
          <a:prstGeom prst="rect">
            <a:avLst/>
          </a:prstGeom>
          <a:noFill/>
          <a:ln>
            <a:noFill/>
          </a:ln>
        </p:spPr>
      </p:pic>
      <p:sp>
        <p:nvSpPr>
          <p:cNvPr id="86" name="Shape 86"/>
          <p:cNvSpPr txBox="1"/>
          <p:nvPr/>
        </p:nvSpPr>
        <p:spPr>
          <a:xfrm>
            <a:off x="5518575" y="6034700"/>
            <a:ext cx="671700" cy="139800"/>
          </a:xfrm>
          <a:prstGeom prst="rect">
            <a:avLst/>
          </a:prstGeom>
          <a:noFill/>
          <a:ln>
            <a:noFill/>
          </a:ln>
        </p:spPr>
        <p:txBody>
          <a:bodyPr anchorCtr="0" anchor="t" bIns="91425" lIns="91425" spcFirstLastPara="1" rIns="91425" wrap="square" tIns="91425">
            <a:noAutofit/>
          </a:bodyPr>
          <a:lstStyle/>
          <a:p>
            <a:pPr indent="0" lvl="0" marL="0" algn="r">
              <a:spcBef>
                <a:spcPts val="0"/>
              </a:spcBef>
              <a:spcAft>
                <a:spcPts val="0"/>
              </a:spcAft>
              <a:buNone/>
            </a:pPr>
            <a:r>
              <a:rPr lang="en-GB" sz="600"/>
              <a:t>xkcd.com</a:t>
            </a:r>
            <a:endParaRPr sz="600"/>
          </a:p>
          <a:p>
            <a:pPr indent="0" lvl="0" marL="0">
              <a:spcBef>
                <a:spcPts val="0"/>
              </a:spcBef>
              <a:spcAft>
                <a:spcPts val="0"/>
              </a:spcAft>
              <a:buNone/>
            </a:pPr>
            <a:r>
              <a:t/>
            </a:r>
            <a:endParaRPr sz="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Shape 91"/>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How to use Git</a:t>
            </a:r>
            <a:endParaRPr/>
          </a:p>
        </p:txBody>
      </p:sp>
      <p:sp>
        <p:nvSpPr>
          <p:cNvPr id="92" name="Shape 92"/>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Git has a reputation for being unintuitive and difficult to learn (not entirely without reason), but the basics are pretty simple.  If you use a GUI, it’s even easier.</a:t>
            </a:r>
            <a:endParaRPr/>
          </a:p>
          <a:p>
            <a:pPr indent="0" lvl="0" marL="0">
              <a:spcBef>
                <a:spcPts val="1600"/>
              </a:spcBef>
              <a:spcAft>
                <a:spcPts val="0"/>
              </a:spcAft>
              <a:buNone/>
            </a:pPr>
            <a:r>
              <a:t/>
            </a:r>
            <a:endParaRPr/>
          </a:p>
          <a:p>
            <a:pPr indent="0" lvl="0" marL="0">
              <a:spcBef>
                <a:spcPts val="1600"/>
              </a:spcBef>
              <a:spcAft>
                <a:spcPts val="1600"/>
              </a:spcAft>
              <a:buNone/>
            </a:pPr>
            <a:r>
              <a:rPr lang="en-GB"/>
              <a:t>The most important concepts to understand are </a:t>
            </a:r>
            <a:r>
              <a:rPr b="1" lang="en-GB"/>
              <a:t>repositories</a:t>
            </a:r>
            <a:r>
              <a:rPr lang="en-GB"/>
              <a:t>, </a:t>
            </a:r>
            <a:r>
              <a:rPr b="1" lang="en-GB"/>
              <a:t>commits</a:t>
            </a:r>
            <a:r>
              <a:rPr lang="en-GB"/>
              <a:t>, </a:t>
            </a:r>
            <a:r>
              <a:rPr b="1" lang="en-GB"/>
              <a:t>pushing</a:t>
            </a:r>
            <a:r>
              <a:rPr lang="en-GB"/>
              <a:t>/</a:t>
            </a:r>
            <a:r>
              <a:rPr b="1" lang="en-GB"/>
              <a:t>pulling</a:t>
            </a:r>
            <a:r>
              <a:rPr lang="en-GB"/>
              <a:t>, and </a:t>
            </a:r>
            <a:r>
              <a:rPr b="1" lang="en-GB"/>
              <a:t>branches</a:t>
            </a:r>
            <a:r>
              <a:rPr lang="en-GB"/>
              <a: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Shape 97"/>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How to use Git - GitHub Desktop</a:t>
            </a:r>
            <a:endParaRPr/>
          </a:p>
        </p:txBody>
      </p:sp>
      <p:pic>
        <p:nvPicPr>
          <p:cNvPr id="98" name="Shape 98"/>
          <p:cNvPicPr preferRelativeResize="0"/>
          <p:nvPr/>
        </p:nvPicPr>
        <p:blipFill>
          <a:blip r:embed="rId3">
            <a:alphaModFix/>
          </a:blip>
          <a:stretch>
            <a:fillRect/>
          </a:stretch>
        </p:blipFill>
        <p:spPr>
          <a:xfrm>
            <a:off x="365788" y="1356875"/>
            <a:ext cx="8412425" cy="5392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Shape 103"/>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Repositories</a:t>
            </a:r>
            <a:endParaRPr/>
          </a:p>
        </p:txBody>
      </p:sp>
      <p:sp>
        <p:nvSpPr>
          <p:cNvPr id="104" name="Shape 104"/>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A repository is basically just a folder that you’ve told Git to track.  </a:t>
            </a:r>
            <a:endParaRPr/>
          </a:p>
          <a:p>
            <a:pPr indent="0" lvl="0" marL="0">
              <a:spcBef>
                <a:spcPts val="1600"/>
              </a:spcBef>
              <a:spcAft>
                <a:spcPts val="0"/>
              </a:spcAft>
              <a:buNone/>
            </a:pPr>
            <a:r>
              <a:rPr lang="en-GB"/>
              <a:t>You can make one online with GitHub, through GitHub Desktop, or just by picking a folder on your computer, navigating to it in the terminal, and typing </a:t>
            </a:r>
            <a:r>
              <a:rPr lang="en-GB">
                <a:latin typeface="Courier New"/>
                <a:ea typeface="Courier New"/>
                <a:cs typeface="Courier New"/>
                <a:sym typeface="Courier New"/>
              </a:rPr>
              <a:t>git init</a:t>
            </a:r>
            <a:r>
              <a:rPr lang="en-GB"/>
              <a:t>.</a:t>
            </a:r>
            <a:endParaRPr/>
          </a:p>
          <a:p>
            <a:pPr indent="0" lvl="0" marL="0">
              <a:spcBef>
                <a:spcPts val="1600"/>
              </a:spcBef>
              <a:spcAft>
                <a:spcPts val="1600"/>
              </a:spcAft>
              <a:buNone/>
            </a:pPr>
            <a:r>
              <a:rPr lang="en-GB"/>
              <a:t>Once you’ve created a repository (or downloaded one from e.g. GitHub, called </a:t>
            </a:r>
            <a:r>
              <a:rPr b="1" lang="en-GB"/>
              <a:t>cloning</a:t>
            </a:r>
            <a:r>
              <a:rPr lang="en-GB"/>
              <a:t>), you can use Git to keep track of anything you add, remove, or change in the folder.</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