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19202400" cy="16459200"/>
  <p:notesSz cx="6858000" cy="9144000"/>
  <p:defaultText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52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74"/>
    <a:srgbClr val="09306B"/>
    <a:srgbClr val="1A4BA9"/>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613" autoAdjust="0"/>
    <p:restoredTop sz="96357" autoAdjust="0"/>
  </p:normalViewPr>
  <p:slideViewPr>
    <p:cSldViewPr>
      <p:cViewPr>
        <p:scale>
          <a:sx n="75" d="100"/>
          <a:sy n="75" d="100"/>
        </p:scale>
        <p:origin x="222" y="-2724"/>
      </p:cViewPr>
      <p:guideLst>
        <p:guide orient="horz" pos="8400"/>
        <p:guide pos="52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4/28/2019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04800" y="304800"/>
            <a:ext cx="18592800" cy="1676400"/>
          </a:xfrm>
          <a:prstGeom prst="rect">
            <a:avLst/>
          </a:prstGeom>
          <a:solidFill>
            <a:srgbClr val="01014B"/>
          </a:solidFill>
          <a:ln>
            <a:solidFill>
              <a:srgbClr val="01014B"/>
            </a:solidFill>
          </a:ln>
        </p:spPr>
        <p:txBody>
          <a:bodyPr vert="horz" anchor="ctr" anchorCtr="1"/>
          <a:lstStyle>
            <a:lvl1pPr>
              <a:defRPr sz="36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048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304800" y="2819400"/>
            <a:ext cx="5943600" cy="4343400"/>
          </a:xfrm>
          <a:prstGeom prst="rect">
            <a:avLst/>
          </a:prstGeom>
        </p:spPr>
        <p:txBody>
          <a:bodyPr vert="horz"/>
          <a:lstStyle>
            <a:lvl1pPr marL="0" indent="0">
              <a:buNone/>
              <a:defRPr sz="1600" baseline="0"/>
            </a:lvl1pPr>
            <a:lvl2pPr marL="231775" indent="0">
              <a:buNone/>
              <a:defRPr sz="1600" baseline="0"/>
            </a:lvl2pPr>
            <a:lvl3pPr marL="450850" indent="0">
              <a:buNone/>
              <a:defRPr sz="1600" baseline="0"/>
            </a:lvl3pPr>
            <a:lvl4pPr>
              <a:defRPr sz="1600"/>
            </a:lvl4pPr>
            <a:lvl5pPr>
              <a:defRPr sz="16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04800" y="73152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304800" y="8001000"/>
            <a:ext cx="5943600" cy="36576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04800" y="118110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304800" y="12496800"/>
            <a:ext cx="5943600" cy="36576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66294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12954000" y="12496800"/>
            <a:ext cx="5943600" cy="36576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29540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12954000" y="2819400"/>
            <a:ext cx="5943600" cy="88392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2954000" y="118110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6629400" y="2819400"/>
            <a:ext cx="5943600" cy="13335000"/>
          </a:xfrm>
          <a:prstGeom prst="rect">
            <a:avLst/>
          </a:prstGeom>
        </p:spPr>
        <p:txBody>
          <a:bodyPr vert="horz"/>
          <a:lstStyle>
            <a:lvl1pPr marL="0" indent="0">
              <a:buNone/>
              <a:defRPr sz="1600" baseline="0"/>
            </a:lvl1pPr>
            <a:lvl2pPr marL="231775" indent="0">
              <a:buNone/>
              <a:defRPr sz="1600"/>
            </a:lvl2pPr>
            <a:lvl3pPr>
              <a:defRPr sz="1600"/>
            </a:lvl3pPr>
            <a:lvl4pPr>
              <a:defRPr sz="1600"/>
            </a:lvl4pPr>
            <a:lvl5pPr>
              <a:defRPr sz="16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533400" y="457200"/>
            <a:ext cx="1371600" cy="1371600"/>
          </a:xfrm>
          <a:prstGeom prst="rect">
            <a:avLst/>
          </a:prstGeom>
          <a:solidFill>
            <a:schemeClr val="bg1"/>
          </a:solidFill>
        </p:spPr>
        <p:txBody>
          <a:bodyPr vert="horz"/>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17373600" y="457200"/>
            <a:ext cx="1371600" cy="1371600"/>
          </a:xfrm>
          <a:prstGeom prst="rect">
            <a:avLst/>
          </a:prstGeom>
          <a:solidFill>
            <a:schemeClr val="bg1"/>
          </a:solidFill>
        </p:spPr>
        <p:txBody>
          <a:bodyPr vert="horz"/>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086600" y="8077200"/>
            <a:ext cx="5029200" cy="3352800"/>
          </a:xfrm>
          <a:prstGeom prst="rect">
            <a:avLst/>
          </a:prstGeom>
        </p:spPr>
        <p:txBody>
          <a:bodyPr vert="horz"/>
          <a:lstStyle>
            <a:lvl1pPr marL="0" indent="0">
              <a:buNone/>
              <a:defRPr sz="1600"/>
            </a:lvl1pPr>
          </a:lstStyle>
          <a:p>
            <a:endParaRPr lang="en-US" dirty="0"/>
          </a:p>
        </p:txBody>
      </p:sp>
      <p:sp>
        <p:nvSpPr>
          <p:cNvPr id="40" name="Chart Placeholder 38"/>
          <p:cNvSpPr>
            <a:spLocks noGrp="1"/>
          </p:cNvSpPr>
          <p:nvPr>
            <p:ph type="chart" sz="quarter" idx="25"/>
          </p:nvPr>
        </p:nvSpPr>
        <p:spPr>
          <a:xfrm>
            <a:off x="7086600" y="12268200"/>
            <a:ext cx="5029200" cy="3352800"/>
          </a:xfrm>
          <a:prstGeom prst="rect">
            <a:avLst/>
          </a:prstGeom>
        </p:spPr>
        <p:txBody>
          <a:bodyPr vert="horz"/>
          <a:lstStyle>
            <a:lvl1pPr marL="0" indent="0">
              <a:buNone/>
              <a:defRPr sz="16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26000" y="16201437"/>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37740" rtl="0" eaLnBrk="1" latinLnBrk="0" hangingPunct="1">
        <a:spcBef>
          <a:spcPct val="0"/>
        </a:spcBef>
        <a:buNone/>
        <a:defRPr sz="9800" kern="1200">
          <a:solidFill>
            <a:schemeClr val="tx1"/>
          </a:solidFill>
          <a:latin typeface="+mj-lt"/>
          <a:ea typeface="+mj-ea"/>
          <a:cs typeface="+mj-cs"/>
        </a:defRPr>
      </a:lvl1pPr>
    </p:titleStyle>
    <p:bodyStyle>
      <a:lvl1pPr marL="764153" indent="-764153" algn="l" defTabSz="2037740" rtl="0" eaLnBrk="1" latinLnBrk="0" hangingPunct="1">
        <a:spcBef>
          <a:spcPct val="20000"/>
        </a:spcBef>
        <a:buFont typeface="Arial" pitchFamily="34" charset="0"/>
        <a:buChar char="•"/>
        <a:defRPr sz="71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chives.caltech.edu/pictures/1.10-29.jpg" TargetMode="External"/><Relationship Id="rId13" Type="http://schemas.openxmlformats.org/officeDocument/2006/relationships/image" Target="../media/image7.png"/><Relationship Id="rId18" Type="http://schemas.openxmlformats.org/officeDocument/2006/relationships/image" Target="../media/image12.jpeg"/><Relationship Id="rId3" Type="http://schemas.openxmlformats.org/officeDocument/2006/relationships/image" Target="../media/image3.png"/><Relationship Id="rId7" Type="http://schemas.openxmlformats.org/officeDocument/2006/relationships/hyperlink" Target="https://arxiv.org/pdf/1803.04469" TargetMode="External"/><Relationship Id="rId12" Type="http://schemas.openxmlformats.org/officeDocument/2006/relationships/hyperlink" Target="https://arxiv.org/pdf/1805.11640" TargetMode="External"/><Relationship Id="rId17" Type="http://schemas.openxmlformats.org/officeDocument/2006/relationships/image" Target="../media/image11.png"/><Relationship Id="rId2" Type="http://schemas.openxmlformats.org/officeDocument/2006/relationships/image" Target="../media/image2.png"/><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hyperlink" Target="https://arxiv.org/abs/1802.06167" TargetMode="External"/><Relationship Id="rId5" Type="http://schemas.openxmlformats.org/officeDocument/2006/relationships/image" Target="../media/image5.png"/><Relationship Id="rId15" Type="http://schemas.openxmlformats.org/officeDocument/2006/relationships/image" Target="../media/image9.jpeg"/><Relationship Id="rId10" Type="http://schemas.openxmlformats.org/officeDocument/2006/relationships/hyperlink" Target="https://bulbapedia.bulbagarden.net/wiki/Main_Page" TargetMode="External"/><Relationship Id="rId19"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hyperlink" Target="https://github.com/moxiegushi/pokeGAN"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 Placeholder 20">
            <a:extLst>
              <a:ext uri="{FF2B5EF4-FFF2-40B4-BE49-F238E27FC236}">
                <a16:creationId xmlns:a16="http://schemas.microsoft.com/office/drawing/2014/main" id="{78EAE22F-F567-4207-A2C8-90DA786A23EC}"/>
              </a:ext>
            </a:extLst>
          </p:cNvPr>
          <p:cNvSpPr txBox="1">
            <a:spLocks/>
          </p:cNvSpPr>
          <p:nvPr/>
        </p:nvSpPr>
        <p:spPr>
          <a:xfrm>
            <a:off x="14582234" y="2909419"/>
            <a:ext cx="4257935" cy="2712215"/>
          </a:xfrm>
          <a:prstGeom prst="rect">
            <a:avLst/>
          </a:prstGeom>
          <a:ln>
            <a:solidFill>
              <a:schemeClr val="tx1"/>
            </a:solidFill>
          </a:ln>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2pPr>
            <a:lvl3pPr marL="45085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just"/>
            <a:endParaRPr lang="en-US" sz="600" dirty="0"/>
          </a:p>
          <a:p>
            <a:pPr algn="just"/>
            <a:r>
              <a:rPr lang="en-US" sz="1800" dirty="0"/>
              <a:t>Although the coloration mixtures and occasional patterns look like those of real Pokémon, the shapes of the Pokémon generated after 25,000 batch iterations do not resemble the real characters. Some of the generated images are just smudges of colors; others have distinct outlines, but resemble blobs or Rorschach tests more so than Pokémon.</a:t>
            </a:r>
          </a:p>
        </p:txBody>
      </p:sp>
      <p:sp>
        <p:nvSpPr>
          <p:cNvPr id="189" name="Rectangle 188">
            <a:extLst>
              <a:ext uri="{FF2B5EF4-FFF2-40B4-BE49-F238E27FC236}">
                <a16:creationId xmlns:a16="http://schemas.microsoft.com/office/drawing/2014/main" id="{FB76ED25-586B-468A-BEC8-DC238BC6F4F9}"/>
              </a:ext>
            </a:extLst>
          </p:cNvPr>
          <p:cNvSpPr/>
          <p:nvPr/>
        </p:nvSpPr>
        <p:spPr>
          <a:xfrm>
            <a:off x="10486796" y="4295574"/>
            <a:ext cx="2586292" cy="41619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2D8013C3-4D21-4A33-8A03-1EF21E4C6F55}"/>
              </a:ext>
            </a:extLst>
          </p:cNvPr>
          <p:cNvCxnSpPr>
            <a:cxnSpLocks/>
            <a:endCxn id="65" idx="0"/>
          </p:cNvCxnSpPr>
          <p:nvPr/>
        </p:nvCxnSpPr>
        <p:spPr>
          <a:xfrm flipH="1">
            <a:off x="11818585" y="4165646"/>
            <a:ext cx="1394" cy="3495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Title 18"/>
          <p:cNvSpPr>
            <a:spLocks noGrp="1"/>
          </p:cNvSpPr>
          <p:nvPr>
            <p:ph type="title"/>
          </p:nvPr>
        </p:nvSpPr>
        <p:spPr>
          <a:xfrm>
            <a:off x="4033674" y="304799"/>
            <a:ext cx="11135049" cy="2020019"/>
          </a:xfrm>
          <a:solidFill>
            <a:srgbClr val="1A4BA9"/>
          </a:solidFill>
          <a:ln>
            <a:solidFill>
              <a:srgbClr val="09306B"/>
            </a:solidFill>
          </a:ln>
        </p:spPr>
        <p:txBody>
          <a:bodyPr/>
          <a:lstStyle/>
          <a:p>
            <a:br>
              <a:rPr lang="en-US" dirty="0"/>
            </a:br>
            <a:endParaRPr lang="en-US" dirty="0"/>
          </a:p>
        </p:txBody>
      </p:sp>
      <p:pic>
        <p:nvPicPr>
          <p:cNvPr id="7" name="Picture 6">
            <a:extLst>
              <a:ext uri="{FF2B5EF4-FFF2-40B4-BE49-F238E27FC236}">
                <a16:creationId xmlns:a16="http://schemas.microsoft.com/office/drawing/2014/main" id="{B3664EDF-A27E-494B-84EB-23C1322A31E2}"/>
              </a:ext>
            </a:extLst>
          </p:cNvPr>
          <p:cNvPicPr>
            <a:picLocks noChangeAspect="1"/>
          </p:cNvPicPr>
          <p:nvPr/>
        </p:nvPicPr>
        <p:blipFill>
          <a:blip r:embed="rId2"/>
          <a:stretch>
            <a:fillRect/>
          </a:stretch>
        </p:blipFill>
        <p:spPr>
          <a:xfrm>
            <a:off x="499337" y="304799"/>
            <a:ext cx="3463061" cy="2119387"/>
          </a:xfrm>
          <a:prstGeom prst="rect">
            <a:avLst/>
          </a:prstGeom>
        </p:spPr>
      </p:pic>
      <p:pic>
        <p:nvPicPr>
          <p:cNvPr id="1030" name="Picture 6" descr="https://static1.textcraft.net/data1/b/8/b82a282391db90ff755e85c4da6cffebac011fad17627cc25ce218a66efdafe70a1588fda51b93eeda39a3ee5e6b4b0d3255bfef95601890afd807094d185510f5e0f602fe47a7e35c58927c.png">
            <a:extLst>
              <a:ext uri="{FF2B5EF4-FFF2-40B4-BE49-F238E27FC236}">
                <a16:creationId xmlns:a16="http://schemas.microsoft.com/office/drawing/2014/main" id="{92574E05-C936-48C9-B707-0F34A3C31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256" y="360704"/>
            <a:ext cx="4887887" cy="20141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1.textcraft.net/data1/2/e/2e9cd0da1745650efcd4de1e591cc8cc8cb335cd0a92ae17184af29a5eb8333d3d96239359dead2128e9ac1cdac150ffb676d280089766c81c2b9a2d777f13e6e1572e8c0ba9489f6c7959f1.png">
            <a:extLst>
              <a:ext uri="{FF2B5EF4-FFF2-40B4-BE49-F238E27FC236}">
                <a16:creationId xmlns:a16="http://schemas.microsoft.com/office/drawing/2014/main" id="{4B07471A-661A-4325-92FE-2D3542B7D5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79" t="55498" r="21179" b="21153"/>
          <a:stretch/>
        </p:blipFill>
        <p:spPr bwMode="auto">
          <a:xfrm>
            <a:off x="15183497" y="862418"/>
            <a:ext cx="3487542" cy="4487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tatic1.textcraft.net/data1/2/e/2e9cd0da1745650efcd4de1e591cc8cc8cb335cd0a92ae17184af29a5eb8333d3d96239359dead2128e9ac1cdac150ffb676d280089766c81c2b9a2d777f13e6e1572e8c0ba9489f6c7959f1.png">
            <a:extLst>
              <a:ext uri="{FF2B5EF4-FFF2-40B4-BE49-F238E27FC236}">
                <a16:creationId xmlns:a16="http://schemas.microsoft.com/office/drawing/2014/main" id="{C34D1BE3-0A65-4D8C-8867-456F5D0250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79" t="80757" r="21179" b="515"/>
          <a:stretch/>
        </p:blipFill>
        <p:spPr bwMode="auto">
          <a:xfrm>
            <a:off x="15239999" y="1370962"/>
            <a:ext cx="3431039" cy="354151"/>
          </a:xfrm>
          <a:prstGeom prst="rect">
            <a:avLst/>
          </a:prstGeom>
          <a:noFill/>
          <a:extLst>
            <a:ext uri="{909E8E84-426E-40DD-AFC4-6F175D3DCCD1}">
              <a14:hiddenFill xmlns:a14="http://schemas.microsoft.com/office/drawing/2010/main">
                <a:solidFill>
                  <a:srgbClr val="FFFFFF"/>
                </a:solidFill>
              </a14:hiddenFill>
            </a:ext>
          </a:extLst>
        </p:spPr>
      </p:pic>
      <p:sp>
        <p:nvSpPr>
          <p:cNvPr id="49" name="Text Placeholder 19">
            <a:extLst>
              <a:ext uri="{FF2B5EF4-FFF2-40B4-BE49-F238E27FC236}">
                <a16:creationId xmlns:a16="http://schemas.microsoft.com/office/drawing/2014/main" id="{30D3A462-849D-4563-8D9E-2E547EDBBFE4}"/>
              </a:ext>
            </a:extLst>
          </p:cNvPr>
          <p:cNvSpPr>
            <a:spLocks noGrp="1"/>
          </p:cNvSpPr>
          <p:nvPr>
            <p:ph type="body" sz="quarter" idx="10"/>
          </p:nvPr>
        </p:nvSpPr>
        <p:spPr>
          <a:xfrm>
            <a:off x="430099" y="2449196"/>
            <a:ext cx="5620980" cy="533400"/>
          </a:xfrm>
          <a:solidFill>
            <a:srgbClr val="1A4BA9"/>
          </a:solidFill>
          <a:ln>
            <a:solidFill>
              <a:srgbClr val="09306B"/>
            </a:solidFill>
          </a:ln>
        </p:spPr>
        <p:txBody>
          <a:bodyPr/>
          <a:lstStyle/>
          <a:p>
            <a:r>
              <a:rPr lang="en-US" dirty="0"/>
              <a:t> </a:t>
            </a:r>
          </a:p>
        </p:txBody>
      </p:sp>
      <p:pic>
        <p:nvPicPr>
          <p:cNvPr id="50" name="Picture 28" descr="https://static1.textcraft.net/data1/6/f/6f7a7f33513e33b25bc68d034bd2559e1cc47be8da39a3ee5e6b4b0d3255bfef95601890afd80709da39a3ee5e6b4b0d3255bfef95601890afd80709777f13e6e1572e8c0ba9489f6c7959f1.png">
            <a:extLst>
              <a:ext uri="{FF2B5EF4-FFF2-40B4-BE49-F238E27FC236}">
                <a16:creationId xmlns:a16="http://schemas.microsoft.com/office/drawing/2014/main" id="{1673317B-8212-4E77-B808-AF0A1E4A58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2409" y="2371271"/>
            <a:ext cx="2776357" cy="684956"/>
          </a:xfrm>
          <a:prstGeom prst="rect">
            <a:avLst/>
          </a:prstGeom>
          <a:noFill/>
          <a:extLst>
            <a:ext uri="{909E8E84-426E-40DD-AFC4-6F175D3DCCD1}">
              <a14:hiddenFill xmlns:a14="http://schemas.microsoft.com/office/drawing/2010/main">
                <a:solidFill>
                  <a:srgbClr val="FFFFFF"/>
                </a:solidFill>
              </a14:hiddenFill>
            </a:ext>
          </a:extLst>
        </p:spPr>
      </p:pic>
      <p:sp>
        <p:nvSpPr>
          <p:cNvPr id="51" name="Text Placeholder 20">
            <a:extLst>
              <a:ext uri="{FF2B5EF4-FFF2-40B4-BE49-F238E27FC236}">
                <a16:creationId xmlns:a16="http://schemas.microsoft.com/office/drawing/2014/main" id="{D2A44BDE-2355-4E82-A25B-1AA71C9594EF}"/>
              </a:ext>
            </a:extLst>
          </p:cNvPr>
          <p:cNvSpPr>
            <a:spLocks noGrp="1"/>
          </p:cNvSpPr>
          <p:nvPr>
            <p:ph type="body" sz="quarter" idx="11"/>
          </p:nvPr>
        </p:nvSpPr>
        <p:spPr>
          <a:xfrm>
            <a:off x="430099" y="2978302"/>
            <a:ext cx="5620981" cy="4734379"/>
          </a:xfrm>
          <a:ln>
            <a:solidFill>
              <a:schemeClr val="tx1"/>
            </a:solidFill>
          </a:ln>
        </p:spPr>
        <p:txBody>
          <a:bodyPr/>
          <a:lstStyle/>
          <a:p>
            <a:pPr algn="just"/>
            <a:endParaRPr lang="en-US" sz="600" dirty="0"/>
          </a:p>
          <a:p>
            <a:pPr algn="just"/>
            <a:r>
              <a:rPr lang="en-US" sz="1800" dirty="0"/>
              <a:t>Can machines really think?</a:t>
            </a:r>
          </a:p>
          <a:p>
            <a:pPr algn="just"/>
            <a:endParaRPr lang="en-US" sz="600" dirty="0"/>
          </a:p>
          <a:p>
            <a:pPr algn="just"/>
            <a:r>
              <a:rPr lang="en-US" sz="1800" dirty="0"/>
              <a:t>Artificial Intelligences (AIs) have “out-smarted” humans in Go, chess, Texas </a:t>
            </a:r>
            <a:r>
              <a:rPr lang="en-US" sz="1800" dirty="0" err="1"/>
              <a:t>Hold’em</a:t>
            </a:r>
            <a:r>
              <a:rPr lang="en-US" sz="1800" dirty="0"/>
              <a:t> poker, and more.</a:t>
            </a:r>
            <a:r>
              <a:rPr lang="en-US" sz="1800" baseline="30000" dirty="0"/>
              <a:t>[1]</a:t>
            </a:r>
            <a:r>
              <a:rPr lang="en-US" sz="1800" dirty="0"/>
              <a:t> But despite their abilities to analyze and strategize, a question arises on whether or not they truly </a:t>
            </a:r>
            <a:r>
              <a:rPr lang="en-US" sz="1800" i="1" dirty="0"/>
              <a:t>understand</a:t>
            </a:r>
            <a:r>
              <a:rPr lang="en-US" sz="1800" dirty="0"/>
              <a:t> their actions. This brings to mind Richard P. Feynman, 20</a:t>
            </a:r>
            <a:r>
              <a:rPr lang="en-US" sz="1800" baseline="30000" dirty="0"/>
              <a:t>th</a:t>
            </a:r>
            <a:r>
              <a:rPr lang="en-US" sz="1800" dirty="0"/>
              <a:t> century physicist, who wrote:</a:t>
            </a:r>
          </a:p>
          <a:p>
            <a:pPr algn="just"/>
            <a:endParaRPr lang="en-US" sz="600" dirty="0"/>
          </a:p>
          <a:p>
            <a:pPr algn="ctr"/>
            <a:r>
              <a:rPr lang="en-US" sz="2000" dirty="0"/>
              <a:t>“What I cannot create, I do not understand.”</a:t>
            </a:r>
            <a:r>
              <a:rPr lang="en-US" sz="2000" baseline="30000" dirty="0"/>
              <a:t>[2]</a:t>
            </a:r>
            <a:endParaRPr lang="en-US" sz="2000" dirty="0"/>
          </a:p>
          <a:p>
            <a:pPr algn="ctr"/>
            <a:endParaRPr lang="en-US" sz="600" dirty="0"/>
          </a:p>
          <a:p>
            <a:pPr algn="just"/>
            <a:r>
              <a:rPr lang="en-US" sz="1800" dirty="0"/>
              <a:t>Following this reasoning, we can answer the question of whether or not machines can really “understand” based on their ability to synthesize new material. In this project, we will explore machine understanding through image generation—in particular, by using Generative Adversarial Networks (GANs) to create new Pokémon.</a:t>
            </a:r>
          </a:p>
        </p:txBody>
      </p:sp>
      <p:sp>
        <p:nvSpPr>
          <p:cNvPr id="54" name="Text Placeholder 21">
            <a:extLst>
              <a:ext uri="{FF2B5EF4-FFF2-40B4-BE49-F238E27FC236}">
                <a16:creationId xmlns:a16="http://schemas.microsoft.com/office/drawing/2014/main" id="{5A88300E-E48C-4BEB-B65B-BA5A56A37343}"/>
              </a:ext>
            </a:extLst>
          </p:cNvPr>
          <p:cNvSpPr>
            <a:spLocks noGrp="1"/>
          </p:cNvSpPr>
          <p:nvPr>
            <p:ph type="body" sz="quarter" idx="12"/>
          </p:nvPr>
        </p:nvSpPr>
        <p:spPr>
          <a:xfrm>
            <a:off x="455499" y="7981831"/>
            <a:ext cx="5619072" cy="549681"/>
          </a:xfrm>
          <a:solidFill>
            <a:srgbClr val="1A4BA9"/>
          </a:solidFill>
          <a:ln>
            <a:solidFill>
              <a:srgbClr val="09306B"/>
            </a:solidFill>
          </a:ln>
        </p:spPr>
        <p:txBody>
          <a:bodyPr/>
          <a:lstStyle/>
          <a:p>
            <a:r>
              <a:rPr lang="en-US" dirty="0"/>
              <a:t> </a:t>
            </a:r>
          </a:p>
        </p:txBody>
      </p:sp>
      <p:sp>
        <p:nvSpPr>
          <p:cNvPr id="55" name="Text Placeholder 22">
            <a:extLst>
              <a:ext uri="{FF2B5EF4-FFF2-40B4-BE49-F238E27FC236}">
                <a16:creationId xmlns:a16="http://schemas.microsoft.com/office/drawing/2014/main" id="{327CB7A5-4EA2-42B5-A934-5A689B69AE99}"/>
              </a:ext>
            </a:extLst>
          </p:cNvPr>
          <p:cNvSpPr>
            <a:spLocks noGrp="1"/>
          </p:cNvSpPr>
          <p:nvPr>
            <p:ph type="body" sz="quarter" idx="13"/>
          </p:nvPr>
        </p:nvSpPr>
        <p:spPr>
          <a:xfrm>
            <a:off x="455498" y="8531513"/>
            <a:ext cx="5619073" cy="1279119"/>
          </a:xfrm>
          <a:ln>
            <a:solidFill>
              <a:schemeClr val="tx1"/>
            </a:solidFill>
          </a:ln>
        </p:spPr>
        <p:txBody>
          <a:bodyPr/>
          <a:lstStyle/>
          <a:p>
            <a:pPr algn="just"/>
            <a:r>
              <a:rPr lang="en-US" sz="600" dirty="0"/>
              <a:t>    </a:t>
            </a:r>
          </a:p>
          <a:p>
            <a:pPr algn="just"/>
            <a:r>
              <a:rPr lang="en-US" sz="1800" dirty="0"/>
              <a:t>1)   Analyze an existing GAN that generates new Pokémon</a:t>
            </a:r>
          </a:p>
          <a:p>
            <a:pPr algn="just"/>
            <a:r>
              <a:rPr lang="en-US" sz="1800" dirty="0"/>
              <a:t>2)   Identify weaknesses in this GAN</a:t>
            </a:r>
          </a:p>
          <a:p>
            <a:pPr algn="just"/>
            <a:r>
              <a:rPr lang="en-US" sz="1800" dirty="0"/>
              <a:t>3)   Propose improvements for future versions</a:t>
            </a:r>
          </a:p>
        </p:txBody>
      </p:sp>
      <p:pic>
        <p:nvPicPr>
          <p:cNvPr id="56" name="Picture 14" descr="https://static1.textcraft.net/data1/9/6/967e6379e0850fdc56b54fbebdd7ef5b311b86ecda39a3ee5e6b4b0d3255bfef95601890afd80709da39a3ee5e6b4b0d3255bfef95601890afd80709777f13e6e1572e8c0ba9489f6c7959f1.png">
            <a:extLst>
              <a:ext uri="{FF2B5EF4-FFF2-40B4-BE49-F238E27FC236}">
                <a16:creationId xmlns:a16="http://schemas.microsoft.com/office/drawing/2014/main" id="{CB5D4E5B-74C3-42E7-B441-BBB658BE4C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5903" y="7908189"/>
            <a:ext cx="2776357" cy="827187"/>
          </a:xfrm>
          <a:prstGeom prst="rect">
            <a:avLst/>
          </a:prstGeom>
          <a:noFill/>
          <a:extLst>
            <a:ext uri="{909E8E84-426E-40DD-AFC4-6F175D3DCCD1}">
              <a14:hiddenFill xmlns:a14="http://schemas.microsoft.com/office/drawing/2010/main">
                <a:solidFill>
                  <a:srgbClr val="FFFFFF"/>
                </a:solidFill>
              </a14:hiddenFill>
            </a:ext>
          </a:extLst>
        </p:spPr>
      </p:pic>
      <p:sp>
        <p:nvSpPr>
          <p:cNvPr id="57" name="Text Placeholder 19">
            <a:extLst>
              <a:ext uri="{FF2B5EF4-FFF2-40B4-BE49-F238E27FC236}">
                <a16:creationId xmlns:a16="http://schemas.microsoft.com/office/drawing/2014/main" id="{A9FA6B02-94A1-46E5-9949-D32385F91A16}"/>
              </a:ext>
            </a:extLst>
          </p:cNvPr>
          <p:cNvSpPr txBox="1">
            <a:spLocks/>
          </p:cNvSpPr>
          <p:nvPr/>
        </p:nvSpPr>
        <p:spPr>
          <a:xfrm>
            <a:off x="455498" y="10022050"/>
            <a:ext cx="5620981" cy="558318"/>
          </a:xfrm>
          <a:prstGeom prst="rect">
            <a:avLst/>
          </a:prstGeom>
          <a:solidFill>
            <a:srgbClr val="1A4BA9"/>
          </a:solidFill>
          <a:ln>
            <a:solidFill>
              <a:srgbClr val="09306B"/>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a:t> </a:t>
            </a:r>
            <a:endParaRPr lang="en-US" dirty="0"/>
          </a:p>
        </p:txBody>
      </p:sp>
      <p:sp>
        <p:nvSpPr>
          <p:cNvPr id="59" name="Text Placeholder 20">
            <a:extLst>
              <a:ext uri="{FF2B5EF4-FFF2-40B4-BE49-F238E27FC236}">
                <a16:creationId xmlns:a16="http://schemas.microsoft.com/office/drawing/2014/main" id="{9C2EBFB4-DEFC-495C-BBAF-D5C436118919}"/>
              </a:ext>
            </a:extLst>
          </p:cNvPr>
          <p:cNvSpPr txBox="1">
            <a:spLocks/>
          </p:cNvSpPr>
          <p:nvPr/>
        </p:nvSpPr>
        <p:spPr>
          <a:xfrm>
            <a:off x="455498" y="10580769"/>
            <a:ext cx="5620981" cy="5538864"/>
          </a:xfrm>
          <a:prstGeom prst="rect">
            <a:avLst/>
          </a:prstGeom>
          <a:ln>
            <a:solidFill>
              <a:schemeClr val="tx1"/>
            </a:solidFill>
          </a:ln>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2pPr>
            <a:lvl3pPr marL="45085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ctr"/>
            <a:endParaRPr lang="en-US" sz="600" dirty="0"/>
          </a:p>
          <a:p>
            <a:pPr algn="just"/>
            <a:r>
              <a:rPr lang="en-US" sz="1800" dirty="0"/>
              <a:t>We utilize a GAN developed by </a:t>
            </a:r>
            <a:r>
              <a:rPr lang="en-US" sz="1800" dirty="0" err="1"/>
              <a:t>moxiegushi</a:t>
            </a:r>
            <a:r>
              <a:rPr lang="en-US" sz="1800" dirty="0"/>
              <a:t> as our base:</a:t>
            </a:r>
            <a:r>
              <a:rPr lang="en-US" sz="1800" baseline="30000" dirty="0"/>
              <a:t>[3]</a:t>
            </a:r>
          </a:p>
          <a:p>
            <a:pPr marL="285750" indent="-285750" algn="just">
              <a:buFont typeface="Arial" panose="020B0604020202020204" pitchFamily="34" charset="0"/>
              <a:buChar char="•"/>
            </a:pPr>
            <a:r>
              <a:rPr lang="en-US" sz="1800" b="1" dirty="0"/>
              <a:t>Wasserstein GAN (WGAN)</a:t>
            </a:r>
            <a:r>
              <a:rPr lang="en-US" sz="1800" dirty="0"/>
              <a:t>; prevents mode collapse by using the Wasserstein distance instead of Jensen-Shannon divergence to calculate similarity between real and generated data distributions.</a:t>
            </a:r>
            <a:r>
              <a:rPr lang="en-US" sz="1800" baseline="30000" dirty="0"/>
              <a:t>[1]</a:t>
            </a:r>
            <a:endParaRPr lang="en-US" sz="1800" dirty="0"/>
          </a:p>
          <a:p>
            <a:pPr marL="285750" indent="-285750" algn="just">
              <a:buFont typeface="Arial" panose="020B0604020202020204" pitchFamily="34" charset="0"/>
              <a:buChar char="•"/>
            </a:pPr>
            <a:r>
              <a:rPr lang="en-US" sz="1800" b="1" dirty="0"/>
              <a:t>Deep Convolutional Neural Network (CNN)</a:t>
            </a:r>
            <a:r>
              <a:rPr lang="en-US" sz="1800" dirty="0"/>
              <a:t>; the generator and discriminator are designed on a deep CNN. By using CNN, the discriminator can map its inputs’ features &amp; better distinguish real from fake data.</a:t>
            </a:r>
          </a:p>
          <a:p>
            <a:pPr marL="285750" indent="-285750" algn="just">
              <a:buFont typeface="Arial" panose="020B0604020202020204" pitchFamily="34" charset="0"/>
              <a:buChar char="•"/>
            </a:pPr>
            <a:r>
              <a:rPr lang="en-US" sz="1800" b="1" dirty="0"/>
              <a:t>Data</a:t>
            </a:r>
            <a:r>
              <a:rPr lang="en-US" sz="1800" dirty="0"/>
              <a:t>; Pokémon images were taken from </a:t>
            </a:r>
            <a:r>
              <a:rPr lang="en-US" sz="1800" dirty="0" err="1"/>
              <a:t>Bulbapedia</a:t>
            </a:r>
            <a:r>
              <a:rPr lang="en-US" sz="1800" dirty="0"/>
              <a:t>.</a:t>
            </a:r>
            <a:r>
              <a:rPr lang="en-US" sz="1800" baseline="30000" dirty="0"/>
              <a:t>[4]</a:t>
            </a:r>
            <a:endParaRPr lang="en-US" sz="1800" dirty="0"/>
          </a:p>
          <a:p>
            <a:pPr marL="285750" indent="-285750" algn="just">
              <a:buFont typeface="Arial" panose="020B0604020202020204" pitchFamily="34" charset="0"/>
              <a:buChar char="•"/>
            </a:pPr>
            <a:r>
              <a:rPr lang="en-US" sz="1800" b="1" dirty="0"/>
              <a:t>Minimax</a:t>
            </a:r>
            <a:r>
              <a:rPr lang="en-US" sz="1800" dirty="0"/>
              <a:t>; the generator and discriminator engage in an adversarial game. The generator creates synthetic data, which the discriminator attempts to classify as real or fake. This results in a “minimax” game as displayed in [Eq. 1] below.</a:t>
            </a:r>
          </a:p>
          <a:p>
            <a:pPr algn="ctr"/>
            <a:endParaRPr lang="en-US" sz="1800" dirty="0"/>
          </a:p>
        </p:txBody>
      </p:sp>
      <p:sp>
        <p:nvSpPr>
          <p:cNvPr id="60" name="Text Placeholder 26">
            <a:extLst>
              <a:ext uri="{FF2B5EF4-FFF2-40B4-BE49-F238E27FC236}">
                <a16:creationId xmlns:a16="http://schemas.microsoft.com/office/drawing/2014/main" id="{3760648A-1528-499C-B17A-FE397640B008}"/>
              </a:ext>
            </a:extLst>
          </p:cNvPr>
          <p:cNvSpPr txBox="1">
            <a:spLocks/>
          </p:cNvSpPr>
          <p:nvPr/>
        </p:nvSpPr>
        <p:spPr>
          <a:xfrm>
            <a:off x="13215044" y="13772552"/>
            <a:ext cx="5619073" cy="2239073"/>
          </a:xfrm>
          <a:prstGeom prst="rect">
            <a:avLst/>
          </a:prstGeom>
          <a:noFill/>
          <a:ln>
            <a:solidFill>
              <a:schemeClr val="tx1"/>
            </a:solidFill>
          </a:ln>
        </p:spPr>
        <p:txBody>
          <a:bodyPr vert="horz"/>
          <a:lstStyle>
            <a:lvl1pPr marL="764153" indent="-764153"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marL="0" indent="0">
              <a:buFont typeface="Arial" pitchFamily="34" charset="0"/>
              <a:buNone/>
            </a:pPr>
            <a:endParaRPr lang="en-US" sz="600" dirty="0"/>
          </a:p>
          <a:p>
            <a:pPr marL="0" indent="0">
              <a:buNone/>
            </a:pPr>
            <a:r>
              <a:rPr lang="en-US" sz="1300" dirty="0"/>
              <a:t>[1]  - H. Huang, P. S. Yu, and C. Huang. An Introduction to Image Synthesis with Generative Adversarial Nets. 2018.</a:t>
            </a:r>
            <a:r>
              <a:rPr lang="en-US" sz="1400" dirty="0"/>
              <a:t> </a:t>
            </a:r>
            <a:r>
              <a:rPr lang="en-US" sz="1400" dirty="0">
                <a:hlinkClick r:id="rId7"/>
              </a:rPr>
              <a:t>https://arxiv.org/pdf/1803.04469</a:t>
            </a:r>
            <a:r>
              <a:rPr lang="en-US" sz="1400" dirty="0"/>
              <a:t>. </a:t>
            </a:r>
            <a:endParaRPr lang="en-US" sz="1300" dirty="0"/>
          </a:p>
          <a:p>
            <a:pPr marL="0" indent="0">
              <a:buFont typeface="Arial" pitchFamily="34" charset="0"/>
              <a:buNone/>
            </a:pPr>
            <a:r>
              <a:rPr lang="en-US" sz="1300" dirty="0"/>
              <a:t>[2]  - Caltech Archives. </a:t>
            </a:r>
            <a:r>
              <a:rPr lang="en-US" sz="1300" dirty="0">
                <a:hlinkClick r:id="rId8"/>
              </a:rPr>
              <a:t>A</a:t>
            </a:r>
            <a:r>
              <a:rPr lang="en-US" sz="1300" dirty="0"/>
              <a:t> Photograph of Richard P. Feynman’s blackboard.</a:t>
            </a:r>
          </a:p>
          <a:p>
            <a:pPr marL="0" indent="0">
              <a:buNone/>
            </a:pPr>
            <a:r>
              <a:rPr lang="en-US" sz="1300" dirty="0"/>
              <a:t>[3]  - </a:t>
            </a:r>
            <a:r>
              <a:rPr lang="en-US" sz="1300" dirty="0" err="1"/>
              <a:t>Moxiegushi</a:t>
            </a:r>
            <a:r>
              <a:rPr lang="en-US" sz="1300" dirty="0"/>
              <a:t>. </a:t>
            </a:r>
            <a:r>
              <a:rPr lang="en-US" sz="1300" dirty="0" err="1"/>
              <a:t>pokeGAN</a:t>
            </a:r>
            <a:r>
              <a:rPr lang="en-US" sz="1300" dirty="0"/>
              <a:t>. 2017a. </a:t>
            </a:r>
            <a:r>
              <a:rPr lang="en-US" sz="1300" dirty="0">
                <a:hlinkClick r:id="rId9"/>
              </a:rPr>
              <a:t>https://github.com/moxiegushi/pokeGAN</a:t>
            </a:r>
            <a:r>
              <a:rPr lang="en-US" sz="1300" dirty="0"/>
              <a:t>.</a:t>
            </a:r>
          </a:p>
          <a:p>
            <a:pPr marL="0" indent="0">
              <a:buNone/>
            </a:pPr>
            <a:r>
              <a:rPr lang="en-US" sz="1300" dirty="0"/>
              <a:t>[4]  - </a:t>
            </a:r>
            <a:r>
              <a:rPr lang="en-US" sz="1300" dirty="0" err="1"/>
              <a:t>Bulbapedia</a:t>
            </a:r>
            <a:r>
              <a:rPr lang="en-US" sz="1300" dirty="0"/>
              <a:t>. 2018. </a:t>
            </a:r>
            <a:r>
              <a:rPr lang="en-US" sz="1300" dirty="0">
                <a:hlinkClick r:id="rId10"/>
              </a:rPr>
              <a:t>https://bulbapedia.bulbagarden.net/wiki/Main_Page</a:t>
            </a:r>
            <a:r>
              <a:rPr lang="en-US" sz="1300" dirty="0"/>
              <a:t>.</a:t>
            </a:r>
          </a:p>
          <a:p>
            <a:pPr marL="0" indent="0">
              <a:buNone/>
            </a:pPr>
            <a:r>
              <a:rPr lang="en-US" sz="1300" dirty="0"/>
              <a:t>[5]  - A. Jaiswal, W. </a:t>
            </a:r>
            <a:r>
              <a:rPr lang="en-US" sz="1300" dirty="0" err="1"/>
              <a:t>AbdAlmageed</a:t>
            </a:r>
            <a:r>
              <a:rPr lang="en-US" sz="1300" dirty="0"/>
              <a:t>, Y. Wu, and P. Natarajan. </a:t>
            </a:r>
            <a:r>
              <a:rPr lang="en-US" sz="1300" dirty="0" err="1"/>
              <a:t>CapsuleGAN</a:t>
            </a:r>
            <a:r>
              <a:rPr lang="en-US" sz="1300" dirty="0"/>
              <a:t>: Generative Adversarial Capsule Network. 2018. </a:t>
            </a:r>
            <a:r>
              <a:rPr lang="en-US" sz="1300" dirty="0">
                <a:hlinkClick r:id="rId11"/>
              </a:rPr>
              <a:t>https://arxiv.org/abs/1802.06167</a:t>
            </a:r>
            <a:r>
              <a:rPr lang="en-US" sz="1300" dirty="0"/>
              <a:t>. </a:t>
            </a:r>
          </a:p>
          <a:p>
            <a:pPr marL="0" indent="0">
              <a:buNone/>
            </a:pPr>
            <a:r>
              <a:rPr lang="en-US" sz="1300" dirty="0"/>
              <a:t>[6]  - J. Hamm and Y-K Noh. K-Beam Minimax: Efficient Optimization for Deep Adversarial Learning. 2018. </a:t>
            </a:r>
            <a:r>
              <a:rPr lang="en-US" sz="1300" dirty="0">
                <a:hlinkClick r:id="rId12"/>
              </a:rPr>
              <a:t>https://arxiv.org/pdf/1805.11640</a:t>
            </a:r>
            <a:r>
              <a:rPr lang="en-US" sz="1300" dirty="0"/>
              <a:t>. </a:t>
            </a:r>
          </a:p>
        </p:txBody>
      </p:sp>
      <p:sp>
        <p:nvSpPr>
          <p:cNvPr id="61" name="Text Placeholder 29">
            <a:extLst>
              <a:ext uri="{FF2B5EF4-FFF2-40B4-BE49-F238E27FC236}">
                <a16:creationId xmlns:a16="http://schemas.microsoft.com/office/drawing/2014/main" id="{3B9B6604-063C-4968-8C62-42DCC6139703}"/>
              </a:ext>
            </a:extLst>
          </p:cNvPr>
          <p:cNvSpPr txBox="1">
            <a:spLocks/>
          </p:cNvSpPr>
          <p:nvPr/>
        </p:nvSpPr>
        <p:spPr>
          <a:xfrm>
            <a:off x="13215043" y="13402381"/>
            <a:ext cx="5619073" cy="390981"/>
          </a:xfrm>
          <a:prstGeom prst="rect">
            <a:avLst/>
          </a:prstGeom>
          <a:solidFill>
            <a:srgbClr val="1A4BA9"/>
          </a:solidFill>
          <a:ln>
            <a:solidFill>
              <a:srgbClr val="09306B"/>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dirty="0"/>
              <a:t> </a:t>
            </a:r>
          </a:p>
        </p:txBody>
      </p:sp>
      <p:pic>
        <p:nvPicPr>
          <p:cNvPr id="62" name="Picture 22" descr="https://static1.textcraft.net/data1/4/6/466a7519c62fb34117411c676a42f06cb921b9a7da39a3ee5e6b4b0d3255bfef95601890afd80709da39a3ee5e6b4b0d3255bfef95601890afd80709777f13e6e1572e8c0ba9489f6c7959f1.png">
            <a:extLst>
              <a:ext uri="{FF2B5EF4-FFF2-40B4-BE49-F238E27FC236}">
                <a16:creationId xmlns:a16="http://schemas.microsoft.com/office/drawing/2014/main" id="{5B33A0AC-6D3F-4CBA-8401-DDFF99B0B27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003801" y="13375492"/>
            <a:ext cx="2041555" cy="4761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1.textcraft.net/data1/c/f/cf8e748ed098d8f46bf16e244281053c0f67716cda39a3ee5e6b4b0d3255bfef95601890afd80709da39a3ee5e6b4b0d3255bfef95601890afd80709777f13e6e1572e8c0ba9489f6c7959f1.png">
            <a:extLst>
              <a:ext uri="{FF2B5EF4-FFF2-40B4-BE49-F238E27FC236}">
                <a16:creationId xmlns:a16="http://schemas.microsoft.com/office/drawing/2014/main" id="{BF65ACAC-1767-4C34-9A85-EE5EBF97BA1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18662" y="9906201"/>
            <a:ext cx="2890837" cy="790015"/>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Rounded Corners 63">
            <a:extLst>
              <a:ext uri="{FF2B5EF4-FFF2-40B4-BE49-F238E27FC236}">
                <a16:creationId xmlns:a16="http://schemas.microsoft.com/office/drawing/2014/main" id="{956BD611-6069-43E7-92A9-22EC9C11A65D}"/>
              </a:ext>
            </a:extLst>
          </p:cNvPr>
          <p:cNvSpPr/>
          <p:nvPr/>
        </p:nvSpPr>
        <p:spPr>
          <a:xfrm>
            <a:off x="6385002" y="4538968"/>
            <a:ext cx="2167339" cy="8008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Generator</a:t>
            </a:r>
          </a:p>
        </p:txBody>
      </p:sp>
      <p:sp>
        <p:nvSpPr>
          <p:cNvPr id="65" name="Rectangle: Rounded Corners 64">
            <a:extLst>
              <a:ext uri="{FF2B5EF4-FFF2-40B4-BE49-F238E27FC236}">
                <a16:creationId xmlns:a16="http://schemas.microsoft.com/office/drawing/2014/main" id="{80780510-5C5D-41F3-890B-2B6E13560512}"/>
              </a:ext>
            </a:extLst>
          </p:cNvPr>
          <p:cNvSpPr/>
          <p:nvPr/>
        </p:nvSpPr>
        <p:spPr>
          <a:xfrm>
            <a:off x="10706386" y="4515198"/>
            <a:ext cx="2224398" cy="843792"/>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85000"/>
                    <a:lumOff val="15000"/>
                  </a:schemeClr>
                </a:solidFill>
              </a:rPr>
              <a:t>Discriminator</a:t>
            </a:r>
          </a:p>
        </p:txBody>
      </p:sp>
      <p:sp>
        <p:nvSpPr>
          <p:cNvPr id="66" name="Rectangle 65">
            <a:extLst>
              <a:ext uri="{FF2B5EF4-FFF2-40B4-BE49-F238E27FC236}">
                <a16:creationId xmlns:a16="http://schemas.microsoft.com/office/drawing/2014/main" id="{A231526B-B5F8-46AD-BF54-5D071C50647F}"/>
              </a:ext>
            </a:extLst>
          </p:cNvPr>
          <p:cNvSpPr/>
          <p:nvPr/>
        </p:nvSpPr>
        <p:spPr>
          <a:xfrm>
            <a:off x="6471350" y="3578488"/>
            <a:ext cx="1994642" cy="6002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z</a:t>
            </a:r>
          </a:p>
          <a:p>
            <a:pPr algn="ctr"/>
            <a:r>
              <a:rPr lang="en-US" sz="1400" dirty="0">
                <a:solidFill>
                  <a:schemeClr val="tx1"/>
                </a:solidFill>
              </a:rPr>
              <a:t>(Random noise)</a:t>
            </a:r>
          </a:p>
        </p:txBody>
      </p:sp>
      <p:sp>
        <p:nvSpPr>
          <p:cNvPr id="68" name="Rectangle 67">
            <a:extLst>
              <a:ext uri="{FF2B5EF4-FFF2-40B4-BE49-F238E27FC236}">
                <a16:creationId xmlns:a16="http://schemas.microsoft.com/office/drawing/2014/main" id="{1762EE2E-9A71-4C47-A4BD-011EA205256B}"/>
              </a:ext>
            </a:extLst>
          </p:cNvPr>
          <p:cNvSpPr/>
          <p:nvPr/>
        </p:nvSpPr>
        <p:spPr>
          <a:xfrm>
            <a:off x="8715703" y="3850781"/>
            <a:ext cx="1745727" cy="3590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Synthetic Data G(z)</a:t>
            </a:r>
          </a:p>
        </p:txBody>
      </p:sp>
      <p:sp>
        <p:nvSpPr>
          <p:cNvPr id="69" name="Rectangle 68">
            <a:extLst>
              <a:ext uri="{FF2B5EF4-FFF2-40B4-BE49-F238E27FC236}">
                <a16:creationId xmlns:a16="http://schemas.microsoft.com/office/drawing/2014/main" id="{6EF667DC-32A0-413C-8662-4F48F7CA9CF4}"/>
              </a:ext>
            </a:extLst>
          </p:cNvPr>
          <p:cNvSpPr/>
          <p:nvPr/>
        </p:nvSpPr>
        <p:spPr>
          <a:xfrm>
            <a:off x="11002365" y="2451699"/>
            <a:ext cx="1632440" cy="3428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Real Data (x)</a:t>
            </a:r>
          </a:p>
        </p:txBody>
      </p:sp>
      <p:sp>
        <p:nvSpPr>
          <p:cNvPr id="74" name="Rectangle 73">
            <a:extLst>
              <a:ext uri="{FF2B5EF4-FFF2-40B4-BE49-F238E27FC236}">
                <a16:creationId xmlns:a16="http://schemas.microsoft.com/office/drawing/2014/main" id="{041F8E1F-F499-4A4C-9225-E82B2CFDB47F}"/>
              </a:ext>
            </a:extLst>
          </p:cNvPr>
          <p:cNvSpPr/>
          <p:nvPr/>
        </p:nvSpPr>
        <p:spPr>
          <a:xfrm>
            <a:off x="13160894" y="5929603"/>
            <a:ext cx="1170967" cy="15632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D(x), D(G(z))</a:t>
            </a:r>
          </a:p>
          <a:p>
            <a:pPr algn="ctr"/>
            <a:r>
              <a:rPr lang="en-US" sz="1400" dirty="0">
                <a:solidFill>
                  <a:schemeClr val="tx1"/>
                </a:solidFill>
              </a:rPr>
              <a:t>(Probability images are real/fake)</a:t>
            </a:r>
          </a:p>
        </p:txBody>
      </p:sp>
      <p:pic>
        <p:nvPicPr>
          <p:cNvPr id="76" name="Picture 6" descr="image2">
            <a:extLst>
              <a:ext uri="{FF2B5EF4-FFF2-40B4-BE49-F238E27FC236}">
                <a16:creationId xmlns:a16="http://schemas.microsoft.com/office/drawing/2014/main" id="{7DD4526A-71DB-409D-8F7A-863EC5E0B436}"/>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86792" b="87175"/>
          <a:stretch/>
        </p:blipFill>
        <p:spPr bwMode="auto">
          <a:xfrm>
            <a:off x="8934885" y="4259899"/>
            <a:ext cx="1394816" cy="1354390"/>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a:extLst>
              <a:ext uri="{FF2B5EF4-FFF2-40B4-BE49-F238E27FC236}">
                <a16:creationId xmlns:a16="http://schemas.microsoft.com/office/drawing/2014/main" id="{A8046CC5-A4D5-43B9-9217-620FD0FB52D3}"/>
              </a:ext>
            </a:extLst>
          </p:cNvPr>
          <p:cNvSpPr/>
          <p:nvPr/>
        </p:nvSpPr>
        <p:spPr>
          <a:xfrm>
            <a:off x="11122582" y="2840438"/>
            <a:ext cx="1399572" cy="135665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0" name="Picture 8" descr="111.png">
            <a:extLst>
              <a:ext uri="{FF2B5EF4-FFF2-40B4-BE49-F238E27FC236}">
                <a16:creationId xmlns:a16="http://schemas.microsoft.com/office/drawing/2014/main" id="{F8A8B14B-12AF-431B-A441-E68BE46449F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122581" y="2837095"/>
            <a:ext cx="1394793" cy="1394793"/>
          </a:xfrm>
          <a:prstGeom prst="rect">
            <a:avLst/>
          </a:prstGeom>
          <a:noFill/>
          <a:extLst>
            <a:ext uri="{909E8E84-426E-40DD-AFC4-6F175D3DCCD1}">
              <a14:hiddenFill xmlns:a14="http://schemas.microsoft.com/office/drawing/2010/main">
                <a:solidFill>
                  <a:srgbClr val="FFFFFF"/>
                </a:solidFill>
              </a14:hiddenFill>
            </a:ext>
          </a:extLst>
        </p:spPr>
      </p:pic>
      <p:sp>
        <p:nvSpPr>
          <p:cNvPr id="125" name="Text Placeholder 20">
            <a:extLst>
              <a:ext uri="{FF2B5EF4-FFF2-40B4-BE49-F238E27FC236}">
                <a16:creationId xmlns:a16="http://schemas.microsoft.com/office/drawing/2014/main" id="{DEB385E4-0F2E-4585-8453-D9C3499A8813}"/>
              </a:ext>
            </a:extLst>
          </p:cNvPr>
          <p:cNvSpPr txBox="1">
            <a:spLocks/>
          </p:cNvSpPr>
          <p:nvPr/>
        </p:nvSpPr>
        <p:spPr>
          <a:xfrm>
            <a:off x="6249475" y="8512609"/>
            <a:ext cx="8217994" cy="569444"/>
          </a:xfrm>
          <a:prstGeom prst="rect">
            <a:avLst/>
          </a:prstGeom>
          <a:ln>
            <a:noFill/>
          </a:ln>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2pPr>
            <a:lvl3pPr marL="45085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ctr"/>
            <a:r>
              <a:rPr lang="en-US" sz="1400" dirty="0"/>
              <a:t>Fig. 1: </a:t>
            </a:r>
            <a:r>
              <a:rPr lang="en-US" sz="1400" dirty="0" err="1"/>
              <a:t>PokéGAN</a:t>
            </a:r>
            <a:r>
              <a:rPr lang="en-US" sz="1400" dirty="0"/>
              <a:t> structure. The black arrows indicate the general flow of the GAN. The blue and red show the direction of the generating and discriminating process. Images all taken from </a:t>
            </a:r>
            <a:r>
              <a:rPr lang="en-US" sz="1400" dirty="0" err="1"/>
              <a:t>moxiegushi’s</a:t>
            </a:r>
            <a:r>
              <a:rPr lang="en-US" sz="1400" dirty="0"/>
              <a:t> GitHub repository.</a:t>
            </a:r>
            <a:r>
              <a:rPr lang="en-US" sz="1400" baseline="30000" dirty="0"/>
              <a:t>[3]</a:t>
            </a:r>
            <a:endParaRPr lang="en-US" sz="1400" dirty="0"/>
          </a:p>
        </p:txBody>
      </p:sp>
      <p:sp>
        <p:nvSpPr>
          <p:cNvPr id="168" name="Rectangle: Rounded Corners 167">
            <a:extLst>
              <a:ext uri="{FF2B5EF4-FFF2-40B4-BE49-F238E27FC236}">
                <a16:creationId xmlns:a16="http://schemas.microsoft.com/office/drawing/2014/main" id="{0C1D1F5D-15DF-4394-82A4-BAA64A75DEBC}"/>
              </a:ext>
            </a:extLst>
          </p:cNvPr>
          <p:cNvSpPr/>
          <p:nvPr/>
        </p:nvSpPr>
        <p:spPr>
          <a:xfrm>
            <a:off x="6449996" y="5478468"/>
            <a:ext cx="1994643" cy="80089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Transposed Convolution</a:t>
            </a:r>
          </a:p>
        </p:txBody>
      </p:sp>
      <p:sp>
        <p:nvSpPr>
          <p:cNvPr id="169" name="Rectangle: Rounded Corners 168">
            <a:extLst>
              <a:ext uri="{FF2B5EF4-FFF2-40B4-BE49-F238E27FC236}">
                <a16:creationId xmlns:a16="http://schemas.microsoft.com/office/drawing/2014/main" id="{D0A1AEF4-3940-4248-BD00-80DD938E9436}"/>
              </a:ext>
            </a:extLst>
          </p:cNvPr>
          <p:cNvSpPr/>
          <p:nvPr/>
        </p:nvSpPr>
        <p:spPr>
          <a:xfrm>
            <a:off x="6449996" y="6504022"/>
            <a:ext cx="1994643" cy="80089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Batch Normalization</a:t>
            </a:r>
          </a:p>
        </p:txBody>
      </p:sp>
      <p:sp>
        <p:nvSpPr>
          <p:cNvPr id="170" name="Rectangle: Rounded Corners 169">
            <a:extLst>
              <a:ext uri="{FF2B5EF4-FFF2-40B4-BE49-F238E27FC236}">
                <a16:creationId xmlns:a16="http://schemas.microsoft.com/office/drawing/2014/main" id="{B1F09ECD-F00C-410D-AD9B-532FE7943BE3}"/>
              </a:ext>
            </a:extLst>
          </p:cNvPr>
          <p:cNvSpPr/>
          <p:nvPr/>
        </p:nvSpPr>
        <p:spPr>
          <a:xfrm>
            <a:off x="6449996" y="7494770"/>
            <a:ext cx="1994643" cy="80089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85000"/>
                    <a:lumOff val="15000"/>
                  </a:schemeClr>
                </a:solidFill>
              </a:rPr>
              <a:t>ReLu</a:t>
            </a:r>
            <a:r>
              <a:rPr lang="en-US" sz="1800" dirty="0">
                <a:solidFill>
                  <a:schemeClr val="tx1">
                    <a:lumMod val="85000"/>
                    <a:lumOff val="15000"/>
                  </a:schemeClr>
                </a:solidFill>
              </a:rPr>
              <a:t> Activation</a:t>
            </a:r>
          </a:p>
        </p:txBody>
      </p:sp>
      <p:sp>
        <p:nvSpPr>
          <p:cNvPr id="171" name="Rectangle: Rounded Corners 170">
            <a:extLst>
              <a:ext uri="{FF2B5EF4-FFF2-40B4-BE49-F238E27FC236}">
                <a16:creationId xmlns:a16="http://schemas.microsoft.com/office/drawing/2014/main" id="{B4D678C4-7E11-443D-A19C-770AEF4A700C}"/>
              </a:ext>
            </a:extLst>
          </p:cNvPr>
          <p:cNvSpPr/>
          <p:nvPr/>
        </p:nvSpPr>
        <p:spPr>
          <a:xfrm>
            <a:off x="10836892" y="5470786"/>
            <a:ext cx="1997845" cy="80089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Convolution</a:t>
            </a:r>
          </a:p>
        </p:txBody>
      </p:sp>
      <p:sp>
        <p:nvSpPr>
          <p:cNvPr id="172" name="Rectangle: Rounded Corners 171">
            <a:extLst>
              <a:ext uri="{FF2B5EF4-FFF2-40B4-BE49-F238E27FC236}">
                <a16:creationId xmlns:a16="http://schemas.microsoft.com/office/drawing/2014/main" id="{09FCFC54-B231-45AF-AA81-9E7209825A9F}"/>
              </a:ext>
            </a:extLst>
          </p:cNvPr>
          <p:cNvSpPr/>
          <p:nvPr/>
        </p:nvSpPr>
        <p:spPr>
          <a:xfrm>
            <a:off x="10836892" y="6467257"/>
            <a:ext cx="1997845" cy="800898"/>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Batch Normalization</a:t>
            </a:r>
          </a:p>
        </p:txBody>
      </p:sp>
      <p:sp>
        <p:nvSpPr>
          <p:cNvPr id="173" name="Rectangle: Rounded Corners 172">
            <a:extLst>
              <a:ext uri="{FF2B5EF4-FFF2-40B4-BE49-F238E27FC236}">
                <a16:creationId xmlns:a16="http://schemas.microsoft.com/office/drawing/2014/main" id="{D8AEE2F9-AC79-4ED8-BF82-7AAB5AB56065}"/>
              </a:ext>
            </a:extLst>
          </p:cNvPr>
          <p:cNvSpPr/>
          <p:nvPr/>
        </p:nvSpPr>
        <p:spPr>
          <a:xfrm>
            <a:off x="10863578" y="7463728"/>
            <a:ext cx="1997845" cy="800898"/>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lumMod val="85000"/>
                    <a:lumOff val="15000"/>
                  </a:schemeClr>
                </a:solidFill>
              </a:rPr>
              <a:t>Leaky </a:t>
            </a:r>
            <a:r>
              <a:rPr lang="en-US" sz="1800" dirty="0" err="1">
                <a:solidFill>
                  <a:schemeClr val="tx1">
                    <a:lumMod val="85000"/>
                    <a:lumOff val="15000"/>
                  </a:schemeClr>
                </a:solidFill>
              </a:rPr>
              <a:t>ReLu</a:t>
            </a:r>
            <a:r>
              <a:rPr lang="en-US" sz="1800" dirty="0">
                <a:solidFill>
                  <a:schemeClr val="tx1">
                    <a:lumMod val="85000"/>
                    <a:lumOff val="15000"/>
                  </a:schemeClr>
                </a:solidFill>
              </a:rPr>
              <a:t> Activation</a:t>
            </a:r>
          </a:p>
        </p:txBody>
      </p:sp>
      <p:sp>
        <p:nvSpPr>
          <p:cNvPr id="1075" name="Rectangle 1074">
            <a:extLst>
              <a:ext uri="{FF2B5EF4-FFF2-40B4-BE49-F238E27FC236}">
                <a16:creationId xmlns:a16="http://schemas.microsoft.com/office/drawing/2014/main" id="{B49B89B8-13D5-44F9-B41A-5B3CA73CE2F5}"/>
              </a:ext>
            </a:extLst>
          </p:cNvPr>
          <p:cNvSpPr/>
          <p:nvPr/>
        </p:nvSpPr>
        <p:spPr>
          <a:xfrm>
            <a:off x="6249475" y="4307395"/>
            <a:ext cx="2438395" cy="41643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34EE926C-451F-4914-AD30-547158F99F92}"/>
              </a:ext>
            </a:extLst>
          </p:cNvPr>
          <p:cNvCxnSpPr>
            <a:cxnSpLocks/>
            <a:stCxn id="66" idx="2"/>
            <a:endCxn id="64" idx="0"/>
          </p:cNvCxnSpPr>
          <p:nvPr/>
        </p:nvCxnSpPr>
        <p:spPr>
          <a:xfrm>
            <a:off x="7468671" y="4178735"/>
            <a:ext cx="1" cy="3602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0273026-79A7-4B94-97F6-42613B899D9D}"/>
              </a:ext>
            </a:extLst>
          </p:cNvPr>
          <p:cNvCxnSpPr>
            <a:cxnSpLocks/>
            <a:stCxn id="64" idx="3"/>
            <a:endCxn id="76" idx="1"/>
          </p:cNvCxnSpPr>
          <p:nvPr/>
        </p:nvCxnSpPr>
        <p:spPr>
          <a:xfrm flipV="1">
            <a:off x="8552341" y="4937094"/>
            <a:ext cx="382544" cy="232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568C1695-D80D-4476-A6E5-83ADDD0A2D71}"/>
              </a:ext>
            </a:extLst>
          </p:cNvPr>
          <p:cNvCxnSpPr>
            <a:cxnSpLocks/>
            <a:stCxn id="76" idx="3"/>
            <a:endCxn id="65" idx="1"/>
          </p:cNvCxnSpPr>
          <p:nvPr/>
        </p:nvCxnSpPr>
        <p:spPr>
          <a:xfrm>
            <a:off x="10329701" y="4937094"/>
            <a:ext cx="37668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82" name="Straight Arrow Connector 1081">
            <a:extLst>
              <a:ext uri="{FF2B5EF4-FFF2-40B4-BE49-F238E27FC236}">
                <a16:creationId xmlns:a16="http://schemas.microsoft.com/office/drawing/2014/main" id="{B07E903D-6C62-4C1E-8DC1-16DDB09D4FA3}"/>
              </a:ext>
            </a:extLst>
          </p:cNvPr>
          <p:cNvCxnSpPr>
            <a:cxnSpLocks/>
            <a:stCxn id="168" idx="2"/>
            <a:endCxn id="169" idx="0"/>
          </p:cNvCxnSpPr>
          <p:nvPr/>
        </p:nvCxnSpPr>
        <p:spPr>
          <a:xfrm>
            <a:off x="7447318" y="6279367"/>
            <a:ext cx="0" cy="224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7F04B18E-BF06-473C-9307-66C9D046D549}"/>
              </a:ext>
            </a:extLst>
          </p:cNvPr>
          <p:cNvCxnSpPr>
            <a:cxnSpLocks/>
          </p:cNvCxnSpPr>
          <p:nvPr/>
        </p:nvCxnSpPr>
        <p:spPr>
          <a:xfrm>
            <a:off x="7447317" y="7268155"/>
            <a:ext cx="0" cy="224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2133E15E-3FAF-44A0-9D43-4CFEFDCF12E7}"/>
              </a:ext>
            </a:extLst>
          </p:cNvPr>
          <p:cNvCxnSpPr>
            <a:cxnSpLocks/>
          </p:cNvCxnSpPr>
          <p:nvPr/>
        </p:nvCxnSpPr>
        <p:spPr>
          <a:xfrm>
            <a:off x="11819978" y="6256454"/>
            <a:ext cx="0" cy="22465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00" name="Straight Arrow Connector 199">
            <a:extLst>
              <a:ext uri="{FF2B5EF4-FFF2-40B4-BE49-F238E27FC236}">
                <a16:creationId xmlns:a16="http://schemas.microsoft.com/office/drawing/2014/main" id="{87742748-08D9-43B2-9991-BA2106DE47BD}"/>
              </a:ext>
            </a:extLst>
          </p:cNvPr>
          <p:cNvCxnSpPr>
            <a:cxnSpLocks/>
          </p:cNvCxnSpPr>
          <p:nvPr/>
        </p:nvCxnSpPr>
        <p:spPr>
          <a:xfrm>
            <a:off x="11839260" y="7239073"/>
            <a:ext cx="0" cy="22465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229" name="Picture 228">
            <a:extLst>
              <a:ext uri="{FF2B5EF4-FFF2-40B4-BE49-F238E27FC236}">
                <a16:creationId xmlns:a16="http://schemas.microsoft.com/office/drawing/2014/main" id="{FD3B55AA-347D-4A3C-B6C3-D68829E89F67}"/>
              </a:ext>
            </a:extLst>
          </p:cNvPr>
          <p:cNvPicPr>
            <a:picLocks noChangeAspect="1"/>
          </p:cNvPicPr>
          <p:nvPr/>
        </p:nvPicPr>
        <p:blipFill rotWithShape="1">
          <a:blip r:embed="rId17">
            <a:extLst>
              <a:ext uri="{28A0092B-C50C-407E-A947-70E740481C1C}">
                <a14:useLocalDpi xmlns:a14="http://schemas.microsoft.com/office/drawing/2010/main" val="0"/>
              </a:ext>
            </a:extLst>
          </a:blip>
          <a:srcRect l="4173" t="48222" r="41634" b="42848"/>
          <a:stretch/>
        </p:blipFill>
        <p:spPr>
          <a:xfrm>
            <a:off x="499337" y="15187443"/>
            <a:ext cx="4800600" cy="444940"/>
          </a:xfrm>
          <a:prstGeom prst="rect">
            <a:avLst/>
          </a:prstGeom>
        </p:spPr>
      </p:pic>
      <p:pic>
        <p:nvPicPr>
          <p:cNvPr id="233" name="Picture 232">
            <a:extLst>
              <a:ext uri="{FF2B5EF4-FFF2-40B4-BE49-F238E27FC236}">
                <a16:creationId xmlns:a16="http://schemas.microsoft.com/office/drawing/2014/main" id="{FEC30754-2961-410D-ADAC-9967AB138FDF}"/>
              </a:ext>
            </a:extLst>
          </p:cNvPr>
          <p:cNvPicPr>
            <a:picLocks noChangeAspect="1"/>
          </p:cNvPicPr>
          <p:nvPr/>
        </p:nvPicPr>
        <p:blipFill rotWithShape="1">
          <a:blip r:embed="rId17">
            <a:extLst>
              <a:ext uri="{28A0092B-C50C-407E-A947-70E740481C1C}">
                <a14:useLocalDpi xmlns:a14="http://schemas.microsoft.com/office/drawing/2010/main" val="0"/>
              </a:ext>
            </a:extLst>
          </a:blip>
          <a:srcRect l="57969" t="48222" r="2924" b="44261"/>
          <a:stretch/>
        </p:blipFill>
        <p:spPr>
          <a:xfrm>
            <a:off x="2558723" y="15565482"/>
            <a:ext cx="3464168" cy="374495"/>
          </a:xfrm>
          <a:prstGeom prst="rect">
            <a:avLst/>
          </a:prstGeom>
        </p:spPr>
      </p:pic>
      <p:cxnSp>
        <p:nvCxnSpPr>
          <p:cNvPr id="247" name="Connector: Elbow 246">
            <a:extLst>
              <a:ext uri="{FF2B5EF4-FFF2-40B4-BE49-F238E27FC236}">
                <a16:creationId xmlns:a16="http://schemas.microsoft.com/office/drawing/2014/main" id="{D24A28C3-0C4F-4C1F-BF33-7B5D6E535F8B}"/>
              </a:ext>
            </a:extLst>
          </p:cNvPr>
          <p:cNvCxnSpPr>
            <a:cxnSpLocks/>
            <a:endCxn id="74" idx="0"/>
          </p:cNvCxnSpPr>
          <p:nvPr/>
        </p:nvCxnSpPr>
        <p:spPr>
          <a:xfrm rot="16200000" flipH="1">
            <a:off x="12917312" y="5100537"/>
            <a:ext cx="992510" cy="665621"/>
          </a:xfrm>
          <a:prstGeom prst="bentConnector3">
            <a:avLst>
              <a:gd name="adj1" fmla="val 96"/>
            </a:avLst>
          </a:prstGeom>
          <a:ln w="57150">
            <a:tailEnd type="triangle"/>
          </a:ln>
        </p:spPr>
        <p:style>
          <a:lnRef idx="1">
            <a:schemeClr val="dk1"/>
          </a:lnRef>
          <a:fillRef idx="0">
            <a:schemeClr val="dk1"/>
          </a:fillRef>
          <a:effectRef idx="0">
            <a:schemeClr val="dk1"/>
          </a:effectRef>
          <a:fontRef idx="minor">
            <a:schemeClr val="tx1"/>
          </a:fontRef>
        </p:style>
      </p:cxnSp>
      <p:pic>
        <p:nvPicPr>
          <p:cNvPr id="252" name="Picture 12" descr="image1">
            <a:extLst>
              <a:ext uri="{FF2B5EF4-FFF2-40B4-BE49-F238E27FC236}">
                <a16:creationId xmlns:a16="http://schemas.microsoft.com/office/drawing/2014/main" id="{18C0DDEC-5EB3-4A3D-B4FC-5A750E7C79A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49930" y="9548464"/>
            <a:ext cx="5619073" cy="5619073"/>
          </a:xfrm>
          <a:prstGeom prst="rect">
            <a:avLst/>
          </a:prstGeom>
          <a:noFill/>
          <a:extLst>
            <a:ext uri="{909E8E84-426E-40DD-AFC4-6F175D3DCCD1}">
              <a14:hiddenFill xmlns:a14="http://schemas.microsoft.com/office/drawing/2010/main">
                <a:solidFill>
                  <a:srgbClr val="FFFFFF"/>
                </a:solidFill>
              </a14:hiddenFill>
            </a:ext>
          </a:extLst>
        </p:spPr>
      </p:pic>
      <p:sp>
        <p:nvSpPr>
          <p:cNvPr id="256" name="Text Placeholder 20">
            <a:extLst>
              <a:ext uri="{FF2B5EF4-FFF2-40B4-BE49-F238E27FC236}">
                <a16:creationId xmlns:a16="http://schemas.microsoft.com/office/drawing/2014/main" id="{5FB66B20-3EED-41A7-AADB-2B4BA118EB61}"/>
              </a:ext>
            </a:extLst>
          </p:cNvPr>
          <p:cNvSpPr txBox="1">
            <a:spLocks/>
          </p:cNvSpPr>
          <p:nvPr/>
        </p:nvSpPr>
        <p:spPr>
          <a:xfrm>
            <a:off x="6710738" y="15167537"/>
            <a:ext cx="6497456" cy="569444"/>
          </a:xfrm>
          <a:prstGeom prst="rect">
            <a:avLst/>
          </a:prstGeom>
          <a:ln>
            <a:noFill/>
          </a:ln>
        </p:spPr>
        <p:txBody>
          <a:bodyPr vert="horz"/>
          <a:lstStyle>
            <a:lvl1pPr marL="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231775"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2pPr>
            <a:lvl3pPr marL="450850" indent="0" algn="l" defTabSz="2037740" rtl="0" eaLnBrk="1" latinLnBrk="0" hangingPunct="1">
              <a:spcBef>
                <a:spcPct val="20000"/>
              </a:spcBef>
              <a:buFont typeface="Arial" pitchFamily="34" charset="0"/>
              <a:buNone/>
              <a:defRPr sz="1600" kern="1200" baseline="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algn="ctr"/>
            <a:r>
              <a:rPr lang="en-US" sz="1400" dirty="0"/>
              <a:t>Fig. 2: </a:t>
            </a:r>
            <a:r>
              <a:rPr lang="en-US" sz="1400" dirty="0" err="1"/>
              <a:t>PokéGAN</a:t>
            </a:r>
            <a:r>
              <a:rPr lang="en-US" sz="1400" dirty="0"/>
              <a:t> generated images after 5,000 epochs (25,000 batch iterations total). Image taken from </a:t>
            </a:r>
            <a:r>
              <a:rPr lang="en-US" sz="1400" dirty="0" err="1"/>
              <a:t>moxiegushi’s</a:t>
            </a:r>
            <a:r>
              <a:rPr lang="en-US" sz="1400" dirty="0"/>
              <a:t> GitHub repository.</a:t>
            </a:r>
            <a:r>
              <a:rPr lang="en-US" sz="1400" baseline="30000" dirty="0"/>
              <a:t>[3]</a:t>
            </a:r>
            <a:endParaRPr lang="en-US" sz="1400" dirty="0"/>
          </a:p>
        </p:txBody>
      </p:sp>
      <p:sp>
        <p:nvSpPr>
          <p:cNvPr id="257" name="Text Placeholder 25">
            <a:extLst>
              <a:ext uri="{FF2B5EF4-FFF2-40B4-BE49-F238E27FC236}">
                <a16:creationId xmlns:a16="http://schemas.microsoft.com/office/drawing/2014/main" id="{F484A945-CFE0-49BC-A984-73747F77E218}"/>
              </a:ext>
            </a:extLst>
          </p:cNvPr>
          <p:cNvSpPr txBox="1">
            <a:spLocks/>
          </p:cNvSpPr>
          <p:nvPr/>
        </p:nvSpPr>
        <p:spPr>
          <a:xfrm>
            <a:off x="14582234" y="2433729"/>
            <a:ext cx="4257935" cy="477115"/>
          </a:xfrm>
          <a:prstGeom prst="rect">
            <a:avLst/>
          </a:prstGeom>
          <a:solidFill>
            <a:srgbClr val="1A4BA9"/>
          </a:solidFill>
          <a:ln>
            <a:solidFill>
              <a:srgbClr val="09306B"/>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a:t> </a:t>
            </a:r>
            <a:endParaRPr lang="en-US" dirty="0"/>
          </a:p>
        </p:txBody>
      </p:sp>
      <p:pic>
        <p:nvPicPr>
          <p:cNvPr id="259" name="Picture 24" descr="https://static1.textcraft.net/data1/0/5/056993e9a1604918f1800926142e913f528b6c82da39a3ee5e6b4b0d3255bfef95601890afd80709da39a3ee5e6b4b0d3255bfef95601890afd80709777f13e6e1572e8c0ba9489f6c7959f1.png">
            <a:extLst>
              <a:ext uri="{FF2B5EF4-FFF2-40B4-BE49-F238E27FC236}">
                <a16:creationId xmlns:a16="http://schemas.microsoft.com/office/drawing/2014/main" id="{8FA5156E-999F-42FE-BA97-AC9C1850EC2C}"/>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32922"/>
          <a:stretch/>
        </p:blipFill>
        <p:spPr bwMode="auto">
          <a:xfrm>
            <a:off x="15612414" y="2343868"/>
            <a:ext cx="1985484" cy="736949"/>
          </a:xfrm>
          <a:prstGeom prst="rect">
            <a:avLst/>
          </a:prstGeom>
          <a:noFill/>
          <a:extLst>
            <a:ext uri="{909E8E84-426E-40DD-AFC4-6F175D3DCCD1}">
              <a14:hiddenFill xmlns:a14="http://schemas.microsoft.com/office/drawing/2010/main">
                <a:solidFill>
                  <a:srgbClr val="FFFFFF"/>
                </a:solidFill>
              </a14:hiddenFill>
            </a:ext>
          </a:extLst>
        </p:spPr>
      </p:pic>
      <p:sp>
        <p:nvSpPr>
          <p:cNvPr id="262" name="Text Placeholder 27">
            <a:extLst>
              <a:ext uri="{FF2B5EF4-FFF2-40B4-BE49-F238E27FC236}">
                <a16:creationId xmlns:a16="http://schemas.microsoft.com/office/drawing/2014/main" id="{798FAE01-7608-41DC-8D40-9E955985897A}"/>
              </a:ext>
            </a:extLst>
          </p:cNvPr>
          <p:cNvSpPr txBox="1">
            <a:spLocks/>
          </p:cNvSpPr>
          <p:nvPr/>
        </p:nvSpPr>
        <p:spPr>
          <a:xfrm>
            <a:off x="14576182" y="5844885"/>
            <a:ext cx="4257935" cy="427771"/>
          </a:xfrm>
          <a:prstGeom prst="rect">
            <a:avLst/>
          </a:prstGeom>
          <a:solidFill>
            <a:srgbClr val="1A4BA9"/>
          </a:solidFill>
          <a:ln>
            <a:solidFill>
              <a:srgbClr val="09306B"/>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a:t> </a:t>
            </a:r>
            <a:endParaRPr lang="en-US" dirty="0"/>
          </a:p>
        </p:txBody>
      </p:sp>
      <p:sp>
        <p:nvSpPr>
          <p:cNvPr id="263" name="Text Placeholder 28">
            <a:extLst>
              <a:ext uri="{FF2B5EF4-FFF2-40B4-BE49-F238E27FC236}">
                <a16:creationId xmlns:a16="http://schemas.microsoft.com/office/drawing/2014/main" id="{C9B3290B-9BDD-487F-9050-54B955BF7574}"/>
              </a:ext>
            </a:extLst>
          </p:cNvPr>
          <p:cNvSpPr txBox="1">
            <a:spLocks/>
          </p:cNvSpPr>
          <p:nvPr/>
        </p:nvSpPr>
        <p:spPr>
          <a:xfrm>
            <a:off x="14576182" y="6274950"/>
            <a:ext cx="4257935" cy="6968444"/>
          </a:xfrm>
          <a:prstGeom prst="rect">
            <a:avLst/>
          </a:prstGeom>
          <a:ln>
            <a:solidFill>
              <a:schemeClr val="tx1"/>
            </a:solidFill>
          </a:ln>
        </p:spPr>
        <p:txBody>
          <a:bodyPr vert="horz"/>
          <a:lstStyle>
            <a:lvl1pPr marL="764153" indent="-764153"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marL="0" indent="0" algn="just">
              <a:buNone/>
            </a:pPr>
            <a:endParaRPr lang="en-US" sz="600" dirty="0"/>
          </a:p>
          <a:p>
            <a:pPr marL="0" indent="0" algn="just">
              <a:buNone/>
            </a:pPr>
            <a:r>
              <a:rPr lang="en-US" dirty="0"/>
              <a:t>We propose some potential changes to improve future versions of this </a:t>
            </a:r>
            <a:r>
              <a:rPr lang="en-US" dirty="0" err="1"/>
              <a:t>PokéGAN</a:t>
            </a:r>
            <a:r>
              <a:rPr lang="en-US" dirty="0"/>
              <a:t>:</a:t>
            </a:r>
          </a:p>
          <a:p>
            <a:pPr marL="0" indent="0" algn="just">
              <a:buNone/>
            </a:pPr>
            <a:endParaRPr lang="en-US" sz="600" dirty="0"/>
          </a:p>
          <a:p>
            <a:pPr marL="0" indent="0" algn="just">
              <a:buNone/>
            </a:pPr>
            <a:r>
              <a:rPr lang="en-US" dirty="0"/>
              <a:t>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Larger Training Dataset</a:t>
            </a:r>
            <a:r>
              <a:rPr lang="en-US" dirty="0">
                <a:latin typeface="Times New Roman" panose="02020603050405020304" pitchFamily="18" charset="0"/>
                <a:cs typeface="Times New Roman" panose="02020603050405020304" pitchFamily="18" charset="0"/>
              </a:rPr>
              <a:t>; we found a Pok</a:t>
            </a:r>
            <a:r>
              <a:rPr lang="en-US" dirty="0"/>
              <a:t>émon database with a larger sample, with different animation styles and angles for each Pokémon,</a:t>
            </a:r>
            <a:r>
              <a:rPr lang="en-US" baseline="30000" dirty="0"/>
              <a:t>[4]</a:t>
            </a:r>
            <a:r>
              <a:rPr lang="en-US" dirty="0"/>
              <a:t> as opposed to </a:t>
            </a:r>
            <a:r>
              <a:rPr lang="en-US" dirty="0" err="1"/>
              <a:t>moxiegushi’s</a:t>
            </a:r>
            <a:r>
              <a:rPr lang="en-US" dirty="0"/>
              <a:t> data, which only has one image per Pokémon. By using this kind of training data, we can provide the generator and discriminator with a more diverse view of Pokémon.</a:t>
            </a:r>
          </a:p>
          <a:p>
            <a:pPr marL="0" indent="0" algn="just">
              <a:buNone/>
            </a:pPr>
            <a:r>
              <a:rPr lang="en-US" dirty="0"/>
              <a:t>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Capsule Network</a:t>
            </a:r>
            <a:r>
              <a:rPr lang="en-US" dirty="0">
                <a:latin typeface="Times New Roman" panose="02020603050405020304" pitchFamily="18" charset="0"/>
                <a:cs typeface="Times New Roman" panose="02020603050405020304" pitchFamily="18" charset="0"/>
              </a:rPr>
              <a:t>; instead of using CNN, we could apply a Capsule Network. This allows the discriminator to identify features as individual “capsules” and identify directional relationships between the features, which together form larger “capsules.” Research shows applying Capsule Networks to GAN (i.e. </a:t>
            </a:r>
            <a:r>
              <a:rPr lang="en-US" dirty="0" err="1">
                <a:latin typeface="Times New Roman" panose="02020603050405020304" pitchFamily="18" charset="0"/>
                <a:cs typeface="Times New Roman" panose="02020603050405020304" pitchFamily="18" charset="0"/>
              </a:rPr>
              <a:t>CapsGAN</a:t>
            </a:r>
            <a:r>
              <a:rPr lang="en-US" dirty="0">
                <a:latin typeface="Times New Roman" panose="02020603050405020304" pitchFamily="18" charset="0"/>
                <a:cs typeface="Times New Roman" panose="02020603050405020304" pitchFamily="18" charset="0"/>
              </a:rPr>
              <a:t>) can generate more believable images compared to DCGANs.</a:t>
            </a:r>
            <a:r>
              <a:rPr lang="en-US" baseline="30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p>
          <a:p>
            <a:pPr marL="0" indent="0" algn="just">
              <a:buNone/>
            </a:pPr>
            <a:r>
              <a:rPr lang="en-US" dirty="0"/>
              <a:t>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K-Beam Minimax</a:t>
            </a:r>
            <a:r>
              <a:rPr lang="en-US" dirty="0">
                <a:latin typeface="Times New Roman" panose="02020603050405020304" pitchFamily="18" charset="0"/>
                <a:cs typeface="Times New Roman" panose="02020603050405020304" pitchFamily="18" charset="0"/>
              </a:rPr>
              <a:t>; by using an ɛ-</a:t>
            </a:r>
            <a:r>
              <a:rPr lang="en-US" dirty="0" err="1"/>
              <a:t>subgradient</a:t>
            </a:r>
            <a:r>
              <a:rPr lang="en-US" dirty="0"/>
              <a:t> descent algorithm, we can simultaneously track K candidate solutions. This prevents the adversarial network from mode collapse, especially when backpropagation reaches local maxima/minima.</a:t>
            </a:r>
            <a:r>
              <a:rPr lang="en-US" baseline="30000" dirty="0"/>
              <a:t>[6]</a:t>
            </a:r>
            <a:endParaRPr lang="en-US" dirty="0"/>
          </a:p>
          <a:p>
            <a:pPr marL="0" indent="0" algn="just">
              <a:buNone/>
            </a:pPr>
            <a:r>
              <a:rPr lang="en-US" dirty="0"/>
              <a:t>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Generative Adversarial Metric (GAM)</a:t>
            </a:r>
            <a:r>
              <a:rPr lang="en-US" dirty="0">
                <a:latin typeface="Times New Roman" panose="02020603050405020304" pitchFamily="18" charset="0"/>
                <a:cs typeface="Times New Roman" panose="02020603050405020304" pitchFamily="18" charset="0"/>
              </a:rPr>
              <a:t>; we will use GAM to objectively compare the different GANs that we are considering.</a:t>
            </a:r>
            <a:r>
              <a:rPr lang="en-US" baseline="30000" dirty="0">
                <a:latin typeface="Times New Roman" panose="02020603050405020304" pitchFamily="18" charset="0"/>
                <a:cs typeface="Times New Roman" panose="02020603050405020304" pitchFamily="18" charset="0"/>
              </a:rPr>
              <a:t>[5]</a:t>
            </a:r>
            <a:endParaRPr lang="en-US" dirty="0"/>
          </a:p>
        </p:txBody>
      </p:sp>
      <p:pic>
        <p:nvPicPr>
          <p:cNvPr id="264" name="Picture 26" descr="https://static1.textcraft.net/data1/8/e/8e7c33094b0673edf6d2d9acfbc8ac36d9a88044da39a3ee5e6b4b0d3255bfef95601890afd80709da39a3ee5e6b4b0d3255bfef95601890afd80709777f13e6e1572e8c0ba9489f6c7959f1.png">
            <a:extLst>
              <a:ext uri="{FF2B5EF4-FFF2-40B4-BE49-F238E27FC236}">
                <a16:creationId xmlns:a16="http://schemas.microsoft.com/office/drawing/2014/main" id="{1FC0A721-36FD-4EA4-BB0C-90A8AC3C9AF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5419080" y="5745792"/>
            <a:ext cx="2572137" cy="720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2675</TotalTime>
  <Words>863</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Katie Tsang</cp:lastModifiedBy>
  <cp:revision>114</cp:revision>
  <dcterms:created xsi:type="dcterms:W3CDTF">2013-01-28T22:40:39Z</dcterms:created>
  <dcterms:modified xsi:type="dcterms:W3CDTF">2019-04-29T00:48:19Z</dcterms:modified>
</cp:coreProperties>
</file>